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92" r:id="rId7"/>
    <p:sldId id="261" r:id="rId8"/>
    <p:sldId id="262" r:id="rId9"/>
    <p:sldId id="264" r:id="rId10"/>
    <p:sldId id="265" r:id="rId11"/>
    <p:sldId id="266" r:id="rId12"/>
    <p:sldId id="267" r:id="rId13"/>
    <p:sldId id="279" r:id="rId14"/>
    <p:sldId id="269" r:id="rId15"/>
    <p:sldId id="270" r:id="rId16"/>
    <p:sldId id="281" r:id="rId17"/>
    <p:sldId id="280" r:id="rId18"/>
    <p:sldId id="271" r:id="rId19"/>
    <p:sldId id="276" r:id="rId20"/>
    <p:sldId id="287" r:id="rId21"/>
    <p:sldId id="272" r:id="rId22"/>
    <p:sldId id="273" r:id="rId23"/>
    <p:sldId id="275" r:id="rId24"/>
    <p:sldId id="288" r:id="rId25"/>
    <p:sldId id="274" r:id="rId26"/>
    <p:sldId id="282" r:id="rId27"/>
    <p:sldId id="277" r:id="rId28"/>
    <p:sldId id="289" r:id="rId29"/>
    <p:sldId id="290" r:id="rId30"/>
    <p:sldId id="278" r:id="rId31"/>
    <p:sldId id="283" r:id="rId32"/>
    <p:sldId id="284" r:id="rId33"/>
    <p:sldId id="285" r:id="rId34"/>
    <p:sldId id="286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8E610-1161-4147-BFC8-A04B63C49E39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788F7-0656-4448-88BD-101ACF124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1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C code that writes out HTML code…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8F7-0656-4448-88BD-101ACF124E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42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 that really is mostly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Javascript</a:t>
            </a:r>
            <a:r>
              <a:rPr lang="en-US" baseline="0" dirty="0" smtClean="0"/>
              <a:t> code…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8F7-0656-4448-88BD-101ACF124E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93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 which in turn writes some new HTML</a:t>
            </a:r>
            <a:r>
              <a:rPr lang="en-US" baseline="0" dirty="0" smtClean="0"/>
              <a:t> to the page!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8F7-0656-4448-88BD-101ACF124E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9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8F7-0656-4448-88BD-101ACF124E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16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8F7-0656-4448-88BD-101ACF124E6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84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8F7-0656-4448-88BD-101ACF124E6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84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788F7-0656-4448-88BD-101ACF124E6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3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2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2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5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2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8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2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8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0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9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775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E329-F17B-4D46-A19C-C4A2718BE8B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55047" y="6356350"/>
            <a:ext cx="60387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9616" y="6356350"/>
            <a:ext cx="717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DF52-8BBB-E340-AFCF-D632B8DC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9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hyperlink" Target="https://github.com/" TargetMode="External"/><Relationship Id="rId9" Type="http://schemas.openxmlformats.org/officeDocument/2006/relationships/hyperlink" Target="https://nodejs.org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hgAi</a:t>
            </a:r>
            <a:r>
              <a:rPr lang="en-US" dirty="0" smtClean="0"/>
              <a:t> and a bunch of new 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Angie Hinrichs</a:t>
            </a:r>
          </a:p>
          <a:p>
            <a:r>
              <a:rPr lang="en-US" dirty="0" smtClean="0"/>
              <a:t>March 11,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72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JS in </a:t>
            </a:r>
            <a:r>
              <a:rPr lang="en-US" dirty="0" err="1"/>
              <a:t>kent</a:t>
            </a:r>
            <a:r>
              <a:rPr lang="en-US" dirty="0"/>
              <a:t>/</a:t>
            </a:r>
            <a:r>
              <a:rPr lang="en-US" dirty="0" err="1"/>
              <a:t>src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64" y="1600200"/>
            <a:ext cx="880773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More and more inline JS in HTML: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// __</a:t>
            </a:r>
            <a:r>
              <a:rPr lang="en-US" sz="1400" dirty="0" err="1">
                <a:latin typeface="Courier"/>
                <a:cs typeface="Courier"/>
              </a:rPr>
              <a:t>detectback</a:t>
            </a:r>
            <a:r>
              <a:rPr lang="en-US" sz="1400" dirty="0">
                <a:latin typeface="Courier"/>
                <a:cs typeface="Courier"/>
              </a:rPr>
              <a:t> trick from http://siphon9.net/</a:t>
            </a:r>
            <a:r>
              <a:rPr lang="en-US" sz="1400" dirty="0" err="1">
                <a:latin typeface="Courier"/>
                <a:cs typeface="Courier"/>
              </a:rPr>
              <a:t>loune</a:t>
            </a:r>
            <a:r>
              <a:rPr lang="en-US" sz="1400" dirty="0">
                <a:latin typeface="Courier"/>
                <a:cs typeface="Courier"/>
              </a:rPr>
              <a:t>/2009/07/detecting-the-back-or-refresh-button-click/</a:t>
            </a: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&lt;script&gt;\n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document.write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(\"&lt;form style='display: none'&gt;&lt;input name='__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' id='__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' 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"value=''&gt;&lt;/form&gt;\");\n"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"function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checkPageBackOrRefresh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() {\n"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if (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document.getElementById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('__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').value) {\n"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  return true;\n"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} else {\n"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 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document.getElementById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('__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').value = 'been here';\n"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  return false;\n"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}\n"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"}\n"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window.onload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= function() { 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if (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checkPageBackOrRefresh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()) {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window.location.replace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('%s?%s'); } };</a:t>
            </a:r>
            <a:r>
              <a:rPr lang="en-US" sz="1400" dirty="0">
                <a:solidFill>
                  <a:srgbClr val="9BBB59"/>
                </a:solidFill>
                <a:latin typeface="Courier"/>
                <a:cs typeface="Courier"/>
              </a:rPr>
              <a:t>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&lt;/script&gt;\n</a:t>
            </a:r>
            <a:r>
              <a:rPr lang="en-US" sz="1400" dirty="0">
                <a:latin typeface="Courier"/>
                <a:cs typeface="Courier"/>
              </a:rPr>
              <a:t>", </a:t>
            </a:r>
            <a:r>
              <a:rPr lang="en-US" sz="1400" dirty="0" err="1">
                <a:latin typeface="Courier"/>
                <a:cs typeface="Courier"/>
              </a:rPr>
              <a:t>getScriptName</a:t>
            </a:r>
            <a:r>
              <a:rPr lang="en-US" sz="1400" dirty="0">
                <a:latin typeface="Courier"/>
                <a:cs typeface="Courier"/>
              </a:rPr>
              <a:t>(), </a:t>
            </a:r>
            <a:r>
              <a:rPr lang="en-US" sz="1400" dirty="0" err="1">
                <a:latin typeface="Courier"/>
                <a:cs typeface="Courier"/>
              </a:rPr>
              <a:t>cartSidUrlString</a:t>
            </a:r>
            <a:r>
              <a:rPr lang="en-US" sz="1400" dirty="0">
                <a:latin typeface="Courier"/>
                <a:cs typeface="Courier"/>
              </a:rPr>
              <a:t>(cart));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9962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JS in </a:t>
            </a:r>
            <a:r>
              <a:rPr lang="en-US" dirty="0" err="1"/>
              <a:t>kent</a:t>
            </a:r>
            <a:r>
              <a:rPr lang="en-US" dirty="0"/>
              <a:t>/</a:t>
            </a:r>
            <a:r>
              <a:rPr lang="en-US" dirty="0" err="1"/>
              <a:t>src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64" y="1600200"/>
            <a:ext cx="880773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More and more inline JS in HTML: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// __</a:t>
            </a:r>
            <a:r>
              <a:rPr lang="en-US" sz="1400" dirty="0" err="1">
                <a:latin typeface="Courier"/>
                <a:cs typeface="Courier"/>
              </a:rPr>
              <a:t>detectback</a:t>
            </a:r>
            <a:r>
              <a:rPr lang="en-US" sz="1400" dirty="0">
                <a:latin typeface="Courier"/>
                <a:cs typeface="Courier"/>
              </a:rPr>
              <a:t> trick from http://siphon9.net/</a:t>
            </a:r>
            <a:r>
              <a:rPr lang="en-US" sz="1400" dirty="0" err="1">
                <a:latin typeface="Courier"/>
                <a:cs typeface="Courier"/>
              </a:rPr>
              <a:t>loune</a:t>
            </a:r>
            <a:r>
              <a:rPr lang="en-US" sz="1400" dirty="0">
                <a:latin typeface="Courier"/>
                <a:cs typeface="Courier"/>
              </a:rPr>
              <a:t>/2009/07/detecting-the-back-or-refresh-button-click/</a:t>
            </a: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&lt;script&gt;\n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document.write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(\"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&lt;form style='display: none'&gt;&lt;input name='__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' id='__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'</a:t>
            </a:r>
            <a:r>
              <a:rPr lang="en-US" sz="1400" dirty="0">
                <a:solidFill>
                  <a:schemeClr val="accent3"/>
                </a:solidFill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value=''&gt;&lt;/form&gt;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\");\n"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"function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checkPageBackOrRefresh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() {\n"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if (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document.getElementById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('__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').value) {\n"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  return true;\n"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} else {\n"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 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document.getElementById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('__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').value = 'been here';\n"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  return false;\n"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}\n"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"}\n"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window.onload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= function() { "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"  if (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checkPageBackOrRefresh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()) {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window.location.replace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('%s?%s'); } };</a:t>
            </a:r>
            <a:r>
              <a:rPr lang="en-US" sz="1400" dirty="0">
                <a:solidFill>
                  <a:srgbClr val="9BBB59"/>
                </a:solidFill>
                <a:latin typeface="Courier"/>
                <a:cs typeface="Courier"/>
              </a:rPr>
              <a:t>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&lt;/script&gt;\n</a:t>
            </a:r>
            <a:r>
              <a:rPr lang="en-US" sz="1400" dirty="0">
                <a:latin typeface="Courier"/>
                <a:cs typeface="Courier"/>
              </a:rPr>
              <a:t>", </a:t>
            </a:r>
            <a:r>
              <a:rPr lang="en-US" sz="1400" dirty="0" err="1">
                <a:latin typeface="Courier"/>
                <a:cs typeface="Courier"/>
              </a:rPr>
              <a:t>getScriptName</a:t>
            </a:r>
            <a:r>
              <a:rPr lang="en-US" sz="1400" dirty="0">
                <a:latin typeface="Courier"/>
                <a:cs typeface="Courier"/>
              </a:rPr>
              <a:t>(), </a:t>
            </a:r>
            <a:r>
              <a:rPr lang="en-US" sz="1400" dirty="0" err="1">
                <a:latin typeface="Courier"/>
                <a:cs typeface="Courier"/>
              </a:rPr>
              <a:t>cartSidUrlString</a:t>
            </a:r>
            <a:r>
              <a:rPr lang="en-US" sz="1400" dirty="0">
                <a:latin typeface="Courier"/>
                <a:cs typeface="Courier"/>
              </a:rPr>
              <a:t>(cart));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91472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of JS in </a:t>
            </a:r>
            <a:r>
              <a:rPr lang="en-US" dirty="0" err="1" smtClean="0"/>
              <a:t>kent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in .</a:t>
            </a:r>
            <a:r>
              <a:rPr lang="en-US" dirty="0" err="1" smtClean="0"/>
              <a:t>js</a:t>
            </a:r>
            <a:r>
              <a:rPr lang="en-US" dirty="0" smtClean="0"/>
              <a:t> files!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setByCoordinates</a:t>
            </a:r>
            <a:r>
              <a:rPr lang="en-US" sz="1400" dirty="0">
                <a:latin typeface="Courier"/>
                <a:cs typeface="Courier"/>
              </a:rPr>
              <a:t>: function (</a:t>
            </a:r>
            <a:r>
              <a:rPr lang="en-US" sz="1400" dirty="0" err="1">
                <a:latin typeface="Courier"/>
                <a:cs typeface="Courier"/>
              </a:rPr>
              <a:t>chrom</a:t>
            </a:r>
            <a:r>
              <a:rPr lang="en-US" sz="1400" dirty="0">
                <a:latin typeface="Courier"/>
                <a:cs typeface="Courier"/>
              </a:rPr>
              <a:t>, start, end)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var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newPosition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chrom</a:t>
            </a:r>
            <a:r>
              <a:rPr lang="en-US" sz="1400" dirty="0">
                <a:latin typeface="Courier"/>
                <a:cs typeface="Courier"/>
              </a:rPr>
              <a:t> + ":" + </a:t>
            </a:r>
            <a:r>
              <a:rPr lang="en-US" sz="1400" dirty="0" err="1">
                <a:latin typeface="Courier"/>
                <a:cs typeface="Courier"/>
              </a:rPr>
              <a:t>commify</a:t>
            </a:r>
            <a:r>
              <a:rPr lang="en-US" sz="1400" dirty="0">
                <a:latin typeface="Courier"/>
                <a:cs typeface="Courier"/>
              </a:rPr>
              <a:t>(start) + "-" + </a:t>
            </a:r>
            <a:r>
              <a:rPr lang="en-US" sz="1400" dirty="0" err="1">
                <a:latin typeface="Courier"/>
                <a:cs typeface="Courier"/>
              </a:rPr>
              <a:t>commify</a:t>
            </a:r>
            <a:r>
              <a:rPr lang="en-US" sz="1400" dirty="0">
                <a:latin typeface="Courier"/>
                <a:cs typeface="Courier"/>
              </a:rPr>
              <a:t>(end);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genomePos.set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newPosition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commify</a:t>
            </a:r>
            <a:r>
              <a:rPr lang="en-US" sz="1400" dirty="0">
                <a:latin typeface="Courier"/>
                <a:cs typeface="Courier"/>
              </a:rPr>
              <a:t>(end - start + 1));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return </a:t>
            </a:r>
            <a:r>
              <a:rPr lang="en-US" sz="1400" dirty="0" err="1">
                <a:latin typeface="Courier"/>
                <a:cs typeface="Courier"/>
              </a:rPr>
              <a:t>newPosition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},</a:t>
            </a:r>
          </a:p>
        </p:txBody>
      </p:sp>
    </p:spTree>
    <p:extLst>
      <p:ext uri="{BB962C8B-B14F-4D97-AF65-F5344CB8AC3E}">
        <p14:creationId xmlns:p14="http://schemas.microsoft.com/office/powerpoint/2010/main" val="2634410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JS in </a:t>
            </a:r>
            <a:r>
              <a:rPr lang="en-US" dirty="0" err="1"/>
              <a:t>kent</a:t>
            </a:r>
            <a:r>
              <a:rPr lang="en-US" dirty="0"/>
              <a:t>/</a:t>
            </a:r>
            <a:r>
              <a:rPr lang="en-US" dirty="0" err="1"/>
              <a:t>src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JQuery</a:t>
            </a:r>
            <a:endParaRPr lang="en-US" dirty="0" smtClean="0"/>
          </a:p>
          <a:p>
            <a:pPr lvl="1"/>
            <a:r>
              <a:rPr lang="en-US" dirty="0" smtClean="0"/>
              <a:t>Finding DOM elements is easy!</a:t>
            </a:r>
          </a:p>
          <a:p>
            <a:pPr lvl="1"/>
            <a:r>
              <a:rPr lang="en-US" dirty="0" smtClean="0"/>
              <a:t>Changing DOM elements is easy!</a:t>
            </a:r>
          </a:p>
          <a:p>
            <a:pPr lvl="1"/>
            <a:r>
              <a:rPr lang="en-US" dirty="0" smtClean="0"/>
              <a:t>AJAX is easy!</a:t>
            </a:r>
          </a:p>
          <a:p>
            <a:pPr lvl="1"/>
            <a:r>
              <a:rPr lang="en-US" dirty="0" smtClean="0"/>
              <a:t>Helps w/browser incompatibilities!</a:t>
            </a:r>
          </a:p>
          <a:p>
            <a:pPr lvl="1"/>
            <a:r>
              <a:rPr lang="en-US" dirty="0" err="1" smtClean="0"/>
              <a:t>JQueryUI</a:t>
            </a:r>
            <a:r>
              <a:rPr lang="en-US" dirty="0" smtClean="0"/>
              <a:t> plugins!</a:t>
            </a:r>
          </a:p>
          <a:p>
            <a:pPr lvl="2"/>
            <a:r>
              <a:rPr lang="en-US" dirty="0" smtClean="0"/>
              <a:t>Autocomplete</a:t>
            </a:r>
          </a:p>
          <a:p>
            <a:pPr lvl="2"/>
            <a:r>
              <a:rPr lang="en-US" dirty="0" smtClean="0"/>
              <a:t>Drag &amp; drop reordering</a:t>
            </a:r>
          </a:p>
          <a:p>
            <a:pPr lvl="2"/>
            <a:r>
              <a:rPr lang="en-US" dirty="0" smtClean="0"/>
              <a:t>Tabs</a:t>
            </a:r>
          </a:p>
          <a:p>
            <a:pPr lvl="2"/>
            <a:r>
              <a:rPr lang="en-US" dirty="0" smtClean="0"/>
              <a:t>Context menu (right-click)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84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of JS in </a:t>
            </a:r>
            <a:r>
              <a:rPr lang="en-US" dirty="0" err="1" smtClean="0"/>
              <a:t>kent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37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Using DOM elements as storage for app state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/</a:t>
            </a:r>
            <a:r>
              <a:rPr lang="en-US" sz="1400" dirty="0">
                <a:latin typeface="Courier"/>
                <a:cs typeface="Courier"/>
              </a:rPr>
              <a:t>/ Only look at visible views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subCBs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= $(</a:t>
            </a:r>
            <a:r>
              <a:rPr lang="en-US" sz="1400" dirty="0" err="1">
                <a:latin typeface="Courier"/>
                <a:cs typeface="Courier"/>
              </a:rPr>
              <a:t>subCBs</a:t>
            </a:r>
            <a:r>
              <a:rPr lang="en-US" sz="1400" dirty="0">
                <a:latin typeface="Courier"/>
                <a:cs typeface="Courier"/>
              </a:rPr>
              <a:t>).</a:t>
            </a:r>
            <a:r>
              <a:rPr lang="en-US" sz="1400" b="1" dirty="0">
                <a:latin typeface="Courier"/>
                <a:cs typeface="Courier"/>
              </a:rPr>
              <a:t>not('.disabled').not(":disabled")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>
                <a:latin typeface="Courier"/>
                <a:cs typeface="Courier"/>
              </a:rPr>
              <a:t>if (</a:t>
            </a:r>
            <a:r>
              <a:rPr lang="en-US" sz="1400" dirty="0" err="1">
                <a:latin typeface="Courier"/>
                <a:cs typeface="Courier"/>
              </a:rPr>
              <a:t>subCBs.length</a:t>
            </a:r>
            <a:r>
              <a:rPr lang="en-US" sz="1400" dirty="0">
                <a:latin typeface="Courier"/>
                <a:cs typeface="Courier"/>
              </a:rPr>
              <a:t> &gt; 0)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var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CBsChecked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b="1" dirty="0" err="1" smtClean="0">
                <a:latin typeface="Courier"/>
                <a:cs typeface="Courier"/>
              </a:rPr>
              <a:t>subCBs.filter</a:t>
            </a:r>
            <a:r>
              <a:rPr lang="en-US" sz="1400" b="1" dirty="0" smtClean="0">
                <a:latin typeface="Courier"/>
                <a:cs typeface="Courier"/>
              </a:rPr>
              <a:t>(":checked")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if (!</a:t>
            </a:r>
            <a:r>
              <a:rPr lang="en-US" sz="1400" dirty="0" err="1">
                <a:latin typeface="Courier"/>
                <a:cs typeface="Courier"/>
              </a:rPr>
              <a:t>isABC</a:t>
            </a:r>
            <a:r>
              <a:rPr lang="en-US" sz="1400" dirty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if (</a:t>
            </a:r>
            <a:r>
              <a:rPr lang="en-US" sz="1400" dirty="0" err="1">
                <a:latin typeface="Courier"/>
                <a:cs typeface="Courier"/>
              </a:rPr>
              <a:t>CBsChecked.length</a:t>
            </a:r>
            <a:r>
              <a:rPr lang="en-US" sz="1400" dirty="0">
                <a:latin typeface="Courier"/>
                <a:cs typeface="Courier"/>
              </a:rPr>
              <a:t> === </a:t>
            </a:r>
            <a:r>
              <a:rPr lang="en-US" sz="1400" dirty="0" err="1">
                <a:latin typeface="Courier"/>
                <a:cs typeface="Courier"/>
              </a:rPr>
              <a:t>subCBs.length</a:t>
            </a:r>
            <a:r>
              <a:rPr lang="en-US" sz="1400" dirty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    </a:t>
            </a:r>
            <a:r>
              <a:rPr lang="en-US" sz="1400" dirty="0" err="1">
                <a:latin typeface="Courier"/>
                <a:cs typeface="Courier"/>
              </a:rPr>
              <a:t>matCbComplete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matCB,true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    $(</a:t>
            </a:r>
            <a:r>
              <a:rPr lang="en-US" sz="1400" dirty="0" err="1">
                <a:latin typeface="Courier"/>
                <a:cs typeface="Courier"/>
              </a:rPr>
              <a:t>matCB</a:t>
            </a:r>
            <a:r>
              <a:rPr lang="en-US" sz="1400" dirty="0">
                <a:latin typeface="Courier"/>
                <a:cs typeface="Courier"/>
              </a:rPr>
              <a:t>).</a:t>
            </a:r>
            <a:r>
              <a:rPr lang="en-US" sz="1400" dirty="0" err="1">
                <a:latin typeface="Courier"/>
                <a:cs typeface="Courier"/>
              </a:rPr>
              <a:t>attr</a:t>
            </a:r>
            <a:r>
              <a:rPr lang="en-US" sz="1400" dirty="0">
                <a:latin typeface="Courier"/>
                <a:cs typeface="Courier"/>
              </a:rPr>
              <a:t>('</a:t>
            </a:r>
            <a:r>
              <a:rPr lang="en-US" sz="1400" dirty="0" err="1">
                <a:latin typeface="Courier"/>
                <a:cs typeface="Courier"/>
              </a:rPr>
              <a:t>checked',true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} else if (</a:t>
            </a:r>
            <a:r>
              <a:rPr lang="en-US" sz="1400" dirty="0" err="1">
                <a:latin typeface="Courier"/>
                <a:cs typeface="Courier"/>
              </a:rPr>
              <a:t>CBsChecked.length</a:t>
            </a:r>
            <a:r>
              <a:rPr lang="en-US" sz="1400" dirty="0">
                <a:latin typeface="Courier"/>
                <a:cs typeface="Courier"/>
              </a:rPr>
              <a:t> === 0)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    </a:t>
            </a:r>
            <a:r>
              <a:rPr lang="en-US" sz="1400" dirty="0" err="1">
                <a:latin typeface="Courier"/>
                <a:cs typeface="Courier"/>
              </a:rPr>
              <a:t>matCbComplete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matCB,true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    $(</a:t>
            </a:r>
            <a:r>
              <a:rPr lang="en-US" sz="1400" dirty="0" err="1">
                <a:latin typeface="Courier"/>
                <a:cs typeface="Courier"/>
              </a:rPr>
              <a:t>matCB</a:t>
            </a:r>
            <a:r>
              <a:rPr lang="en-US" sz="1400" dirty="0">
                <a:latin typeface="Courier"/>
                <a:cs typeface="Courier"/>
              </a:rPr>
              <a:t>).</a:t>
            </a:r>
            <a:r>
              <a:rPr lang="en-US" sz="1400" dirty="0" err="1">
                <a:latin typeface="Courier"/>
                <a:cs typeface="Courier"/>
              </a:rPr>
              <a:t>attr</a:t>
            </a:r>
            <a:r>
              <a:rPr lang="en-US" sz="1400" dirty="0">
                <a:latin typeface="Courier"/>
                <a:cs typeface="Courier"/>
              </a:rPr>
              <a:t>('</a:t>
            </a:r>
            <a:r>
              <a:rPr lang="en-US" sz="1400" dirty="0" err="1">
                <a:latin typeface="Courier"/>
                <a:cs typeface="Courier"/>
              </a:rPr>
              <a:t>checked',false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} else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    </a:t>
            </a:r>
            <a:r>
              <a:rPr lang="en-US" sz="1400" dirty="0" err="1">
                <a:latin typeface="Courier"/>
                <a:cs typeface="Courier"/>
              </a:rPr>
              <a:t>matCbComplete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matCB,false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    $(</a:t>
            </a:r>
            <a:r>
              <a:rPr lang="en-US" sz="1400" dirty="0" err="1">
                <a:latin typeface="Courier"/>
                <a:cs typeface="Courier"/>
              </a:rPr>
              <a:t>matCB</a:t>
            </a:r>
            <a:r>
              <a:rPr lang="en-US" sz="1400" dirty="0">
                <a:latin typeface="Courier"/>
                <a:cs typeface="Courier"/>
              </a:rPr>
              <a:t>).</a:t>
            </a:r>
            <a:r>
              <a:rPr lang="en-US" sz="1400" dirty="0" err="1">
                <a:latin typeface="Courier"/>
                <a:cs typeface="Courier"/>
              </a:rPr>
              <a:t>attr</a:t>
            </a:r>
            <a:r>
              <a:rPr lang="en-US" sz="1400" dirty="0">
                <a:latin typeface="Courier"/>
                <a:cs typeface="Courier"/>
              </a:rPr>
              <a:t>('</a:t>
            </a:r>
            <a:r>
              <a:rPr lang="en-US" sz="1400" dirty="0" err="1">
                <a:latin typeface="Courier"/>
                <a:cs typeface="Courier"/>
              </a:rPr>
              <a:t>checked',true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}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…</a:t>
            </a: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9675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other ways…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MVC: Model-View-Controller (1970s)</a:t>
            </a:r>
          </a:p>
          <a:p>
            <a:pPr lvl="1"/>
            <a:r>
              <a:rPr lang="en-US" dirty="0" smtClean="0"/>
              <a:t>Model: application state &amp; logic</a:t>
            </a:r>
          </a:p>
          <a:p>
            <a:pPr lvl="1"/>
            <a:r>
              <a:rPr lang="en-US" dirty="0" smtClean="0"/>
              <a:t>View: display rendering</a:t>
            </a:r>
          </a:p>
          <a:p>
            <a:pPr lvl="1"/>
            <a:r>
              <a:rPr lang="en-US" dirty="0" smtClean="0"/>
              <a:t>Controller: dispatch input from user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987" y="3440668"/>
            <a:ext cx="27686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9476" y="6304002"/>
            <a:ext cx="513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smtClean="0"/>
              <a:t>Model</a:t>
            </a:r>
            <a:r>
              <a:rPr lang="en-US" dirty="0"/>
              <a:t>-</a:t>
            </a:r>
            <a:r>
              <a:rPr lang="en-US" dirty="0" smtClean="0"/>
              <a:t>view-controller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75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other ways…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web development: MV* frameworks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080" y="2420727"/>
            <a:ext cx="5244769" cy="400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58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other ways…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-69200" r="-69200"/>
          <a:stretch>
            <a:fillRect/>
          </a:stretch>
        </p:blipFill>
        <p:spPr>
          <a:xfrm>
            <a:off x="156333" y="1582654"/>
            <a:ext cx="4582176" cy="2520020"/>
          </a:xfrm>
        </p:spPr>
      </p:pic>
      <p:sp>
        <p:nvSpPr>
          <p:cNvPr id="5" name="TextBox 4"/>
          <p:cNvSpPr txBox="1"/>
          <p:nvPr/>
        </p:nvSpPr>
        <p:spPr>
          <a:xfrm>
            <a:off x="156333" y="5675769"/>
            <a:ext cx="5500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www.google.com</a:t>
            </a:r>
            <a:r>
              <a:rPr lang="en-US" dirty="0"/>
              <a:t>/#q=</a:t>
            </a:r>
            <a:r>
              <a:rPr lang="en-US" dirty="0" err="1"/>
              <a:t>javascript+the+good+</a:t>
            </a:r>
            <a:r>
              <a:rPr lang="en-US" dirty="0" err="1" smtClean="0"/>
              <a:t>parts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https://</a:t>
            </a:r>
            <a:r>
              <a:rPr lang="en-US" dirty="0" err="1"/>
              <a:t>developer.mozilla.org</a:t>
            </a:r>
            <a:r>
              <a:rPr lang="en-US" dirty="0"/>
              <a:t>/en-US</a:t>
            </a:r>
            <a:r>
              <a:rPr lang="en-US" dirty="0" smtClean="0"/>
              <a:t>/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813" y="4612039"/>
            <a:ext cx="2959100" cy="838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7403" y="1582654"/>
            <a:ext cx="2019300" cy="546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8509" y="2810325"/>
            <a:ext cx="2730500" cy="977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6303" y="4161189"/>
            <a:ext cx="1930400" cy="90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65554" y="5450239"/>
            <a:ext cx="2634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hlinkClick r:id="rId8"/>
              </a:rPr>
              <a:t>https://github.com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pPr algn="r"/>
            <a:r>
              <a:rPr lang="en-US" dirty="0">
                <a:hlinkClick r:id="rId9"/>
              </a:rPr>
              <a:t>https://nodejs.org</a:t>
            </a:r>
            <a:r>
              <a:rPr lang="en-US" dirty="0" smtClean="0">
                <a:hlinkClick r:id="rId9"/>
              </a:rPr>
              <a:t>/</a:t>
            </a:r>
            <a:endParaRPr lang="en-US" dirty="0" smtClean="0"/>
          </a:p>
          <a:p>
            <a:pPr algn="r"/>
            <a:r>
              <a:rPr lang="en-US" dirty="0"/>
              <a:t>https://</a:t>
            </a:r>
            <a:r>
              <a:rPr lang="en-US" dirty="0" err="1"/>
              <a:t>www.npmjs.com</a:t>
            </a:r>
            <a:r>
              <a:rPr lang="en-US" dirty="0"/>
              <a:t>/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8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from 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programming concepts</a:t>
            </a:r>
          </a:p>
          <a:p>
            <a:endParaRPr lang="en-US" dirty="0" smtClean="0"/>
          </a:p>
          <a:p>
            <a:r>
              <a:rPr lang="en-US" dirty="0" smtClean="0"/>
              <a:t>Declarative UI rendering (</a:t>
            </a:r>
            <a:r>
              <a:rPr lang="en-US" dirty="0" err="1" smtClean="0"/>
              <a:t>ReactJS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Sequential immutable states (</a:t>
            </a:r>
            <a:r>
              <a:rPr lang="en-US" dirty="0" err="1" smtClean="0"/>
              <a:t>ImmutableJS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0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 </a:t>
            </a:r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Imperative programming with mutable state: fertile ground for bugs</a:t>
            </a:r>
          </a:p>
          <a:p>
            <a:endParaRPr lang="en-US" dirty="0" smtClean="0"/>
          </a:p>
          <a:p>
            <a:r>
              <a:rPr lang="en-US" dirty="0" smtClean="0"/>
              <a:t>Pure functions behave predictably</a:t>
            </a:r>
          </a:p>
          <a:p>
            <a:endParaRPr lang="en-US" dirty="0" smtClean="0"/>
          </a:p>
          <a:p>
            <a:r>
              <a:rPr lang="en-US" dirty="0" smtClean="0"/>
              <a:t>JS’s first-class functions support FP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5804" y="5675769"/>
            <a:ext cx="6853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 smtClean="0"/>
              <a:t>Functional_programming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Comparison_of_programming_paradigms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9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need an Annotation Integrator?</a:t>
            </a:r>
          </a:p>
          <a:p>
            <a:r>
              <a:rPr lang="en-US" dirty="0" err="1" smtClean="0"/>
              <a:t>hgAi</a:t>
            </a:r>
            <a:r>
              <a:rPr lang="en-US" dirty="0" smtClean="0"/>
              <a:t> demo</a:t>
            </a:r>
          </a:p>
          <a:p>
            <a:r>
              <a:rPr lang="en-US" dirty="0" smtClean="0"/>
              <a:t>A brief history of </a:t>
            </a:r>
            <a:r>
              <a:rPr lang="en-US" dirty="0" err="1" smtClean="0"/>
              <a:t>javascript</a:t>
            </a:r>
            <a:r>
              <a:rPr lang="en-US" dirty="0" smtClean="0"/>
              <a:t> in </a:t>
            </a:r>
            <a:r>
              <a:rPr lang="en-US" dirty="0" err="1" smtClean="0"/>
              <a:t>kent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endParaRPr lang="en-US" dirty="0" smtClean="0"/>
          </a:p>
          <a:p>
            <a:r>
              <a:rPr lang="en-US" dirty="0" smtClean="0"/>
              <a:t>Enlightening info from Brian Craft</a:t>
            </a:r>
          </a:p>
          <a:p>
            <a:r>
              <a:rPr lang="en-US" dirty="0" smtClean="0"/>
              <a:t>New code in </a:t>
            </a:r>
            <a:r>
              <a:rPr lang="en-US" dirty="0" err="1" smtClean="0"/>
              <a:t>kent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err="1" smtClean="0"/>
              <a:t>dev</a:t>
            </a:r>
            <a:r>
              <a:rPr lang="en-US" dirty="0" smtClean="0"/>
              <a:t> dependencies and types of bugs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13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for dynamic web app?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View:</a:t>
            </a:r>
          </a:p>
          <a:p>
            <a:pPr marL="457200" lvl="1" indent="0">
              <a:buNone/>
            </a:pPr>
            <a:r>
              <a:rPr lang="en-US" dirty="0"/>
              <a:t>web page = </a:t>
            </a:r>
            <a:r>
              <a:rPr lang="en-US" dirty="0" smtClean="0"/>
              <a:t>F(</a:t>
            </a:r>
            <a:r>
              <a:rPr lang="en-US" dirty="0" err="1"/>
              <a:t>state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Model/Controller:</a:t>
            </a:r>
          </a:p>
          <a:p>
            <a:pPr marL="457200" lvl="1" indent="0">
              <a:buNone/>
            </a:pPr>
            <a:r>
              <a:rPr lang="en-US" dirty="0" smtClean="0"/>
              <a:t>state</a:t>
            </a:r>
            <a:r>
              <a:rPr lang="en-US" baseline="-25000" dirty="0" smtClean="0"/>
              <a:t>n+1 </a:t>
            </a:r>
            <a:r>
              <a:rPr lang="en-US" dirty="0" smtClean="0"/>
              <a:t>= G(</a:t>
            </a:r>
            <a:r>
              <a:rPr lang="en-US" dirty="0" err="1" smtClean="0"/>
              <a:t>state</a:t>
            </a:r>
            <a:r>
              <a:rPr lang="en-US" baseline="-25000" dirty="0" err="1" smtClean="0"/>
              <a:t>n</a:t>
            </a:r>
            <a:r>
              <a:rPr lang="en-US" dirty="0" smtClean="0"/>
              <a:t>, event)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416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View: Imperative 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if ((row = </a:t>
            </a:r>
            <a:r>
              <a:rPr lang="en-US" sz="1400" dirty="0" err="1">
                <a:latin typeface="Courier"/>
                <a:cs typeface="Courier"/>
              </a:rPr>
              <a:t>sqlNextRow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sr</a:t>
            </a:r>
            <a:r>
              <a:rPr lang="en-US" sz="1400" dirty="0">
                <a:latin typeface="Courier"/>
                <a:cs typeface="Courier"/>
              </a:rPr>
              <a:t>)) != NULL)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unsigned </a:t>
            </a:r>
            <a:r>
              <a:rPr lang="en-US" sz="1400" dirty="0" err="1">
                <a:latin typeface="Courier"/>
                <a:cs typeface="Courier"/>
              </a:rPr>
              <a:t>scafCount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sqlUnsigned</a:t>
            </a:r>
            <a:r>
              <a:rPr lang="en-US" sz="1400" dirty="0">
                <a:latin typeface="Courier"/>
                <a:cs typeface="Courier"/>
              </a:rPr>
              <a:t>(row[0]);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unsigned </a:t>
            </a:r>
            <a:r>
              <a:rPr lang="en-US" sz="1400" dirty="0" err="1">
                <a:latin typeface="Courier"/>
                <a:cs typeface="Courier"/>
              </a:rPr>
              <a:t>totalSize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sqlUnsigned</a:t>
            </a:r>
            <a:r>
              <a:rPr lang="en-US" sz="1400" dirty="0">
                <a:latin typeface="Courier"/>
                <a:cs typeface="Courier"/>
              </a:rPr>
              <a:t>(row[1]);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cgiTableRowEnd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safef</a:t>
            </a:r>
            <a:r>
              <a:rPr lang="en-US" sz="1400" dirty="0">
                <a:latin typeface="Courier"/>
                <a:cs typeface="Courier"/>
              </a:rPr>
              <a:t>(msg1, 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(msg1), "</a:t>
            </a:r>
            <a:r>
              <a:rPr lang="en-US" sz="1400" dirty="0" err="1">
                <a:latin typeface="Courier"/>
                <a:cs typeface="Courier"/>
              </a:rPr>
              <a:t>contig</a:t>
            </a:r>
            <a:r>
              <a:rPr lang="en-US" sz="1400" dirty="0">
                <a:latin typeface="Courier"/>
                <a:cs typeface="Courier"/>
              </a:rPr>
              <a:t>/scaffold&lt;BR&gt;count:");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safef</a:t>
            </a:r>
            <a:r>
              <a:rPr lang="en-US" sz="1400" dirty="0">
                <a:latin typeface="Courier"/>
                <a:cs typeface="Courier"/>
              </a:rPr>
              <a:t>(msg2, 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(msg2), "total size:");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cgiSimpleTableRowStart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puts(msg1);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puts(msg2);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cgiTableRowEnd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cgiSimpleTableRowStart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printLongWithCommas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stdout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scafCount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printLongWithCommas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stdout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totalSize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cgiTableRowEnd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47334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vs. declarative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if ((row = </a:t>
            </a:r>
            <a:r>
              <a:rPr lang="en-US" sz="1400" dirty="0" err="1">
                <a:latin typeface="Courier"/>
                <a:cs typeface="Courier"/>
              </a:rPr>
              <a:t>sqlNextRow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sr</a:t>
            </a:r>
            <a:r>
              <a:rPr lang="en-US" sz="1400" dirty="0">
                <a:latin typeface="Courier"/>
                <a:cs typeface="Courier"/>
              </a:rPr>
              <a:t>)) != NULL)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unsigned </a:t>
            </a:r>
            <a:r>
              <a:rPr lang="en-US" sz="1400" dirty="0" err="1">
                <a:latin typeface="Courier"/>
                <a:cs typeface="Courier"/>
              </a:rPr>
              <a:t>scafCount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sqlUnsigned</a:t>
            </a:r>
            <a:r>
              <a:rPr lang="en-US" sz="1400" dirty="0">
                <a:latin typeface="Courier"/>
                <a:cs typeface="Courier"/>
              </a:rPr>
              <a:t>(row[0]);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unsigned </a:t>
            </a:r>
            <a:r>
              <a:rPr lang="en-US" sz="1400" dirty="0" err="1">
                <a:latin typeface="Courier"/>
                <a:cs typeface="Courier"/>
              </a:rPr>
              <a:t>totalSize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sqlUnsigned</a:t>
            </a:r>
            <a:r>
              <a:rPr lang="en-US" sz="1400" dirty="0">
                <a:latin typeface="Courier"/>
                <a:cs typeface="Courier"/>
              </a:rPr>
              <a:t>(row[1]);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cgiTableRowEnd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safef</a:t>
            </a:r>
            <a:r>
              <a:rPr lang="en-US" sz="1400" dirty="0">
                <a:latin typeface="Courier"/>
                <a:cs typeface="Courier"/>
              </a:rPr>
              <a:t>(msg1, 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(msg1), "</a:t>
            </a:r>
            <a:r>
              <a:rPr lang="en-US" sz="1400" dirty="0" err="1">
                <a:latin typeface="Courier"/>
                <a:cs typeface="Courier"/>
              </a:rPr>
              <a:t>contig</a:t>
            </a:r>
            <a:r>
              <a:rPr lang="en-US" sz="1400" dirty="0">
                <a:latin typeface="Courier"/>
                <a:cs typeface="Courier"/>
              </a:rPr>
              <a:t>/scaffold&lt;BR&gt;count:");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safef</a:t>
            </a:r>
            <a:r>
              <a:rPr lang="en-US" sz="1400" dirty="0">
                <a:latin typeface="Courier"/>
                <a:cs typeface="Courier"/>
              </a:rPr>
              <a:t>(msg2, 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(msg2), "total size:");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cgiSimpleTableRowStart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puts(msg1);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puts(msg2);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cgiTableRowEnd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cgiSimpleTableRowStart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printLongWithCommas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stdout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scafCount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printLongWithCommas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stdout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totalSize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cgiTableRowEnd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3119" y="4065524"/>
            <a:ext cx="381368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&lt;</a:t>
            </a:r>
            <a:r>
              <a:rPr lang="en-US" sz="1400" dirty="0" err="1">
                <a:latin typeface="Courier"/>
                <a:cs typeface="Courier"/>
              </a:rPr>
              <a:t>tr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&lt;</a:t>
            </a:r>
            <a:r>
              <a:rPr lang="en-US" sz="1400" dirty="0">
                <a:latin typeface="Courier"/>
                <a:cs typeface="Courier"/>
              </a:rPr>
              <a:t>td&gt;</a:t>
            </a:r>
            <a:r>
              <a:rPr lang="en-US" sz="1400" dirty="0" err="1">
                <a:latin typeface="Courier"/>
                <a:cs typeface="Courier"/>
              </a:rPr>
              <a:t>contig</a:t>
            </a:r>
            <a:r>
              <a:rPr lang="en-US" sz="1400" dirty="0">
                <a:latin typeface="Courier"/>
                <a:cs typeface="Courier"/>
              </a:rPr>
              <a:t>/scaffold&lt;</a:t>
            </a:r>
            <a:r>
              <a:rPr lang="en-US" sz="1400" dirty="0" err="1">
                <a:latin typeface="Courier"/>
                <a:cs typeface="Courier"/>
              </a:rPr>
              <a:t>br</a:t>
            </a:r>
            <a:r>
              <a:rPr lang="en-US" sz="1400" dirty="0">
                <a:latin typeface="Courier"/>
                <a:cs typeface="Courier"/>
              </a:rPr>
              <a:t> /</a:t>
            </a:r>
            <a:r>
              <a:rPr lang="en-US" sz="1400" dirty="0" smtClean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count</a:t>
            </a:r>
            <a:r>
              <a:rPr lang="en-US" sz="1400" dirty="0">
                <a:latin typeface="Courier"/>
                <a:cs typeface="Courier"/>
              </a:rPr>
              <a:t>:&lt;/td&gt;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  &lt;</a:t>
            </a:r>
            <a:r>
              <a:rPr lang="en-US" sz="1400" dirty="0">
                <a:latin typeface="Courier"/>
                <a:cs typeface="Courier"/>
              </a:rPr>
              <a:t>td&gt;total size:&lt;/td&gt;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&lt;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tr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&lt;</a:t>
            </a:r>
            <a:r>
              <a:rPr lang="en-US" sz="1400" dirty="0" err="1">
                <a:latin typeface="Courier"/>
                <a:cs typeface="Courier"/>
              </a:rPr>
              <a:t>tr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  &lt;</a:t>
            </a:r>
            <a:r>
              <a:rPr lang="en-US" sz="1400" dirty="0">
                <a:latin typeface="Courier"/>
                <a:cs typeface="Courier"/>
              </a:rPr>
              <a:t>td</a:t>
            </a:r>
            <a:r>
              <a:rPr lang="en-US" sz="1400" dirty="0" smtClean="0">
                <a:latin typeface="Courier"/>
                <a:cs typeface="Courier"/>
              </a:rPr>
              <a:t>&gt;13,563&lt;</a:t>
            </a:r>
            <a:r>
              <a:rPr lang="en-US" sz="1400" dirty="0">
                <a:latin typeface="Courier"/>
                <a:cs typeface="Courier"/>
              </a:rPr>
              <a:t>/td&gt;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  &lt;</a:t>
            </a:r>
            <a:r>
              <a:rPr lang="en-US" sz="1400" dirty="0">
                <a:latin typeface="Courier"/>
                <a:cs typeface="Courier"/>
              </a:rPr>
              <a:t>td</a:t>
            </a:r>
            <a:r>
              <a:rPr lang="en-US" sz="1400" dirty="0" smtClean="0">
                <a:latin typeface="Courier"/>
                <a:cs typeface="Courier"/>
              </a:rPr>
              <a:t>&gt;2,453,304,946&lt;</a:t>
            </a:r>
            <a:r>
              <a:rPr lang="en-US" sz="1400" dirty="0">
                <a:latin typeface="Courier"/>
                <a:cs typeface="Courier"/>
              </a:rPr>
              <a:t>/td&gt;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&lt;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tr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2564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vs. declarative </a:t>
            </a:r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if ((row = </a:t>
            </a:r>
            <a:r>
              <a:rPr lang="en-US" sz="1400" dirty="0" err="1">
                <a:latin typeface="Courier"/>
                <a:cs typeface="Courier"/>
              </a:rPr>
              <a:t>sqlNextRow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sr</a:t>
            </a:r>
            <a:r>
              <a:rPr lang="en-US" sz="1400" dirty="0">
                <a:latin typeface="Courier"/>
                <a:cs typeface="Courier"/>
              </a:rPr>
              <a:t>)) != NULL)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unsigned </a:t>
            </a:r>
            <a:r>
              <a:rPr lang="en-US" sz="1400" dirty="0" err="1">
                <a:latin typeface="Courier"/>
                <a:cs typeface="Courier"/>
              </a:rPr>
              <a:t>scafCount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sqlUnsigned</a:t>
            </a:r>
            <a:r>
              <a:rPr lang="en-US" sz="1400" dirty="0">
                <a:latin typeface="Courier"/>
                <a:cs typeface="Courier"/>
              </a:rPr>
              <a:t>(row[0]);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unsigned </a:t>
            </a:r>
            <a:r>
              <a:rPr lang="en-US" sz="1400" dirty="0" err="1">
                <a:latin typeface="Courier"/>
                <a:cs typeface="Courier"/>
              </a:rPr>
              <a:t>totalSize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sqlUnsigned</a:t>
            </a:r>
            <a:r>
              <a:rPr lang="en-US" sz="1400" dirty="0">
                <a:latin typeface="Courier"/>
                <a:cs typeface="Courier"/>
              </a:rPr>
              <a:t>(row[1]);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cgiTableRowEnd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safef</a:t>
            </a:r>
            <a:r>
              <a:rPr lang="en-US" sz="1400" dirty="0">
                <a:latin typeface="Courier"/>
                <a:cs typeface="Courier"/>
              </a:rPr>
              <a:t>(msg1, 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(msg1), "</a:t>
            </a:r>
            <a:r>
              <a:rPr lang="en-US" sz="1400" dirty="0" err="1">
                <a:latin typeface="Courier"/>
                <a:cs typeface="Courier"/>
              </a:rPr>
              <a:t>contig</a:t>
            </a:r>
            <a:r>
              <a:rPr lang="en-US" sz="1400" dirty="0">
                <a:latin typeface="Courier"/>
                <a:cs typeface="Courier"/>
              </a:rPr>
              <a:t>/scaffold&lt;BR&gt;count:");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safef</a:t>
            </a:r>
            <a:r>
              <a:rPr lang="en-US" sz="1400" dirty="0">
                <a:latin typeface="Courier"/>
                <a:cs typeface="Courier"/>
              </a:rPr>
              <a:t>(msg2, </a:t>
            </a:r>
            <a:r>
              <a:rPr lang="en-US" sz="1400" dirty="0" err="1">
                <a:latin typeface="Courier"/>
                <a:cs typeface="Courier"/>
              </a:rPr>
              <a:t>sizeof</a:t>
            </a:r>
            <a:r>
              <a:rPr lang="en-US" sz="1400" dirty="0">
                <a:latin typeface="Courier"/>
                <a:cs typeface="Courier"/>
              </a:rPr>
              <a:t>(msg2), "total size:");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cgiSimpleTableRowStart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puts(msg1);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puts(msg2);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cgiTableRowEnd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cgiSimpleTableRowStart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printLongWithCommas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stdout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scafCount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cgiSimpleTableFieldStart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printLongWithCommas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stdout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totalSize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cgiTableFieldEnd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}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cgiTableRowEnd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3119" y="4065524"/>
            <a:ext cx="381368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&lt;</a:t>
            </a:r>
            <a:r>
              <a:rPr lang="en-US" sz="1400" dirty="0" err="1">
                <a:latin typeface="Courier"/>
                <a:cs typeface="Courier"/>
              </a:rPr>
              <a:t>tr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&lt;</a:t>
            </a:r>
            <a:r>
              <a:rPr lang="en-US" sz="1400" dirty="0">
                <a:latin typeface="Courier"/>
                <a:cs typeface="Courier"/>
              </a:rPr>
              <a:t>td&gt;</a:t>
            </a:r>
            <a:r>
              <a:rPr lang="en-US" sz="1400" dirty="0" err="1">
                <a:latin typeface="Courier"/>
                <a:cs typeface="Courier"/>
              </a:rPr>
              <a:t>contig</a:t>
            </a:r>
            <a:r>
              <a:rPr lang="en-US" sz="1400" dirty="0">
                <a:latin typeface="Courier"/>
                <a:cs typeface="Courier"/>
              </a:rPr>
              <a:t>/scaffold&lt;</a:t>
            </a:r>
            <a:r>
              <a:rPr lang="en-US" sz="1400" dirty="0" err="1">
                <a:latin typeface="Courier"/>
                <a:cs typeface="Courier"/>
              </a:rPr>
              <a:t>br</a:t>
            </a:r>
            <a:r>
              <a:rPr lang="en-US" sz="1400" dirty="0">
                <a:latin typeface="Courier"/>
                <a:cs typeface="Courier"/>
              </a:rPr>
              <a:t> /</a:t>
            </a:r>
            <a:r>
              <a:rPr lang="en-US" sz="1400" dirty="0" smtClean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     count</a:t>
            </a:r>
            <a:r>
              <a:rPr lang="en-US" sz="1400" dirty="0">
                <a:latin typeface="Courier"/>
                <a:cs typeface="Courier"/>
              </a:rPr>
              <a:t>:&lt;/td&gt;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  &lt;</a:t>
            </a:r>
            <a:r>
              <a:rPr lang="en-US" sz="1400" dirty="0">
                <a:latin typeface="Courier"/>
                <a:cs typeface="Courier"/>
              </a:rPr>
              <a:t>td&gt;total size:&lt;/td&gt;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&lt;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tr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&lt;</a:t>
            </a:r>
            <a:r>
              <a:rPr lang="en-US" sz="1400" dirty="0" err="1">
                <a:latin typeface="Courier"/>
                <a:cs typeface="Courier"/>
              </a:rPr>
              <a:t>tr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  &lt;</a:t>
            </a:r>
            <a:r>
              <a:rPr lang="en-US" sz="1400" dirty="0">
                <a:latin typeface="Courier"/>
                <a:cs typeface="Courier"/>
              </a:rPr>
              <a:t>td</a:t>
            </a:r>
            <a:r>
              <a:rPr lang="en-US" sz="1400" dirty="0" smtClean="0">
                <a:latin typeface="Courier"/>
                <a:cs typeface="Courier"/>
              </a:rPr>
              <a:t>&gt;13,563&lt;</a:t>
            </a:r>
            <a:r>
              <a:rPr lang="en-US" sz="1400" dirty="0">
                <a:latin typeface="Courier"/>
                <a:cs typeface="Courier"/>
              </a:rPr>
              <a:t>/td&gt;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  &lt;</a:t>
            </a:r>
            <a:r>
              <a:rPr lang="en-US" sz="1400" dirty="0">
                <a:latin typeface="Courier"/>
                <a:cs typeface="Courier"/>
              </a:rPr>
              <a:t>td</a:t>
            </a:r>
            <a:r>
              <a:rPr lang="en-US" sz="1400" dirty="0" smtClean="0">
                <a:latin typeface="Courier"/>
                <a:cs typeface="Courier"/>
              </a:rPr>
              <a:t>&gt;2,453,304,946&lt;</a:t>
            </a:r>
            <a:r>
              <a:rPr lang="en-US" sz="1400" dirty="0">
                <a:latin typeface="Courier"/>
                <a:cs typeface="Courier"/>
              </a:rPr>
              <a:t>/td&gt;</a:t>
            </a:r>
          </a:p>
          <a:p>
            <a:r>
              <a:rPr lang="en-US" sz="1400" dirty="0" smtClean="0">
                <a:latin typeface="Courier"/>
                <a:cs typeface="Courier"/>
              </a:rPr>
              <a:t>&lt;</a:t>
            </a:r>
            <a:r>
              <a:rPr lang="en-US" sz="1400" dirty="0">
                <a:latin typeface="Courier"/>
                <a:cs typeface="Courier"/>
              </a:rPr>
              <a:t>/</a:t>
            </a:r>
            <a:r>
              <a:rPr lang="en-US" sz="1400" dirty="0" err="1">
                <a:latin typeface="Courier"/>
                <a:cs typeface="Courier"/>
              </a:rPr>
              <a:t>tr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00" y="2978283"/>
            <a:ext cx="2882900" cy="99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2114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ReactJS</a:t>
            </a:r>
            <a:r>
              <a:rPr lang="en-US" dirty="0"/>
              <a:t>: declarative UI done efficiently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View: web </a:t>
            </a:r>
            <a:r>
              <a:rPr lang="en-US" dirty="0"/>
              <a:t>page = </a:t>
            </a:r>
            <a:r>
              <a:rPr lang="en-US" dirty="0" smtClean="0"/>
              <a:t>F(</a:t>
            </a:r>
            <a:r>
              <a:rPr lang="en-US" dirty="0" err="1"/>
              <a:t>state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</a:p>
          <a:p>
            <a:endParaRPr lang="en-US" sz="2400" dirty="0" smtClean="0"/>
          </a:p>
          <a:p>
            <a:r>
              <a:rPr lang="en-US" dirty="0" smtClean="0"/>
              <a:t>Rebuild entire page with </a:t>
            </a:r>
            <a:r>
              <a:rPr lang="en-US" dirty="0" err="1" smtClean="0"/>
              <a:t>JQuery</a:t>
            </a:r>
            <a:r>
              <a:rPr lang="en-US" dirty="0" smtClean="0"/>
              <a:t> DOM actions?</a:t>
            </a:r>
            <a:br>
              <a:rPr lang="en-US" dirty="0" smtClean="0"/>
            </a:br>
            <a:r>
              <a:rPr lang="en-US" dirty="0" smtClean="0"/>
              <a:t>Too slow!</a:t>
            </a:r>
          </a:p>
          <a:p>
            <a:endParaRPr lang="en-US" sz="2400" dirty="0"/>
          </a:p>
          <a:p>
            <a:r>
              <a:rPr lang="en-US" dirty="0" err="1" smtClean="0"/>
              <a:t>ReactJS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Rebuild a data structure of virtual DOM elements</a:t>
            </a:r>
          </a:p>
          <a:p>
            <a:pPr lvl="1"/>
            <a:r>
              <a:rPr lang="en-US" dirty="0" smtClean="0"/>
              <a:t>React detects diffs, makes minimal DOM changes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78522" y="5996875"/>
            <a:ext cx="4981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http://</a:t>
            </a:r>
            <a:r>
              <a:rPr lang="en-US" dirty="0" err="1"/>
              <a:t>facebook.github.io</a:t>
            </a:r>
            <a:r>
              <a:rPr lang="en-US" dirty="0"/>
              <a:t>/react/</a:t>
            </a:r>
            <a:br>
              <a:rPr lang="en-US" dirty="0"/>
            </a:b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DgVS-zXgMTk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66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ReactJS</a:t>
            </a:r>
            <a:r>
              <a:rPr lang="en-US" dirty="0"/>
              <a:t>: declarative UI done efficiently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JSX: </a:t>
            </a:r>
            <a:r>
              <a:rPr lang="en-US" dirty="0" err="1" smtClean="0"/>
              <a:t>Javascript</a:t>
            </a:r>
            <a:r>
              <a:rPr lang="en-US" dirty="0" smtClean="0"/>
              <a:t> in which you can embed this: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95315" y="2301421"/>
            <a:ext cx="381368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&lt;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tr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&lt;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td&gt;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contig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/scaffold&lt;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br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 /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    count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:&lt;/td&gt;</a:t>
            </a:r>
          </a:p>
          <a:p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 &lt;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td&gt;total size:&lt;/td&gt;</a:t>
            </a:r>
          </a:p>
          <a:p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&lt;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/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tr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&lt;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tr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 &lt;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td&gt;{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summary.scafCount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}&lt;/td&gt;</a:t>
            </a:r>
          </a:p>
          <a:p>
            <a:r>
              <a:rPr lang="en-US" sz="1400" dirty="0" smtClean="0">
                <a:solidFill>
                  <a:srgbClr val="4F81BD"/>
                </a:solidFill>
                <a:latin typeface="Courier"/>
                <a:cs typeface="Courier"/>
              </a:rPr>
              <a:t>  &lt;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td&gt;{</a:t>
            </a:r>
            <a:r>
              <a:rPr lang="en-US" sz="1400" dirty="0" err="1" smtClean="0">
                <a:solidFill>
                  <a:srgbClr val="4F6228"/>
                </a:solidFill>
                <a:latin typeface="Courier"/>
                <a:cs typeface="Courier"/>
              </a:rPr>
              <a:t>summary.totalSize</a:t>
            </a:r>
            <a:r>
              <a:rPr lang="en-US" sz="1400" dirty="0" smtClean="0">
                <a:solidFill>
                  <a:srgbClr val="4F81BD"/>
                </a:solidFill>
                <a:latin typeface="Courier"/>
                <a:cs typeface="Courier"/>
              </a:rPr>
              <a:t>}&lt;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/td&gt;</a:t>
            </a:r>
          </a:p>
          <a:p>
            <a:r>
              <a:rPr lang="en-US" sz="1400" dirty="0" smtClean="0">
                <a:solidFill>
                  <a:srgbClr val="4F81BD"/>
                </a:solidFill>
                <a:latin typeface="Courier"/>
                <a:cs typeface="Courier"/>
              </a:rPr>
              <a:t>&lt;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/</a:t>
            </a:r>
            <a:r>
              <a:rPr lang="en-US" sz="1400" dirty="0" err="1">
                <a:solidFill>
                  <a:srgbClr val="4F81BD"/>
                </a:solidFill>
                <a:latin typeface="Courier"/>
                <a:cs typeface="Courier"/>
              </a:rPr>
              <a:t>tr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6691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ReactJS</a:t>
            </a:r>
            <a:r>
              <a:rPr lang="en-US" dirty="0"/>
              <a:t>: declarative UI done efficiently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JSX: </a:t>
            </a:r>
            <a:r>
              <a:rPr lang="en-US" dirty="0" err="1" smtClean="0"/>
              <a:t>Javascript</a:t>
            </a:r>
            <a:r>
              <a:rPr lang="en-US" dirty="0" smtClean="0"/>
              <a:t> in which you can embed this: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400" dirty="0"/>
          </a:p>
          <a:p>
            <a:r>
              <a:rPr lang="en-US" dirty="0" smtClean="0"/>
              <a:t>And make your own components: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5315" y="2301421"/>
            <a:ext cx="381368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&lt;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tr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&lt;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td&gt;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contig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/scaffold&lt;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br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 /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    count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:&lt;/td&gt;</a:t>
            </a:r>
          </a:p>
          <a:p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 &lt;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td&gt;total size:&lt;/td&gt;</a:t>
            </a:r>
          </a:p>
          <a:p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&lt;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/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tr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&lt;</a:t>
            </a:r>
            <a:r>
              <a:rPr lang="en-US" sz="1400" dirty="0" err="1">
                <a:solidFill>
                  <a:schemeClr val="accent1"/>
                </a:solidFill>
                <a:latin typeface="Courier"/>
                <a:cs typeface="Courier"/>
              </a:rPr>
              <a:t>tr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 &lt;</a:t>
            </a:r>
            <a:r>
              <a:rPr lang="en-US" sz="1400" dirty="0">
                <a:solidFill>
                  <a:schemeClr val="accent1"/>
                </a:solidFill>
                <a:latin typeface="Courier"/>
                <a:cs typeface="Courier"/>
              </a:rPr>
              <a:t>td&gt;{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summary.scafCount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}&lt;/td&gt;</a:t>
            </a:r>
          </a:p>
          <a:p>
            <a:r>
              <a:rPr lang="en-US" sz="1400" dirty="0" smtClean="0">
                <a:solidFill>
                  <a:srgbClr val="4F81BD"/>
                </a:solidFill>
                <a:latin typeface="Courier"/>
                <a:cs typeface="Courier"/>
              </a:rPr>
              <a:t>  &lt;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td&gt;{</a:t>
            </a:r>
            <a:r>
              <a:rPr lang="en-US" sz="1400" dirty="0" err="1" smtClean="0">
                <a:solidFill>
                  <a:srgbClr val="4F6228"/>
                </a:solidFill>
                <a:latin typeface="Courier"/>
                <a:cs typeface="Courier"/>
              </a:rPr>
              <a:t>summary.totalSize</a:t>
            </a:r>
            <a:r>
              <a:rPr lang="en-US" sz="1400" dirty="0" smtClean="0">
                <a:solidFill>
                  <a:srgbClr val="4F81BD"/>
                </a:solidFill>
                <a:latin typeface="Courier"/>
                <a:cs typeface="Courier"/>
              </a:rPr>
              <a:t>}&lt;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/td&gt;</a:t>
            </a:r>
          </a:p>
          <a:p>
            <a:r>
              <a:rPr lang="en-US" sz="1400" dirty="0" smtClean="0">
                <a:solidFill>
                  <a:srgbClr val="4F81BD"/>
                </a:solidFill>
                <a:latin typeface="Courier"/>
                <a:cs typeface="Courier"/>
              </a:rPr>
              <a:t>&lt;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/</a:t>
            </a:r>
            <a:r>
              <a:rPr lang="en-US" sz="1400" dirty="0" err="1">
                <a:solidFill>
                  <a:srgbClr val="4F81BD"/>
                </a:solidFill>
                <a:latin typeface="Courier"/>
                <a:cs typeface="Courier"/>
              </a:rPr>
              <a:t>tr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2536" y="5006707"/>
            <a:ext cx="72475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F81BD"/>
                </a:solidFill>
                <a:latin typeface="Courier"/>
                <a:cs typeface="Courier"/>
              </a:rPr>
              <a:t>&lt;</a:t>
            </a:r>
            <a:r>
              <a:rPr lang="en-US" sz="1400" b="1" dirty="0" err="1">
                <a:solidFill>
                  <a:srgbClr val="4F81BD"/>
                </a:solidFill>
                <a:latin typeface="Courier"/>
                <a:cs typeface="Courier"/>
              </a:rPr>
              <a:t>TableRow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 </a:t>
            </a:r>
            <a:r>
              <a:rPr lang="en-US" sz="1400" dirty="0" err="1">
                <a:solidFill>
                  <a:srgbClr val="4F81BD"/>
                </a:solidFill>
                <a:latin typeface="Courier"/>
                <a:cs typeface="Courier"/>
              </a:rPr>
              <a:t>valueList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={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[ </a:t>
            </a:r>
            <a:r>
              <a:rPr lang="en-US" sz="1400" dirty="0" err="1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scafCountLabel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,    </a:t>
            </a:r>
            <a:r>
              <a:rPr lang="en-US" sz="1400" dirty="0" err="1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totalSizeLabel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 ]</a:t>
            </a:r>
            <a:r>
              <a:rPr lang="en-US" sz="1400" dirty="0" smtClean="0">
                <a:solidFill>
                  <a:srgbClr val="4F81BD"/>
                </a:solidFill>
                <a:latin typeface="Courier"/>
                <a:cs typeface="Courier"/>
              </a:rPr>
              <a:t>} /&gt;</a:t>
            </a:r>
            <a:endParaRPr lang="en-US" sz="1400" dirty="0">
              <a:solidFill>
                <a:srgbClr val="4F81BD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4F81BD"/>
                </a:solidFill>
                <a:latin typeface="Courier"/>
                <a:cs typeface="Courier"/>
              </a:rPr>
              <a:t>&lt;</a:t>
            </a:r>
            <a:r>
              <a:rPr lang="en-US" sz="1400" b="1" dirty="0" err="1">
                <a:solidFill>
                  <a:srgbClr val="4F81BD"/>
                </a:solidFill>
                <a:latin typeface="Courier"/>
                <a:cs typeface="Courier"/>
              </a:rPr>
              <a:t>TableRow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 </a:t>
            </a:r>
            <a:r>
              <a:rPr lang="en-US" sz="1400" dirty="0" err="1">
                <a:solidFill>
                  <a:srgbClr val="4F81BD"/>
                </a:solidFill>
                <a:latin typeface="Courier"/>
                <a:cs typeface="Courier"/>
              </a:rPr>
              <a:t>valueList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={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[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summary.scafCount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,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summary.totalSize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]</a:t>
            </a:r>
            <a:r>
              <a:rPr lang="en-US" sz="1400" dirty="0">
                <a:solidFill>
                  <a:srgbClr val="4F81BD"/>
                </a:solidFill>
                <a:latin typeface="Courier"/>
                <a:cs typeface="Courier"/>
              </a:rPr>
              <a:t>} /</a:t>
            </a:r>
            <a:r>
              <a:rPr lang="en-US" sz="1400" dirty="0" smtClean="0">
                <a:solidFill>
                  <a:srgbClr val="4F81BD"/>
                </a:solidFill>
                <a:latin typeface="Courier"/>
                <a:cs typeface="Courier"/>
              </a:rPr>
              <a:t>&gt;</a:t>
            </a:r>
            <a:endParaRPr lang="en-US" sz="1400" dirty="0">
              <a:solidFill>
                <a:srgbClr val="4F81BD"/>
              </a:solidFill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9273" y="5941497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jsfiddle.net</a:t>
            </a:r>
            <a:r>
              <a:rPr lang="en-US" dirty="0"/>
              <a:t>/sorfx2tp/4/</a:t>
            </a:r>
          </a:p>
        </p:txBody>
      </p:sp>
    </p:spTree>
    <p:extLst>
      <p:ext uri="{BB962C8B-B14F-4D97-AF65-F5344CB8AC3E}">
        <p14:creationId xmlns:p14="http://schemas.microsoft.com/office/powerpoint/2010/main" val="336103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ReactJS</a:t>
            </a:r>
            <a:r>
              <a:rPr lang="en-US" dirty="0" smtClean="0"/>
              <a:t>: declarative </a:t>
            </a:r>
            <a:r>
              <a:rPr lang="en-US" dirty="0"/>
              <a:t>UI done efficiently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your own component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308892"/>
            <a:ext cx="82296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4F6228"/>
                </a:solidFill>
                <a:latin typeface="Courier"/>
                <a:cs typeface="Courier"/>
              </a:rPr>
              <a:t>var</a:t>
            </a:r>
            <a:r>
              <a:rPr lang="en-US" sz="1400" dirty="0" smtClean="0">
                <a:solidFill>
                  <a:srgbClr val="4F6228"/>
                </a:solidFill>
                <a:latin typeface="Courier"/>
                <a:cs typeface="Courier"/>
              </a:rPr>
              <a:t>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TableRow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=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React.createClass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</a:t>
            </a:r>
            <a:r>
              <a:rPr lang="en-US" sz="1400" dirty="0" smtClean="0">
                <a:solidFill>
                  <a:srgbClr val="4F6228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4F6228"/>
                </a:solidFill>
                <a:latin typeface="Courier"/>
                <a:cs typeface="Courier"/>
              </a:rPr>
              <a:t>   // Transform a list of values into &lt;</a:t>
            </a:r>
            <a:r>
              <a:rPr lang="en-US" sz="1400" dirty="0" err="1" smtClean="0">
                <a:solidFill>
                  <a:srgbClr val="4F6228"/>
                </a:solidFill>
                <a:latin typeface="Courier"/>
                <a:cs typeface="Courier"/>
              </a:rPr>
              <a:t>tr</a:t>
            </a:r>
            <a:r>
              <a:rPr lang="en-US" sz="1400" dirty="0" smtClean="0">
                <a:solidFill>
                  <a:srgbClr val="4F6228"/>
                </a:solidFill>
                <a:latin typeface="Courier"/>
                <a:cs typeface="Courier"/>
              </a:rPr>
              <a:t>&gt; with &lt;td&gt; for each value</a:t>
            </a:r>
          </a:p>
          <a:p>
            <a:endParaRPr lang="en-US" sz="1400" dirty="0">
              <a:solidFill>
                <a:srgbClr val="4F6228"/>
              </a:solidFill>
              <a:latin typeface="Courier"/>
              <a:cs typeface="Courier"/>
            </a:endParaRP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render: function() {</a:t>
            </a: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var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cells =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this.props.valueList.map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(function(value) {</a:t>
            </a: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     return &lt;td&gt;{value}&lt;/td&gt;;</a:t>
            </a: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 });</a:t>
            </a: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 return (</a:t>
            </a: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   &lt;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tr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&gt; {cells} &lt;/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tr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    );</a:t>
            </a: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   }</a:t>
            </a: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});</a:t>
            </a:r>
            <a:endParaRPr lang="en-US" sz="1400" dirty="0" smtClean="0">
              <a:solidFill>
                <a:srgbClr val="4F6228"/>
              </a:solidFill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9273" y="5941497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jsfiddle.net</a:t>
            </a:r>
            <a:r>
              <a:rPr lang="en-US" dirty="0"/>
              <a:t>/sorfx2tp/4/</a:t>
            </a:r>
          </a:p>
        </p:txBody>
      </p:sp>
    </p:spTree>
    <p:extLst>
      <p:ext uri="{BB962C8B-B14F-4D97-AF65-F5344CB8AC3E}">
        <p14:creationId xmlns:p14="http://schemas.microsoft.com/office/powerpoint/2010/main" val="150693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writes JSON instead of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smtClean="0"/>
              <a:t>still pretty verbose compared to JS)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5258" y="1601148"/>
            <a:ext cx="8818742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 if ((row = </a:t>
            </a:r>
            <a:r>
              <a:rPr lang="en-US" sz="1400" dirty="0" err="1">
                <a:latin typeface="Courier"/>
                <a:cs typeface="Courier"/>
              </a:rPr>
              <a:t>sqlNextRow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sr</a:t>
            </a:r>
            <a:r>
              <a:rPr lang="en-US" sz="1400" dirty="0">
                <a:latin typeface="Courier"/>
                <a:cs typeface="Courier"/>
              </a:rPr>
              <a:t>)) != NULL)</a:t>
            </a:r>
          </a:p>
          <a:p>
            <a:r>
              <a:rPr lang="en-US" sz="1400" dirty="0">
                <a:latin typeface="Courier"/>
                <a:cs typeface="Courier"/>
              </a:rPr>
              <a:t>	{</a:t>
            </a:r>
          </a:p>
          <a:p>
            <a:r>
              <a:rPr lang="en-US" sz="1400" dirty="0">
                <a:latin typeface="Courier"/>
                <a:cs typeface="Courier"/>
              </a:rPr>
              <a:t>	unsigned </a:t>
            </a:r>
            <a:r>
              <a:rPr lang="en-US" sz="1400" dirty="0" err="1">
                <a:latin typeface="Courier"/>
                <a:cs typeface="Courier"/>
              </a:rPr>
              <a:t>scafCount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sqlUnsigned</a:t>
            </a:r>
            <a:r>
              <a:rPr lang="en-US" sz="1400" dirty="0">
                <a:latin typeface="Courier"/>
                <a:cs typeface="Courier"/>
              </a:rPr>
              <a:t>(row[0]);</a:t>
            </a:r>
          </a:p>
          <a:p>
            <a:r>
              <a:rPr lang="en-US" sz="1400" dirty="0">
                <a:latin typeface="Courier"/>
                <a:cs typeface="Courier"/>
              </a:rPr>
              <a:t>	unsigned </a:t>
            </a:r>
            <a:r>
              <a:rPr lang="en-US" sz="1400" dirty="0" err="1">
                <a:latin typeface="Courier"/>
                <a:cs typeface="Courier"/>
              </a:rPr>
              <a:t>totalSize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sqlUnsigned</a:t>
            </a:r>
            <a:r>
              <a:rPr lang="en-US" sz="1400" dirty="0">
                <a:latin typeface="Courier"/>
                <a:cs typeface="Courier"/>
              </a:rPr>
              <a:t>(row[1]);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jsonWriteObjectStart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jw</a:t>
            </a:r>
            <a:r>
              <a:rPr lang="en-US" sz="1400" dirty="0">
                <a:latin typeface="Courier"/>
                <a:cs typeface="Courier"/>
              </a:rPr>
              <a:t>, NULL);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jsonWriteListStart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jw</a:t>
            </a:r>
            <a:r>
              <a:rPr lang="en-US" sz="1400" dirty="0">
                <a:latin typeface="Courier"/>
                <a:cs typeface="Courier"/>
              </a:rPr>
              <a:t>, "</a:t>
            </a:r>
            <a:r>
              <a:rPr lang="en-US" sz="1400" dirty="0" err="1">
                <a:latin typeface="Courier"/>
                <a:cs typeface="Courier"/>
              </a:rPr>
              <a:t>summaryRow</a:t>
            </a:r>
            <a:r>
              <a:rPr lang="en-US" sz="1400" dirty="0">
                <a:latin typeface="Courier"/>
                <a:cs typeface="Courier"/>
              </a:rPr>
              <a:t>");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jsonWriteString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jw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smtClean="0">
                <a:latin typeface="Courier"/>
                <a:cs typeface="Courier"/>
              </a:rPr>
              <a:t>“</a:t>
            </a:r>
            <a:r>
              <a:rPr lang="en-US" sz="1400" dirty="0" err="1" smtClean="0">
                <a:latin typeface="Courier"/>
                <a:cs typeface="Courier"/>
              </a:rPr>
              <a:t>scafCount</a:t>
            </a:r>
            <a:r>
              <a:rPr lang="en-US" sz="1400" dirty="0" smtClean="0">
                <a:latin typeface="Courier"/>
                <a:cs typeface="Courier"/>
              </a:rPr>
              <a:t>”, </a:t>
            </a:r>
            <a:r>
              <a:rPr lang="en-US" sz="1400" dirty="0" err="1">
                <a:latin typeface="Courier"/>
                <a:cs typeface="Courier"/>
              </a:rPr>
              <a:t>printLongWithCommas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stdout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scafCount</a:t>
            </a:r>
            <a:r>
              <a:rPr lang="en-US" sz="1400" dirty="0">
                <a:latin typeface="Courier"/>
                <a:cs typeface="Courier"/>
              </a:rPr>
              <a:t>));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jsonWriteString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jw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smtClean="0">
                <a:latin typeface="Courier"/>
                <a:cs typeface="Courier"/>
              </a:rPr>
              <a:t>“</a:t>
            </a:r>
            <a:r>
              <a:rPr lang="en-US" sz="1400" dirty="0" err="1" smtClean="0">
                <a:latin typeface="Courier"/>
                <a:cs typeface="Courier"/>
              </a:rPr>
              <a:t>totalSize</a:t>
            </a:r>
            <a:r>
              <a:rPr lang="en-US" sz="1400" dirty="0" smtClean="0">
                <a:latin typeface="Courier"/>
                <a:cs typeface="Courier"/>
              </a:rPr>
              <a:t>”, </a:t>
            </a:r>
            <a:r>
              <a:rPr lang="en-US" sz="1400" dirty="0" err="1">
                <a:latin typeface="Courier"/>
                <a:cs typeface="Courier"/>
              </a:rPr>
              <a:t>printLongWithCommas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stdout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totalSize</a:t>
            </a:r>
            <a:r>
              <a:rPr lang="en-US" sz="1400" dirty="0">
                <a:latin typeface="Courier"/>
                <a:cs typeface="Courier"/>
              </a:rPr>
              <a:t>));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jsonWriteListEnd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jw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jsonWriteObjectEnd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041111"/>
            <a:ext cx="82296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{ summary: {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scafCount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: </a:t>
            </a:r>
            <a:r>
              <a:rPr lang="en-US" sz="1400" dirty="0" err="1" smtClean="0">
                <a:solidFill>
                  <a:srgbClr val="4F6228"/>
                </a:solidFill>
                <a:latin typeface="Courier"/>
                <a:cs typeface="Courier"/>
              </a:rPr>
              <a:t>commify</a:t>
            </a:r>
            <a:r>
              <a:rPr lang="en-US" sz="1400" dirty="0" smtClean="0">
                <a:solidFill>
                  <a:srgbClr val="4F6228"/>
                </a:solidFill>
                <a:latin typeface="Courier"/>
                <a:cs typeface="Courier"/>
              </a:rPr>
              <a:t>(</a:t>
            </a:r>
            <a:r>
              <a:rPr lang="en-US" sz="1400" dirty="0" err="1" smtClean="0">
                <a:solidFill>
                  <a:srgbClr val="4F6228"/>
                </a:solidFill>
                <a:latin typeface="Courier"/>
                <a:cs typeface="Courier"/>
              </a:rPr>
              <a:t>scafCount</a:t>
            </a:r>
            <a:r>
              <a:rPr lang="en-US" sz="1400" dirty="0" smtClean="0">
                <a:solidFill>
                  <a:srgbClr val="4F6228"/>
                </a:solidFill>
                <a:latin typeface="Courier"/>
                <a:cs typeface="Courier"/>
              </a:rPr>
              <a:t>),</a:t>
            </a: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4F6228"/>
                </a:solidFill>
                <a:latin typeface="Courier"/>
                <a:cs typeface="Courier"/>
              </a:rPr>
              <a:t>            </a:t>
            </a:r>
            <a:r>
              <a:rPr lang="en-US" sz="1400" dirty="0" err="1" smtClean="0">
                <a:solidFill>
                  <a:srgbClr val="4F6228"/>
                </a:solidFill>
                <a:latin typeface="Courier"/>
                <a:cs typeface="Courier"/>
              </a:rPr>
              <a:t>totalSize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: </a:t>
            </a:r>
            <a:r>
              <a:rPr lang="en-US" sz="1400" dirty="0" err="1" smtClean="0">
                <a:solidFill>
                  <a:srgbClr val="4F6228"/>
                </a:solidFill>
                <a:latin typeface="Courier"/>
                <a:cs typeface="Courier"/>
              </a:rPr>
              <a:t>commify</a:t>
            </a:r>
            <a:r>
              <a:rPr lang="en-US" sz="1400" dirty="0" smtClean="0">
                <a:solidFill>
                  <a:srgbClr val="4F6228"/>
                </a:solidFill>
                <a:latin typeface="Courier"/>
                <a:cs typeface="Courier"/>
              </a:rPr>
              <a:t>(</a:t>
            </a:r>
            <a:r>
              <a:rPr lang="en-US" sz="1400" dirty="0" err="1" smtClean="0">
                <a:solidFill>
                  <a:srgbClr val="4F6228"/>
                </a:solidFill>
                <a:latin typeface="Courier"/>
                <a:cs typeface="Courier"/>
              </a:rPr>
              <a:t>totalSize</a:t>
            </a:r>
            <a:r>
              <a:rPr lang="en-US" sz="1400" dirty="0" smtClean="0">
                <a:solidFill>
                  <a:srgbClr val="4F6228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4F6228"/>
                </a:solidFill>
                <a:latin typeface="Courier"/>
                <a:cs typeface="Courier"/>
              </a:rPr>
              <a:t>          } </a:t>
            </a:r>
          </a:p>
          <a:p>
            <a:r>
              <a:rPr lang="en-US" sz="1400" dirty="0" smtClean="0">
                <a:solidFill>
                  <a:srgbClr val="4F6228"/>
                </a:solidFill>
                <a:latin typeface="Courier"/>
                <a:cs typeface="Courier"/>
              </a:rPr>
              <a:t>}</a:t>
            </a:r>
            <a:endParaRPr lang="en-US" sz="1400" dirty="0">
              <a:solidFill>
                <a:srgbClr val="4F6228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091514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 of Model for React 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Model/Controller:</a:t>
            </a:r>
          </a:p>
          <a:p>
            <a:pPr marL="457200" lvl="1" indent="0">
              <a:buNone/>
            </a:pPr>
            <a:r>
              <a:rPr lang="en-US" dirty="0"/>
              <a:t>state</a:t>
            </a:r>
            <a:r>
              <a:rPr lang="en-US" baseline="-25000" dirty="0"/>
              <a:t>n+1 </a:t>
            </a:r>
            <a:r>
              <a:rPr lang="en-US" dirty="0"/>
              <a:t>= </a:t>
            </a:r>
            <a:r>
              <a:rPr lang="en-US" dirty="0" smtClean="0"/>
              <a:t>G(</a:t>
            </a:r>
            <a:r>
              <a:rPr lang="en-US" dirty="0" err="1"/>
              <a:t>state</a:t>
            </a:r>
            <a:r>
              <a:rPr lang="en-US" baseline="-25000" dirty="0" err="1"/>
              <a:t>n</a:t>
            </a:r>
            <a:r>
              <a:rPr lang="en-US" dirty="0"/>
              <a:t>, event)</a:t>
            </a:r>
          </a:p>
          <a:p>
            <a:endParaRPr lang="en-US" dirty="0" smtClean="0"/>
          </a:p>
          <a:p>
            <a:r>
              <a:rPr lang="en-US" dirty="0" smtClean="0"/>
              <a:t>Make a completely new copy of state every time?  Inefficient!</a:t>
            </a:r>
          </a:p>
          <a:p>
            <a:endParaRPr lang="en-US" dirty="0"/>
          </a:p>
          <a:p>
            <a:r>
              <a:rPr lang="en-US" dirty="0" err="1" smtClean="0"/>
              <a:t>ImmutableJS</a:t>
            </a:r>
            <a:r>
              <a:rPr lang="en-US" dirty="0" smtClean="0"/>
              <a:t>: efficient implementation of immutable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2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</a:t>
            </a:r>
            <a:r>
              <a:rPr lang="en-US" dirty="0" err="1" smtClean="0"/>
              <a:t>hgAi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send too many users to Galaxy for a commonly requested operation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I am having trouble pulling out gene names for the corresponding probes.  ... I've tried many of the settings, changing the group from custom to all tables, but still </a:t>
            </a:r>
            <a:r>
              <a:rPr lang="en-US" b="1" dirty="0"/>
              <a:t>I don't get any gene names, just an output of position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.</a:t>
            </a:r>
            <a:r>
              <a:rPr lang="en-US" dirty="0"/>
              <a:t>.. Am I doing something wrong?”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73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ReactJS</a:t>
            </a:r>
            <a:r>
              <a:rPr lang="en-US" dirty="0" smtClean="0"/>
              <a:t> + immutable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/>
              <a:t>programming </a:t>
            </a:r>
            <a:r>
              <a:rPr lang="en-US" dirty="0" smtClean="0"/>
              <a:t>style</a:t>
            </a:r>
          </a:p>
          <a:p>
            <a:r>
              <a:rPr lang="en-US" dirty="0" smtClean="0"/>
              <a:t>Efficiency</a:t>
            </a:r>
          </a:p>
          <a:p>
            <a:r>
              <a:rPr lang="en-US" dirty="0"/>
              <a:t>E</a:t>
            </a:r>
            <a:r>
              <a:rPr lang="en-US" dirty="0" smtClean="0"/>
              <a:t>asy </a:t>
            </a:r>
            <a:r>
              <a:rPr lang="en-US" dirty="0"/>
              <a:t>undo/redo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28989" y="5756831"/>
            <a:ext cx="5096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=DMtwq3QtddY</a:t>
            </a:r>
          </a:p>
        </p:txBody>
      </p:sp>
    </p:spTree>
    <p:extLst>
      <p:ext uri="{BB962C8B-B14F-4D97-AF65-F5344CB8AC3E}">
        <p14:creationId xmlns:p14="http://schemas.microsoft.com/office/powerpoint/2010/main" val="262566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javascript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subdirectories of </a:t>
            </a:r>
            <a:r>
              <a:rPr lang="en-US" dirty="0" err="1" smtClean="0"/>
              <a:t>kent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r>
              <a:rPr lang="en-US" dirty="0" smtClean="0"/>
              <a:t>/hg/</a:t>
            </a:r>
            <a:r>
              <a:rPr lang="en-US" dirty="0" err="1" smtClean="0"/>
              <a:t>js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external/: open source libs</a:t>
            </a:r>
          </a:p>
          <a:p>
            <a:pPr lvl="1"/>
            <a:r>
              <a:rPr lang="en-US" dirty="0" smtClean="0"/>
              <a:t>react/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ib/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lugins/</a:t>
            </a:r>
          </a:p>
          <a:p>
            <a:pPr lvl="2"/>
            <a:r>
              <a:rPr lang="en-US" dirty="0" err="1" smtClean="0"/>
              <a:t>hgAi</a:t>
            </a:r>
            <a:r>
              <a:rPr lang="en-US" dirty="0" smtClean="0"/>
              <a:t>/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undle/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odel/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ib/</a:t>
            </a:r>
          </a:p>
          <a:p>
            <a:pPr lvl="2"/>
            <a:r>
              <a:rPr lang="en-US" dirty="0" err="1" smtClean="0"/>
              <a:t>hgAi</a:t>
            </a:r>
            <a:r>
              <a:rPr lang="en-US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988425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lib for CGI as JSON backend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g/lib/</a:t>
            </a:r>
            <a:r>
              <a:rPr lang="en-US" dirty="0" err="1" smtClean="0"/>
              <a:t>cartJson.c</a:t>
            </a:r>
            <a:endParaRPr lang="en-US" dirty="0" smtClean="0"/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cartJson</a:t>
            </a:r>
            <a:r>
              <a:rPr lang="en-US" sz="1400" dirty="0">
                <a:latin typeface="Courier"/>
                <a:cs typeface="Courier"/>
              </a:rPr>
              <a:t> *</a:t>
            </a:r>
            <a:r>
              <a:rPr lang="en-US" sz="1400" dirty="0" err="1">
                <a:latin typeface="Courier"/>
                <a:cs typeface="Courier"/>
              </a:rPr>
              <a:t>cj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cartJsonNew</a:t>
            </a:r>
            <a:r>
              <a:rPr lang="en-US" sz="1400" dirty="0">
                <a:latin typeface="Courier"/>
                <a:cs typeface="Courier"/>
              </a:rPr>
              <a:t>(cart);</a:t>
            </a: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cartJsonRegisterHandler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cj</a:t>
            </a:r>
            <a:r>
              <a:rPr lang="en-US" sz="1400" dirty="0">
                <a:latin typeface="Courier"/>
                <a:cs typeface="Courier"/>
              </a:rPr>
              <a:t>, "</a:t>
            </a:r>
            <a:r>
              <a:rPr lang="en-US" sz="1400" dirty="0" err="1">
                <a:latin typeface="Courier"/>
                <a:cs typeface="Courier"/>
              </a:rPr>
              <a:t>getFields</a:t>
            </a:r>
            <a:r>
              <a:rPr lang="en-US" sz="1400" dirty="0">
                <a:latin typeface="Courier"/>
                <a:cs typeface="Courier"/>
              </a:rPr>
              <a:t>", </a:t>
            </a:r>
            <a:r>
              <a:rPr lang="en-US" sz="1400" dirty="0" err="1">
                <a:latin typeface="Courier"/>
                <a:cs typeface="Courier"/>
              </a:rPr>
              <a:t>getFields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cartJsonExecute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cj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JS sends a JSON command to CGI like this:</a:t>
            </a: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{ </a:t>
            </a:r>
            <a:r>
              <a:rPr lang="en-US" sz="1400" dirty="0" err="1" smtClean="0">
                <a:latin typeface="Courier"/>
                <a:cs typeface="Courier"/>
              </a:rPr>
              <a:t>getFields</a:t>
            </a:r>
            <a:r>
              <a:rPr lang="en-US" sz="1400" dirty="0" smtClean="0">
                <a:latin typeface="Courier"/>
                <a:cs typeface="Courier"/>
              </a:rPr>
              <a:t>: { tables: “knownGene,snp142” } }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CGI returns JSON response: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{ </a:t>
            </a:r>
            <a:r>
              <a:rPr lang="en-US" sz="1400" dirty="0" err="1" smtClean="0">
                <a:latin typeface="Courier"/>
                <a:cs typeface="Courier"/>
              </a:rPr>
              <a:t>tableFields</a:t>
            </a:r>
            <a:r>
              <a:rPr lang="en-US" sz="1400" dirty="0" smtClean="0">
                <a:latin typeface="Courier"/>
                <a:cs typeface="Courier"/>
              </a:rPr>
              <a:t>: { </a:t>
            </a:r>
            <a:r>
              <a:rPr lang="en-US" sz="1400" dirty="0" err="1" smtClean="0">
                <a:latin typeface="Courier"/>
                <a:cs typeface="Courier"/>
              </a:rPr>
              <a:t>knownGene</a:t>
            </a:r>
            <a:r>
              <a:rPr lang="en-US" sz="1400" dirty="0" smtClean="0">
                <a:latin typeface="Courier"/>
                <a:cs typeface="Courier"/>
              </a:rPr>
              <a:t>: [ ‘name’, ‘</a:t>
            </a:r>
            <a:r>
              <a:rPr lang="en-US" sz="1400" dirty="0" err="1" smtClean="0">
                <a:latin typeface="Courier"/>
                <a:cs typeface="Courier"/>
              </a:rPr>
              <a:t>chrom</a:t>
            </a:r>
            <a:r>
              <a:rPr lang="en-US" sz="1400" dirty="0" smtClean="0">
                <a:latin typeface="Courier"/>
                <a:cs typeface="Courier"/>
              </a:rPr>
              <a:t>’, ‘strand’, … ], snp142: …</a:t>
            </a: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355364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dev</a:t>
            </a:r>
            <a:r>
              <a:rPr lang="en-US" dirty="0" smtClean="0"/>
              <a:t>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ode</a:t>
            </a:r>
          </a:p>
          <a:p>
            <a:r>
              <a:rPr lang="en-US" dirty="0" err="1"/>
              <a:t>j</a:t>
            </a:r>
            <a:r>
              <a:rPr lang="en-US" dirty="0" err="1" smtClean="0"/>
              <a:t>sx</a:t>
            </a:r>
            <a:endParaRPr lang="en-US" dirty="0" smtClean="0"/>
          </a:p>
          <a:p>
            <a:r>
              <a:rPr lang="en-US" dirty="0" err="1" smtClean="0"/>
              <a:t>jsxhint</a:t>
            </a:r>
            <a:endParaRPr lang="en-US" dirty="0" smtClean="0"/>
          </a:p>
          <a:p>
            <a:r>
              <a:rPr lang="en-US" dirty="0" err="1" smtClean="0"/>
              <a:t>uglifyjs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87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types of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Responses arriving late / out of sync</a:t>
            </a:r>
          </a:p>
          <a:p>
            <a:r>
              <a:rPr lang="en-US" dirty="0" smtClean="0"/>
              <a:t>Developer forgetting to commit compiled JSX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it</a:t>
            </a:r>
            <a:r>
              <a:rPr lang="en-US" dirty="0" smtClean="0"/>
              <a:t> commit hook?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755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Ann, b0b, Jim</a:t>
            </a:r>
          </a:p>
          <a:p>
            <a:r>
              <a:rPr lang="en-US" dirty="0" smtClean="0"/>
              <a:t>Brian Craft</a:t>
            </a:r>
          </a:p>
          <a:p>
            <a:r>
              <a:rPr lang="en-US" dirty="0" smtClean="0"/>
              <a:t>Kate </a:t>
            </a:r>
            <a:r>
              <a:rPr lang="en-US" dirty="0" err="1" smtClean="0"/>
              <a:t>Rosenbloom</a:t>
            </a:r>
            <a:endParaRPr lang="en-US" dirty="0" smtClean="0"/>
          </a:p>
          <a:p>
            <a:r>
              <a:rPr lang="en-US" dirty="0" smtClean="0"/>
              <a:t>Jonathan Casper, Matt </a:t>
            </a:r>
            <a:r>
              <a:rPr lang="en-US" dirty="0" err="1" smtClean="0"/>
              <a:t>Speir</a:t>
            </a:r>
            <a:endParaRPr lang="en-US" dirty="0" smtClean="0"/>
          </a:p>
          <a:p>
            <a:r>
              <a:rPr lang="en-US" dirty="0" smtClean="0"/>
              <a:t>Genome Browser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6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</a:t>
            </a:r>
            <a:r>
              <a:rPr lang="en-US" dirty="0" err="1" smtClean="0"/>
              <a:t>hgAi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/>
              <a:t>“When I make a custom tract ... I am interested in getting the intersection of that with the TFBS track, </a:t>
            </a:r>
            <a:r>
              <a:rPr lang="en-US" b="1" dirty="0"/>
              <a:t>is there some easy way to label the output with the gene?</a:t>
            </a:r>
            <a:r>
              <a:rPr lang="en-US" dirty="0"/>
              <a:t> I get a bed file that does not directly indicate which gene it is associated with.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Am </a:t>
            </a:r>
            <a:r>
              <a:rPr lang="en-US" dirty="0"/>
              <a:t>I missing something?”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4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</a:t>
            </a:r>
            <a:r>
              <a:rPr lang="en-US" dirty="0" err="1" smtClean="0"/>
              <a:t>hgAi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1578"/>
            <a:ext cx="8229600" cy="445458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“</a:t>
            </a:r>
            <a:r>
              <a:rPr lang="en-US" dirty="0"/>
              <a:t>There must be an easier way to </a:t>
            </a:r>
            <a:r>
              <a:rPr lang="en-US" b="1" dirty="0"/>
              <a:t>fill in the human gene symbol </a:t>
            </a:r>
            <a:r>
              <a:rPr lang="en-US" dirty="0"/>
              <a:t>on </a:t>
            </a:r>
            <a:r>
              <a:rPr lang="en-US" dirty="0" smtClean="0"/>
              <a:t>each line </a:t>
            </a:r>
            <a:r>
              <a:rPr lang="en-US" dirty="0"/>
              <a:t>of a bed file than to manually look it up on the browser.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“However, when I get the output it </a:t>
            </a:r>
            <a:r>
              <a:rPr lang="en-US" b="1" dirty="0"/>
              <a:t>doesn’t match the gene name to </a:t>
            </a:r>
            <a:r>
              <a:rPr lang="en-US" b="1" dirty="0" smtClean="0"/>
              <a:t>the input </a:t>
            </a:r>
            <a:r>
              <a:rPr lang="en-US" b="1" dirty="0"/>
              <a:t>list</a:t>
            </a:r>
            <a:r>
              <a:rPr lang="en-US" dirty="0"/>
              <a:t>, I only get the gene name.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“This </a:t>
            </a:r>
            <a:r>
              <a:rPr lang="en-US" dirty="0"/>
              <a:t>gives me the </a:t>
            </a:r>
            <a:r>
              <a:rPr lang="en-US" b="1" dirty="0"/>
              <a:t>regions that have genes, but not which ones </a:t>
            </a:r>
            <a:r>
              <a:rPr lang="en-US" dirty="0"/>
              <a:t>in </a:t>
            </a:r>
            <a:r>
              <a:rPr lang="en-US" dirty="0" smtClean="0"/>
              <a:t>the Table output.”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37463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ulterior motives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modern interactive interface</a:t>
            </a:r>
          </a:p>
          <a:p>
            <a:r>
              <a:rPr lang="en-US" dirty="0" smtClean="0"/>
              <a:t>More elegant UI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2566"/>
            <a:ext cx="8229600" cy="1143000"/>
          </a:xfrm>
        </p:spPr>
        <p:txBody>
          <a:bodyPr/>
          <a:lstStyle/>
          <a:p>
            <a:r>
              <a:rPr lang="en-US" dirty="0" smtClean="0"/>
              <a:t>Demo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5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of JS in </a:t>
            </a:r>
            <a:r>
              <a:rPr lang="en-US" dirty="0" err="1" smtClean="0"/>
              <a:t>kent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Before JS: all &lt;FORM&gt;s and submit buttons</a:t>
            </a:r>
          </a:p>
          <a:p>
            <a:endParaRPr lang="en-US" dirty="0"/>
          </a:p>
          <a:p>
            <a:r>
              <a:rPr lang="en-US" dirty="0" smtClean="0"/>
              <a:t>Minimal inline JS in HTML:</a:t>
            </a: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Courier"/>
                <a:cs typeface="Courier"/>
              </a:rPr>
              <a:t>cgiMakeCheckBoxJS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, shared, "</a:t>
            </a:r>
            <a:r>
              <a:rPr lang="en-US" sz="1400" dirty="0" err="1">
                <a:latin typeface="Courier"/>
                <a:cs typeface="Courier"/>
              </a:rPr>
              <a:t>onchange</a:t>
            </a:r>
            <a:r>
              <a:rPr lang="en-US" sz="1400" dirty="0">
                <a:latin typeface="Courier"/>
                <a:cs typeface="Courier"/>
              </a:rPr>
              <a:t>=\"</a:t>
            </a:r>
            <a:r>
              <a:rPr lang="en-US" sz="1400" dirty="0" err="1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document.mainForm.submit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();</a:t>
            </a:r>
            <a:r>
              <a:rPr lang="en-US" sz="1400" dirty="0">
                <a:latin typeface="Courier"/>
                <a:cs typeface="Courier"/>
              </a:rPr>
              <a:t>\"")</a:t>
            </a:r>
            <a:r>
              <a:rPr lang="en-US" sz="14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457200" indent="-457200"/>
            <a:r>
              <a:rPr lang="en-US" dirty="0" smtClean="0">
                <a:cs typeface="Courier"/>
              </a:rPr>
              <a:t>More inline JS in HTML:</a:t>
            </a: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char </a:t>
            </a:r>
            <a:r>
              <a:rPr lang="en-US" sz="1400" dirty="0">
                <a:latin typeface="Courier"/>
                <a:cs typeface="Courier"/>
              </a:rPr>
              <a:t>*</a:t>
            </a:r>
            <a:r>
              <a:rPr lang="en-US" sz="1400" dirty="0" err="1">
                <a:latin typeface="Courier"/>
                <a:cs typeface="Courier"/>
              </a:rPr>
              <a:t>onChangeClade</a:t>
            </a:r>
            <a:r>
              <a:rPr lang="en-US" sz="1400" dirty="0">
                <a:latin typeface="Courier"/>
                <a:cs typeface="Courier"/>
              </a:rPr>
              <a:t> = "</a:t>
            </a:r>
            <a:r>
              <a:rPr lang="en-US" sz="1400" dirty="0" err="1">
                <a:latin typeface="Courier"/>
                <a:cs typeface="Courier"/>
              </a:rPr>
              <a:t>onchange</a:t>
            </a:r>
            <a:r>
              <a:rPr lang="en-US" sz="1400" dirty="0">
                <a:latin typeface="Courier"/>
                <a:cs typeface="Courier"/>
              </a:rPr>
              <a:t>=\"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document.orgForm.clade.value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=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document.mainForm.clade.options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[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document.mainForm.clade.selectedIndex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].value;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document.orgForm.org.value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= 0;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document.orgForm.db.value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 = 0; </a:t>
            </a:r>
            <a:r>
              <a:rPr lang="en-US" sz="1400" dirty="0" err="1">
                <a:solidFill>
                  <a:srgbClr val="4F6228"/>
                </a:solidFill>
                <a:latin typeface="Courier"/>
                <a:cs typeface="Courier"/>
              </a:rPr>
              <a:t>document.orgForm.submit</a:t>
            </a:r>
            <a:r>
              <a:rPr lang="en-US" sz="1400" dirty="0">
                <a:solidFill>
                  <a:srgbClr val="4F6228"/>
                </a:solidFill>
                <a:latin typeface="Courier"/>
                <a:cs typeface="Courier"/>
              </a:rPr>
              <a:t>();</a:t>
            </a:r>
            <a:r>
              <a:rPr lang="en-US" sz="1400" dirty="0">
                <a:latin typeface="Courier"/>
                <a:cs typeface="Courier"/>
              </a:rPr>
              <a:t>\"";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68014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JS in </a:t>
            </a:r>
            <a:r>
              <a:rPr lang="en-US" dirty="0" err="1"/>
              <a:t>kent</a:t>
            </a:r>
            <a:r>
              <a:rPr lang="en-US" dirty="0"/>
              <a:t>/</a:t>
            </a:r>
            <a:r>
              <a:rPr lang="en-US" dirty="0" err="1"/>
              <a:t>src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64" y="1600200"/>
            <a:ext cx="880773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More and more inline JS in HTML: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// __</a:t>
            </a:r>
            <a:r>
              <a:rPr lang="en-US" sz="1400" dirty="0" err="1">
                <a:latin typeface="Courier"/>
                <a:cs typeface="Courier"/>
              </a:rPr>
              <a:t>detectback</a:t>
            </a:r>
            <a:r>
              <a:rPr lang="en-US" sz="1400" dirty="0">
                <a:latin typeface="Courier"/>
                <a:cs typeface="Courier"/>
              </a:rPr>
              <a:t> trick from http://siphon9.net/</a:t>
            </a:r>
            <a:r>
              <a:rPr lang="en-US" sz="1400" dirty="0" err="1">
                <a:latin typeface="Courier"/>
                <a:cs typeface="Courier"/>
              </a:rPr>
              <a:t>loune</a:t>
            </a:r>
            <a:r>
              <a:rPr lang="en-US" sz="1400" dirty="0">
                <a:latin typeface="Courier"/>
                <a:cs typeface="Courier"/>
              </a:rPr>
              <a:t>/2009/07/detecting-the-back-or-refresh-button-click/</a:t>
            </a: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&lt;script&gt;\n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document.write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(\"&lt;form style='display: none'&gt;&lt;input name='__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' id='__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' 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value=''&gt;&lt;/form&gt;\");\n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function 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checkPageBackOrRefresh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() {\n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  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if (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document.getElementById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('__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').value) {\n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    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return true;\n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  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} else {\n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    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document.getElementById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('__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detectback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').value = 'been here';\n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    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return false;\n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  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}\n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}\n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window.onload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 = function() </a:t>
            </a:r>
            <a:r>
              <a:rPr lang="en-US" sz="1400" dirty="0">
                <a:latin typeface="Courier"/>
                <a:cs typeface="Courier"/>
              </a:rPr>
              <a:t>{ 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  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if (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checkPageBackOrRefresh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()) { 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window.location.replace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('%s?%s'); } };\n</a:t>
            </a:r>
            <a:r>
              <a:rPr lang="en-US" sz="1400" dirty="0">
                <a:latin typeface="Courier"/>
                <a:cs typeface="Courier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"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&lt;/script&gt;\n</a:t>
            </a:r>
            <a:r>
              <a:rPr lang="en-US" sz="1400" dirty="0">
                <a:latin typeface="Courier"/>
                <a:cs typeface="Courier"/>
              </a:rPr>
              <a:t>", </a:t>
            </a:r>
            <a:r>
              <a:rPr lang="en-US" sz="1400" dirty="0" err="1">
                <a:latin typeface="Courier"/>
                <a:cs typeface="Courier"/>
              </a:rPr>
              <a:t>getScriptName</a:t>
            </a:r>
            <a:r>
              <a:rPr lang="en-US" sz="1400" dirty="0">
                <a:latin typeface="Courier"/>
                <a:cs typeface="Courier"/>
              </a:rPr>
              <a:t>(), </a:t>
            </a:r>
            <a:r>
              <a:rPr lang="en-US" sz="1400" dirty="0" err="1">
                <a:latin typeface="Courier"/>
                <a:cs typeface="Courier"/>
              </a:rPr>
              <a:t>cartSidUrlString</a:t>
            </a:r>
            <a:r>
              <a:rPr lang="en-US" sz="1400" dirty="0">
                <a:latin typeface="Courier"/>
                <a:cs typeface="Courier"/>
              </a:rPr>
              <a:t>(cart));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52678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</TotalTime>
  <Words>2409</Words>
  <Application>Microsoft Macintosh PowerPoint</Application>
  <PresentationFormat>On-screen Show (4:3)</PresentationFormat>
  <Paragraphs>396</Paragraphs>
  <Slides>35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hgAi and a bunch of new code</vt:lpstr>
      <vt:lpstr>Outline</vt:lpstr>
      <vt:lpstr>Why do we need hgAi?</vt:lpstr>
      <vt:lpstr>Why do we need hgAi?</vt:lpstr>
      <vt:lpstr>Why do we need hgAi?</vt:lpstr>
      <vt:lpstr>ulterior motives</vt:lpstr>
      <vt:lpstr>Demo time!</vt:lpstr>
      <vt:lpstr>A brief history of JS in kent/src</vt:lpstr>
      <vt:lpstr>A brief history of JS in kent/src</vt:lpstr>
      <vt:lpstr>A brief history of JS in kent/src</vt:lpstr>
      <vt:lpstr>A brief history of JS in kent/src</vt:lpstr>
      <vt:lpstr>A brief history of JS in kent/src</vt:lpstr>
      <vt:lpstr>A brief history of JS in kent/src</vt:lpstr>
      <vt:lpstr>A brief history of JS in kent/src</vt:lpstr>
      <vt:lpstr>There are other ways…</vt:lpstr>
      <vt:lpstr>There are other ways…</vt:lpstr>
      <vt:lpstr>There are other ways…</vt:lpstr>
      <vt:lpstr>Enlightenment from BC</vt:lpstr>
      <vt:lpstr>Functional programming</vt:lpstr>
      <vt:lpstr>FP for dynamic web app?</vt:lpstr>
      <vt:lpstr>View: Imperative C…</vt:lpstr>
      <vt:lpstr>… vs. declarative HTML</vt:lpstr>
      <vt:lpstr>… vs. declarative HTML</vt:lpstr>
      <vt:lpstr>ReactJS: declarative UI done efficiently</vt:lpstr>
      <vt:lpstr>ReactJS: declarative UI done efficiently</vt:lpstr>
      <vt:lpstr>ReactJS: declarative UI done efficiently</vt:lpstr>
      <vt:lpstr>ReactJS: declarative UI done efficiently</vt:lpstr>
      <vt:lpstr>C writes JSON instead of HTML</vt:lpstr>
      <vt:lpstr>What kind of Model for React View?</vt:lpstr>
      <vt:lpstr>ReactJS + immutable state</vt:lpstr>
      <vt:lpstr>New javascript code</vt:lpstr>
      <vt:lpstr>New lib for CGI as JSON backend</vt:lpstr>
      <vt:lpstr>New dev dependencies</vt:lpstr>
      <vt:lpstr>New types of bugs</vt:lpstr>
      <vt:lpstr>Thanks!</vt:lpstr>
    </vt:vector>
  </TitlesOfParts>
  <Company>UC Santa Cruz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hgAi and a bunch of new code</dc:title>
  <dc:creator>Angie Hinrichs</dc:creator>
  <cp:lastModifiedBy>Angie Hinrichs</cp:lastModifiedBy>
  <cp:revision>42</cp:revision>
  <dcterms:created xsi:type="dcterms:W3CDTF">2015-03-09T22:25:34Z</dcterms:created>
  <dcterms:modified xsi:type="dcterms:W3CDTF">2015-03-11T20:28:51Z</dcterms:modified>
</cp:coreProperties>
</file>