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413" r:id="rId3"/>
    <p:sldId id="369" r:id="rId4"/>
    <p:sldId id="332" r:id="rId5"/>
    <p:sldId id="355" r:id="rId6"/>
    <p:sldId id="356" r:id="rId7"/>
    <p:sldId id="357" r:id="rId8"/>
    <p:sldId id="358" r:id="rId9"/>
    <p:sldId id="359" r:id="rId10"/>
    <p:sldId id="370" r:id="rId11"/>
    <p:sldId id="360" r:id="rId12"/>
    <p:sldId id="361" r:id="rId13"/>
    <p:sldId id="362" r:id="rId14"/>
    <p:sldId id="372" r:id="rId15"/>
    <p:sldId id="407" r:id="rId16"/>
    <p:sldId id="408" r:id="rId17"/>
    <p:sldId id="371" r:id="rId18"/>
    <p:sldId id="367" r:id="rId19"/>
    <p:sldId id="368" r:id="rId20"/>
    <p:sldId id="409" r:id="rId21"/>
    <p:sldId id="402" r:id="rId22"/>
    <p:sldId id="403" r:id="rId23"/>
    <p:sldId id="405" r:id="rId24"/>
    <p:sldId id="375" r:id="rId25"/>
    <p:sldId id="376" r:id="rId26"/>
    <p:sldId id="377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8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6" r:id="rId48"/>
    <p:sldId id="410" r:id="rId49"/>
    <p:sldId id="411" r:id="rId50"/>
    <p:sldId id="41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9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s\Documents\DNAnexus\Pitches\Series%20B\Sequencing%20c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674712535933247"/>
          <c:y val="0.10193307086614355"/>
          <c:w val="0.73318835145606798"/>
          <c:h val="0.7978495188101494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Sequencing</c:v>
                </c:pt>
              </c:strCache>
            </c:strRef>
          </c:tx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3000000000</c:v>
                </c:pt>
                <c:pt idx="1">
                  <c:v>30000000</c:v>
                </c:pt>
                <c:pt idx="2">
                  <c:v>3000000</c:v>
                </c:pt>
                <c:pt idx="3">
                  <c:v>350000</c:v>
                </c:pt>
                <c:pt idx="4">
                  <c:v>100000</c:v>
                </c:pt>
                <c:pt idx="5">
                  <c:v>10000</c:v>
                </c:pt>
                <c:pt idx="6">
                  <c:v>1000</c:v>
                </c:pt>
                <c:pt idx="7">
                  <c:v>100</c:v>
                </c:pt>
                <c:pt idx="8">
                  <c:v>10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Analysis</c:v>
                </c:pt>
              </c:strCache>
            </c:strRef>
          </c:tx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5">
                  <c:v>2000</c:v>
                </c:pt>
                <c:pt idx="6">
                  <c:v>1000</c:v>
                </c:pt>
                <c:pt idx="7">
                  <c:v>500</c:v>
                </c:pt>
                <c:pt idx="8">
                  <c:v>250</c:v>
                </c:pt>
              </c:numCache>
            </c:numRef>
          </c:yVal>
        </c:ser>
        <c:axId val="54499584"/>
        <c:axId val="54505472"/>
      </c:scatterChart>
      <c:valAx>
        <c:axId val="54499584"/>
        <c:scaling>
          <c:orientation val="minMax"/>
          <c:max val="2016"/>
          <c:min val="2000"/>
        </c:scaling>
        <c:axPos val="b"/>
        <c:numFmt formatCode="General" sourceLinked="1"/>
        <c:minorTickMark val="in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505472"/>
        <c:crosses val="autoZero"/>
        <c:crossBetween val="midCat"/>
        <c:majorUnit val="2"/>
        <c:minorUnit val="1"/>
      </c:valAx>
      <c:valAx>
        <c:axId val="54505472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$ / human genome</a:t>
                </a:r>
              </a:p>
            </c:rich>
          </c:tx>
          <c:layout>
            <c:manualLayout>
              <c:xMode val="edge"/>
              <c:yMode val="edge"/>
              <c:x val="0"/>
              <c:y val="0.37730347769029843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4499584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7FE2-1B2E-49B3-8B89-C5071C57CF96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909E-AAA9-44A0-AA2E-FB2631017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8813-5D21-4C34-AE41-2384BA2319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3D1BD1-6116-4451-AA8A-5B218E1C3F53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AE20D6-C759-42E8-88D9-87C8F1A90E8A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F56251-B2C2-4AC6-8B7B-E1C776E041A8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DD8B7-CD14-4E27-9980-E598A50F03D2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FAE3A8-7C71-4DCA-9F75-16289CE1F252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AF4C-A5E8-4AC1-98EF-F07945406457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B98FD4-4CB9-4575-BB51-071AB92C32E8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D35681-AB3D-470A-B03E-097BE505F7E1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5B885-CC85-47FE-BC3D-5B9C556B57E8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FC77F6-1E12-4622-8792-108758B131F5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22620D-7D75-40BC-B7E3-8C1DAB7D9DFC}" type="datetime1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Confidential. Do not distribute.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2DC4-2813-4D26-8D45-6C0DE701B6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C:\Users\Andreas\Documents\DNAnexus\Graphics\Logo\DNAnexus logo 75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0916" y="6400800"/>
            <a:ext cx="1595884" cy="3017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eas\Documents\DNAnexus\Graphics\Logo\DNAnexus logo 7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572000" cy="86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4400" y="2598003"/>
            <a:ext cx="73152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Management for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First 1,000,000 Human Genomes</a:t>
            </a:r>
            <a:endParaRPr lang="en-US" sz="28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33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Andreas </a:t>
            </a:r>
            <a:r>
              <a:rPr lang="en-US" sz="2400" b="1" dirty="0" err="1" smtClean="0"/>
              <a:t>Sundquist</a:t>
            </a:r>
            <a:r>
              <a:rPr lang="en-US" sz="2400" dirty="0" smtClean="0"/>
              <a:t>, Ph.D.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CEO and Co-founder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/>
                </a:solidFill>
              </a:rPr>
              <a:t>ChIP-seq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828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loci</a:t>
            </a:r>
            <a:endParaRPr lang="en-US" sz="3200" dirty="0" smtClean="0">
              <a:sym typeface="Symbo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49530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828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10,000</a:t>
            </a:r>
            <a:endParaRPr lang="en-US" sz="3200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5 million</a:t>
            </a:r>
            <a:endParaRPr lang="en-US" sz="3200" dirty="0" smtClean="0"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10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values 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20 Megabytes</a:t>
            </a:r>
            <a:endParaRPr lang="en-US" sz="32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50,000</a:t>
            </a:r>
            <a:endParaRPr lang="en-US" sz="3200" dirty="0" smtClean="0"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429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values 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0.2 Megabytes</a:t>
            </a:r>
            <a:endParaRPr lang="en-US" sz="3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542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1542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experiments </a:t>
            </a:r>
            <a:r>
              <a:rPr lang="en-US" sz="2400" dirty="0" smtClean="0">
                <a:solidFill>
                  <a:schemeClr val="accent1"/>
                </a:solidFill>
              </a:rPr>
              <a:t>(multiplexed)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32766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2514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values </a:t>
            </a: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</a:rPr>
              <a:t>coords</a:t>
            </a:r>
            <a:r>
              <a:rPr lang="en-US" sz="2400" dirty="0" smtClean="0">
                <a:solidFill>
                  <a:schemeClr val="accent1"/>
                </a:solidFill>
              </a:rPr>
              <a:t>, enrich, p-value, gene)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Human 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828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million SNPs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49530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828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3</a:t>
            </a:r>
            <a:endParaRPr lang="en-US" sz="3200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20</a:t>
            </a:r>
            <a:endParaRPr lang="en-US" sz="32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10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Megabytes</a:t>
            </a:r>
            <a:endParaRPr lang="en-US" sz="32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10</a:t>
            </a:r>
            <a:endParaRPr lang="en-US" sz="3200" dirty="0" smtClean="0"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429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/>
              <a:t>Megabases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10 Megabytes</a:t>
            </a:r>
            <a:endParaRPr lang="en-US" sz="3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542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1542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genomes </a:t>
            </a:r>
            <a:r>
              <a:rPr lang="en-US" sz="2400" dirty="0" smtClean="0">
                <a:solidFill>
                  <a:schemeClr val="accent1"/>
                </a:solidFill>
              </a:rPr>
              <a:t>(100 GB each)</a:t>
            </a:r>
            <a:r>
              <a:rPr lang="en-US" sz="3200" dirty="0" smtClean="0"/>
              <a:t> </a:t>
            </a:r>
            <a:endParaRPr lang="en-US" sz="3200" dirty="0" smtClean="0">
              <a:sym typeface="Symbo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32766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+ 7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2514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/>
              <a:t>Megabases</a:t>
            </a:r>
            <a:r>
              <a:rPr lang="en-US" sz="3200" dirty="0" smtClean="0"/>
              <a:t> other variation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981200"/>
            <a:ext cx="9144000" cy="10668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0" y="3352800"/>
            <a:ext cx="9144000" cy="9906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ectangle 28"/>
          <p:cNvSpPr/>
          <p:nvPr/>
        </p:nvSpPr>
        <p:spPr>
          <a:xfrm>
            <a:off x="0" y="4648200"/>
            <a:ext cx="9144000" cy="1066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600200"/>
            <a:ext cx="365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20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sym typeface="Symbol"/>
              </a:rPr>
              <a:t>image data</a:t>
            </a:r>
          </a:p>
        </p:txBody>
      </p:sp>
      <p:pic>
        <p:nvPicPr>
          <p:cNvPr id="1026" name="Picture 2" descr="HiSeq 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5249"/>
            <a:ext cx="1905000" cy="15049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35052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sym typeface="Symbol"/>
              </a:rPr>
              <a:t>sequence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91353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sym typeface="Symbol"/>
              </a:rPr>
              <a:t>biology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2209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32 TB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838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sym typeface="Symbol"/>
              </a:rPr>
              <a:t>run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5052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200 GB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491353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20 MB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491353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1 GB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35052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10 TB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0" y="2209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1.5 PB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838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sym typeface="Symbol"/>
              </a:rPr>
              <a:t>year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057400" y="1904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058194" y="316013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058194" y="453173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8" grpId="0" animBg="1"/>
      <p:bldP spid="28" grpId="1" animBg="1"/>
      <p:bldP spid="29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9858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Researchers need to be freed from working with raw sequence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04800" y="2514600"/>
            <a:ext cx="3048000" cy="1524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“Cloud Computing”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956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=   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3737" y="757535"/>
            <a:ext cx="226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Web application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5337" y="2505670"/>
            <a:ext cx="215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Grid computing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9537" y="3267670"/>
            <a:ext cx="185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Private cloud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0737" y="3724870"/>
            <a:ext cx="1673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Data center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5937" y="4944070"/>
            <a:ext cx="122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Amazon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4337" y="449133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137" y="54819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4337" y="1515070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Gmail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9337" y="1062335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Web 2.0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137" y="3048000"/>
            <a:ext cx="106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304800" y="2514600"/>
            <a:ext cx="3048000" cy="1524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“Cloud Computing”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956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44169" y="1676400"/>
            <a:ext cx="420628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Externalizing </a:t>
            </a:r>
            <a:br>
              <a:rPr lang="en-US" sz="2800" b="1" dirty="0" smtClean="0"/>
            </a:br>
            <a:r>
              <a:rPr lang="en-US" sz="2800" b="1" dirty="0" smtClean="0"/>
              <a:t>data center operations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+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Elastic/utility</a:t>
            </a:r>
            <a:br>
              <a:rPr lang="en-US" sz="2800" b="1" dirty="0" smtClean="0"/>
            </a:br>
            <a:r>
              <a:rPr lang="en-US" sz="2800" b="1" dirty="0" smtClean="0"/>
              <a:t>compute, storage, network</a:t>
            </a:r>
            <a:endParaRPr lang="en-US" sz="2800" b="1" dirty="0"/>
          </a:p>
        </p:txBody>
      </p:sp>
      <p:pic>
        <p:nvPicPr>
          <p:cNvPr id="18" name="Picture 18" descr="http://us.123rf.com/400wm/400/400/pilat/pilat0809/pilat080900035/36356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76800"/>
            <a:ext cx="1600200" cy="1068134"/>
          </a:xfrm>
          <a:prstGeom prst="rect">
            <a:avLst/>
          </a:prstGeom>
          <a:noFill/>
        </p:spPr>
      </p:pic>
      <p:pic>
        <p:nvPicPr>
          <p:cNvPr id="1026" name="Picture 2" descr="C:\Users\Andreas\Documents\DNAnexus\Design\Images\Temp\Wi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029200"/>
            <a:ext cx="1295400" cy="858837"/>
          </a:xfrm>
          <a:prstGeom prst="rect">
            <a:avLst/>
          </a:prstGeom>
          <a:noFill/>
        </p:spPr>
      </p:pic>
      <p:pic>
        <p:nvPicPr>
          <p:cNvPr id="1028" name="Picture 4" descr="http://www.newsgroupdirect.com/blog/wp-content/uploads/2010/11/iStock_000008661102XSm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5345" y="4867274"/>
            <a:ext cx="1340255" cy="1457326"/>
          </a:xfrm>
          <a:prstGeom prst="rect">
            <a:avLst/>
          </a:prstGeom>
          <a:noFill/>
        </p:spPr>
      </p:pic>
      <p:pic>
        <p:nvPicPr>
          <p:cNvPr id="1030" name="Picture 6" descr="http://www.ecommerceoptimization.com/wp-content/uploads/2007/08/amazon-web-services-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685800"/>
            <a:ext cx="1877288" cy="917786"/>
          </a:xfrm>
          <a:prstGeom prst="rect">
            <a:avLst/>
          </a:prstGeom>
          <a:noFill/>
        </p:spPr>
      </p:pic>
      <p:pic>
        <p:nvPicPr>
          <p:cNvPr id="1032" name="Picture 8" descr="http://www.edcnow.com/images/rackspac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762000"/>
            <a:ext cx="1543052" cy="600076"/>
          </a:xfrm>
          <a:prstGeom prst="rect">
            <a:avLst/>
          </a:prstGeom>
          <a:noFill/>
        </p:spPr>
      </p:pic>
      <p:pic>
        <p:nvPicPr>
          <p:cNvPr id="1034" name="Picture 10" descr="http://www.geek.com/wp-content/uploads/2009/11/windows_azure_sma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33400"/>
            <a:ext cx="1676400" cy="944373"/>
          </a:xfrm>
          <a:prstGeom prst="rect">
            <a:avLst/>
          </a:prstGeom>
          <a:noFill/>
        </p:spPr>
      </p:pic>
      <p:pic>
        <p:nvPicPr>
          <p:cNvPr id="1038" name="Picture 14" descr="http://www.waterpurifier.org/wp-content/uploads/best-tap-water-filters.jpg"/>
          <p:cNvPicPr>
            <a:picLocks noChangeAspect="1" noChangeArrowheads="1"/>
          </p:cNvPicPr>
          <p:nvPr/>
        </p:nvPicPr>
        <p:blipFill>
          <a:blip r:embed="rId8" cstate="print"/>
          <a:srcRect b="5882"/>
          <a:stretch>
            <a:fillRect/>
          </a:stretch>
        </p:blipFill>
        <p:spPr bwMode="auto">
          <a:xfrm>
            <a:off x="1274164" y="4419600"/>
            <a:ext cx="1700213" cy="21336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170081" y="5105400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sym typeface="Symbol"/>
              </a:rPr>
              <a:t>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computing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Migration challenges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1" y="1219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Setting up cloud environment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Tools may not immediately work </a:t>
            </a: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</a:rPr>
              <a:t>Hadoop</a:t>
            </a:r>
            <a:r>
              <a:rPr lang="en-US" sz="2400" dirty="0" smtClean="0">
                <a:solidFill>
                  <a:schemeClr val="accent1"/>
                </a:solidFill>
              </a:rPr>
              <a:t> use rare)</a:t>
            </a:r>
            <a:endParaRPr lang="en-US" sz="2400" dirty="0">
              <a:solidFill>
                <a:schemeClr val="accent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Data persistence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Managing resource usage </a:t>
            </a:r>
            <a:r>
              <a:rPr lang="en-US" sz="2400" dirty="0" smtClean="0">
                <a:solidFill>
                  <a:schemeClr val="accent1"/>
                </a:solidFill>
              </a:rPr>
              <a:t>(turning lights on/off)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Data transfer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452098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626114"/>
            <a:ext cx="82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Huge investment in physical and computing security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Employ data encryption, network firewalls, authentication,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401651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Cloud  </a:t>
            </a:r>
            <a:r>
              <a:rPr lang="en-US" sz="2400" b="1" dirty="0" smtClean="0">
                <a:solidFill>
                  <a:schemeClr val="tx2"/>
                </a:solidFill>
                <a:sym typeface="Symbol"/>
              </a:rPr>
              <a:t>≠  Publicly accessible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37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3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39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0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1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2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3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4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45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76800"/>
            <a:ext cx="1905000" cy="1504951"/>
          </a:xfrm>
          <a:prstGeom prst="rect">
            <a:avLst/>
          </a:prstGeom>
          <a:noFill/>
        </p:spPr>
      </p:pic>
      <p:pic>
        <p:nvPicPr>
          <p:cNvPr id="126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27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2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29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0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1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2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3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4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35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953000"/>
            <a:ext cx="1905000" cy="1504951"/>
          </a:xfrm>
          <a:prstGeom prst="rect">
            <a:avLst/>
          </a:prstGeom>
          <a:noFill/>
        </p:spPr>
      </p:pic>
      <p:pic>
        <p:nvPicPr>
          <p:cNvPr id="116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17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1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19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0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1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2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3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4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25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105400"/>
            <a:ext cx="1905000" cy="1504951"/>
          </a:xfrm>
          <a:prstGeom prst="rect">
            <a:avLst/>
          </a:prstGeom>
          <a:noFill/>
        </p:spPr>
      </p:pic>
      <p:pic>
        <p:nvPicPr>
          <p:cNvPr id="106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07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0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09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0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1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2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3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4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5257800"/>
            <a:ext cx="1905000" cy="1504951"/>
          </a:xfrm>
          <a:prstGeom prst="rect">
            <a:avLst/>
          </a:prstGeom>
          <a:noFill/>
        </p:spPr>
      </p:pic>
      <p:pic>
        <p:nvPicPr>
          <p:cNvPr id="115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257800"/>
            <a:ext cx="1905000" cy="1504951"/>
          </a:xfrm>
          <a:prstGeom prst="rect">
            <a:avLst/>
          </a:prstGeom>
          <a:noFill/>
        </p:spPr>
      </p:pic>
      <p:sp>
        <p:nvSpPr>
          <p:cNvPr id="178" name="Cloud 177"/>
          <p:cNvSpPr/>
          <p:nvPr/>
        </p:nvSpPr>
        <p:spPr>
          <a:xfrm rot="300000">
            <a:off x="1576248" y="1049121"/>
            <a:ext cx="5791200" cy="32004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Left-Right Arrow 189"/>
          <p:cNvSpPr/>
          <p:nvPr/>
        </p:nvSpPr>
        <p:spPr>
          <a:xfrm>
            <a:off x="4114800" y="3124200"/>
            <a:ext cx="914400" cy="381794"/>
          </a:xfrm>
          <a:prstGeom prst="leftRightArrow">
            <a:avLst>
              <a:gd name="adj1" fmla="val 50000"/>
              <a:gd name="adj2" fmla="val 450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3657600" y="2372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 smtClean="0">
                <a:sym typeface="Symbol"/>
              </a:rPr>
              <a:t>Gbps</a:t>
            </a:r>
            <a:endParaRPr lang="en-US" sz="2800" dirty="0" smtClean="0">
              <a:sym typeface="Symbol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572000" y="685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ym typeface="Symbol"/>
              </a:rPr>
              <a:t>10 MB/sample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743200" y="162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biology</a:t>
            </a:r>
          </a:p>
        </p:txBody>
      </p:sp>
      <p:pic>
        <p:nvPicPr>
          <p:cNvPr id="19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276849"/>
            <a:ext cx="1905000" cy="1504951"/>
          </a:xfrm>
          <a:prstGeom prst="rect">
            <a:avLst/>
          </a:prstGeom>
          <a:noFill/>
        </p:spPr>
      </p:pic>
      <p:sp>
        <p:nvSpPr>
          <p:cNvPr id="200" name="TextBox 199"/>
          <p:cNvSpPr txBox="1"/>
          <p:nvPr/>
        </p:nvSpPr>
        <p:spPr>
          <a:xfrm>
            <a:off x="0" y="518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HiSeq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2000</a:t>
            </a:r>
          </a:p>
        </p:txBody>
      </p:sp>
      <p:sp>
        <p:nvSpPr>
          <p:cNvPr id="205" name="Down Arrow 204"/>
          <p:cNvSpPr/>
          <p:nvPr/>
        </p:nvSpPr>
        <p:spPr>
          <a:xfrm rot="498156" flipV="1">
            <a:off x="2770829" y="3819056"/>
            <a:ext cx="223666" cy="135348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Left-Right Arrow 205"/>
          <p:cNvSpPr/>
          <p:nvPr/>
        </p:nvSpPr>
        <p:spPr>
          <a:xfrm>
            <a:off x="4114800" y="1829594"/>
            <a:ext cx="914400" cy="380206"/>
          </a:xfrm>
          <a:prstGeom prst="leftRightArrow">
            <a:avLst>
              <a:gd name="adj1" fmla="val 50000"/>
              <a:gd name="adj2" fmla="val 450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" name="Straight Arrow Connector 207"/>
          <p:cNvCxnSpPr/>
          <p:nvPr/>
        </p:nvCxnSpPr>
        <p:spPr>
          <a:xfrm rot="5400000" flipH="1" flipV="1">
            <a:off x="4077494" y="11803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3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391151"/>
            <a:ext cx="1905000" cy="1504951"/>
          </a:xfrm>
          <a:prstGeom prst="rect">
            <a:avLst/>
          </a:prstGeom>
          <a:noFill/>
        </p:spPr>
      </p:pic>
      <p:sp>
        <p:nvSpPr>
          <p:cNvPr id="74" name="Down Arrow 73"/>
          <p:cNvSpPr/>
          <p:nvPr/>
        </p:nvSpPr>
        <p:spPr>
          <a:xfrm rot="20556085" flipV="1">
            <a:off x="3746811" y="3648546"/>
            <a:ext cx="685800" cy="154691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100 Mbps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6019800" y="3733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ym typeface="Symbol"/>
              </a:rPr>
              <a:t>Genome center</a:t>
            </a:r>
          </a:p>
        </p:txBody>
      </p:sp>
      <p:sp>
        <p:nvSpPr>
          <p:cNvPr id="199" name="TextBox 198"/>
          <p:cNvSpPr txBox="1"/>
          <p:nvPr/>
        </p:nvSpPr>
        <p:spPr>
          <a:xfrm rot="16694645">
            <a:off x="1480020" y="489098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ym typeface="Symbol"/>
              </a:rPr>
              <a:t>2 Mbps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77000" y="413962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50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HiSeq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 2000</a:t>
            </a:r>
          </a:p>
        </p:txBody>
      </p:sp>
      <p:sp>
        <p:nvSpPr>
          <p:cNvPr id="83" name="Cube 82"/>
          <p:cNvSpPr/>
          <p:nvPr/>
        </p:nvSpPr>
        <p:spPr>
          <a:xfrm>
            <a:off x="5257800" y="2971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4" name="Cube 83"/>
          <p:cNvSpPr/>
          <p:nvPr/>
        </p:nvSpPr>
        <p:spPr>
          <a:xfrm>
            <a:off x="5257800" y="2209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5" name="Cube 84"/>
          <p:cNvSpPr/>
          <p:nvPr/>
        </p:nvSpPr>
        <p:spPr>
          <a:xfrm>
            <a:off x="5257800" y="1447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6" name="Cube 85"/>
          <p:cNvSpPr/>
          <p:nvPr/>
        </p:nvSpPr>
        <p:spPr>
          <a:xfrm>
            <a:off x="6019800" y="2971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7" name="Cube 86"/>
          <p:cNvSpPr/>
          <p:nvPr/>
        </p:nvSpPr>
        <p:spPr>
          <a:xfrm>
            <a:off x="6019800" y="2209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88" name="Cube 87"/>
          <p:cNvSpPr/>
          <p:nvPr/>
        </p:nvSpPr>
        <p:spPr>
          <a:xfrm>
            <a:off x="6019800" y="14478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5" name="Can 94"/>
          <p:cNvSpPr/>
          <p:nvPr/>
        </p:nvSpPr>
        <p:spPr>
          <a:xfrm>
            <a:off x="1981200" y="29718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6" name="Can 95"/>
          <p:cNvSpPr/>
          <p:nvPr/>
        </p:nvSpPr>
        <p:spPr>
          <a:xfrm>
            <a:off x="1981200" y="22860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7" name="Can 96"/>
          <p:cNvSpPr/>
          <p:nvPr/>
        </p:nvSpPr>
        <p:spPr>
          <a:xfrm>
            <a:off x="1981200" y="16002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8" name="Can 97"/>
          <p:cNvSpPr/>
          <p:nvPr/>
        </p:nvSpPr>
        <p:spPr>
          <a:xfrm>
            <a:off x="2971800" y="29718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9" name="Can 98"/>
          <p:cNvSpPr/>
          <p:nvPr/>
        </p:nvSpPr>
        <p:spPr>
          <a:xfrm>
            <a:off x="2971800" y="22860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00" name="Can 99"/>
          <p:cNvSpPr/>
          <p:nvPr/>
        </p:nvSpPr>
        <p:spPr>
          <a:xfrm>
            <a:off x="2971800" y="1600200"/>
            <a:ext cx="914400" cy="6858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pic>
        <p:nvPicPr>
          <p:cNvPr id="103" name="Picture 2" descr="http://www.computerrepairmaintenance.com/images/lapt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0"/>
            <a:ext cx="1143000" cy="996697"/>
          </a:xfrm>
          <a:prstGeom prst="rect">
            <a:avLst/>
          </a:prstGeom>
          <a:noFill/>
        </p:spPr>
      </p:pic>
      <p:pic>
        <p:nvPicPr>
          <p:cNvPr id="72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391151"/>
            <a:ext cx="1905000" cy="1504951"/>
          </a:xfrm>
          <a:prstGeom prst="rect">
            <a:avLst/>
          </a:prstGeom>
          <a:noFill/>
        </p:spPr>
      </p:pic>
      <p:pic>
        <p:nvPicPr>
          <p:cNvPr id="71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391151"/>
            <a:ext cx="1905000" cy="1504951"/>
          </a:xfrm>
          <a:prstGeom prst="rect">
            <a:avLst/>
          </a:prstGeom>
          <a:noFill/>
        </p:spPr>
      </p:pic>
      <p:pic>
        <p:nvPicPr>
          <p:cNvPr id="70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9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8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7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6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5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391151"/>
            <a:ext cx="1905000" cy="1504951"/>
          </a:xfrm>
          <a:prstGeom prst="rect">
            <a:avLst/>
          </a:prstGeom>
          <a:noFill/>
        </p:spPr>
      </p:pic>
      <p:pic>
        <p:nvPicPr>
          <p:cNvPr id="64" name="Picture 2" descr="HiSeq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5391151"/>
            <a:ext cx="1905000" cy="1504951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computing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transfer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2" grpId="0"/>
      <p:bldP spid="194" grpId="0"/>
      <p:bldP spid="196" grpId="0"/>
      <p:bldP spid="200" grpId="0"/>
      <p:bldP spid="205" grpId="0" animBg="1"/>
      <p:bldP spid="206" grpId="0" animBg="1"/>
      <p:bldP spid="74" grpId="0" animBg="1"/>
      <p:bldP spid="77" grpId="0"/>
      <p:bldP spid="199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lded Corner 75"/>
          <p:cNvSpPr/>
          <p:nvPr/>
        </p:nvSpPr>
        <p:spPr>
          <a:xfrm>
            <a:off x="4572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87" name="Folded Corner 86"/>
          <p:cNvSpPr/>
          <p:nvPr/>
        </p:nvSpPr>
        <p:spPr>
          <a:xfrm>
            <a:off x="13716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88" name="Folded Corner 87"/>
          <p:cNvSpPr/>
          <p:nvPr/>
        </p:nvSpPr>
        <p:spPr>
          <a:xfrm>
            <a:off x="22860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89" name="Folded Corner 88"/>
          <p:cNvSpPr/>
          <p:nvPr/>
        </p:nvSpPr>
        <p:spPr>
          <a:xfrm>
            <a:off x="32004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90" name="Folded Corner 89"/>
          <p:cNvSpPr/>
          <p:nvPr/>
        </p:nvSpPr>
        <p:spPr>
          <a:xfrm>
            <a:off x="41148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91" name="Folded Corner 90"/>
          <p:cNvSpPr/>
          <p:nvPr/>
        </p:nvSpPr>
        <p:spPr>
          <a:xfrm>
            <a:off x="50292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92" name="Folded Corner 91"/>
          <p:cNvSpPr/>
          <p:nvPr/>
        </p:nvSpPr>
        <p:spPr>
          <a:xfrm>
            <a:off x="59436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93" name="Folded Corner 92"/>
          <p:cNvSpPr/>
          <p:nvPr/>
        </p:nvSpPr>
        <p:spPr>
          <a:xfrm>
            <a:off x="6858000" y="269355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94" name="Cube 93"/>
          <p:cNvSpPr/>
          <p:nvPr/>
        </p:nvSpPr>
        <p:spPr>
          <a:xfrm>
            <a:off x="4572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5" name="Cube 94"/>
          <p:cNvSpPr/>
          <p:nvPr/>
        </p:nvSpPr>
        <p:spPr>
          <a:xfrm>
            <a:off x="13716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6" name="Cube 95"/>
          <p:cNvSpPr/>
          <p:nvPr/>
        </p:nvSpPr>
        <p:spPr>
          <a:xfrm>
            <a:off x="22860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7" name="Cube 96"/>
          <p:cNvSpPr/>
          <p:nvPr/>
        </p:nvSpPr>
        <p:spPr>
          <a:xfrm>
            <a:off x="32004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8" name="Cube 97"/>
          <p:cNvSpPr/>
          <p:nvPr/>
        </p:nvSpPr>
        <p:spPr>
          <a:xfrm>
            <a:off x="41148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9" name="Cube 98"/>
          <p:cNvSpPr/>
          <p:nvPr/>
        </p:nvSpPr>
        <p:spPr>
          <a:xfrm>
            <a:off x="50292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0" name="Cube 99"/>
          <p:cNvSpPr/>
          <p:nvPr/>
        </p:nvSpPr>
        <p:spPr>
          <a:xfrm>
            <a:off x="59436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1" name="Cube 100"/>
          <p:cNvSpPr/>
          <p:nvPr/>
        </p:nvSpPr>
        <p:spPr>
          <a:xfrm>
            <a:off x="68580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57200" y="11531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8 node server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696200" y="2922151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001000" y="2693551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ym typeface="Symbol"/>
              </a:rPr>
              <a:t>1 day</a:t>
            </a:r>
          </a:p>
        </p:txBody>
      </p:sp>
      <p:sp>
        <p:nvSpPr>
          <p:cNvPr id="120" name="Folded Corner 119"/>
          <p:cNvSpPr/>
          <p:nvPr/>
        </p:nvSpPr>
        <p:spPr>
          <a:xfrm>
            <a:off x="4114800" y="2286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715000" y="3911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ym typeface="Symbol"/>
              </a:rPr>
              <a:t>1 genome</a:t>
            </a:r>
          </a:p>
        </p:txBody>
      </p:sp>
      <p:sp>
        <p:nvSpPr>
          <p:cNvPr id="129" name="Folded Corner 128"/>
          <p:cNvSpPr/>
          <p:nvPr/>
        </p:nvSpPr>
        <p:spPr>
          <a:xfrm>
            <a:off x="4572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0" name="Folded Corner 129"/>
          <p:cNvSpPr/>
          <p:nvPr/>
        </p:nvSpPr>
        <p:spPr>
          <a:xfrm>
            <a:off x="13716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1" name="Folded Corner 130"/>
          <p:cNvSpPr/>
          <p:nvPr/>
        </p:nvSpPr>
        <p:spPr>
          <a:xfrm>
            <a:off x="22860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2" name="Folded Corner 131"/>
          <p:cNvSpPr/>
          <p:nvPr/>
        </p:nvSpPr>
        <p:spPr>
          <a:xfrm>
            <a:off x="32004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3" name="Folded Corner 132"/>
          <p:cNvSpPr/>
          <p:nvPr/>
        </p:nvSpPr>
        <p:spPr>
          <a:xfrm>
            <a:off x="41148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4" name="Folded Corner 133"/>
          <p:cNvSpPr/>
          <p:nvPr/>
        </p:nvSpPr>
        <p:spPr>
          <a:xfrm>
            <a:off x="50292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5" name="Folded Corner 134"/>
          <p:cNvSpPr/>
          <p:nvPr/>
        </p:nvSpPr>
        <p:spPr>
          <a:xfrm>
            <a:off x="59436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136" name="Folded Corner 135"/>
          <p:cNvSpPr/>
          <p:nvPr/>
        </p:nvSpPr>
        <p:spPr>
          <a:xfrm>
            <a:off x="6858000" y="5747266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cxnSp>
        <p:nvCxnSpPr>
          <p:cNvPr id="145" name="Straight Arrow Connector 144"/>
          <p:cNvCxnSpPr/>
          <p:nvPr/>
        </p:nvCxnSpPr>
        <p:spPr>
          <a:xfrm rot="5400000">
            <a:off x="7696200" y="5975866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001000" y="574726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ym typeface="Symbol"/>
              </a:rPr>
              <a:t>1 day</a:t>
            </a:r>
          </a:p>
        </p:txBody>
      </p:sp>
      <p:sp>
        <p:nvSpPr>
          <p:cNvPr id="147" name="Cloud 146"/>
          <p:cNvSpPr/>
          <p:nvPr/>
        </p:nvSpPr>
        <p:spPr>
          <a:xfrm>
            <a:off x="457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9" name="Cloud 148"/>
          <p:cNvSpPr/>
          <p:nvPr/>
        </p:nvSpPr>
        <p:spPr>
          <a:xfrm>
            <a:off x="1371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0" name="Cloud 149"/>
          <p:cNvSpPr/>
          <p:nvPr/>
        </p:nvSpPr>
        <p:spPr>
          <a:xfrm>
            <a:off x="2286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1" name="Cloud 150"/>
          <p:cNvSpPr/>
          <p:nvPr/>
        </p:nvSpPr>
        <p:spPr>
          <a:xfrm>
            <a:off x="3200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2" name="Cloud 151"/>
          <p:cNvSpPr/>
          <p:nvPr/>
        </p:nvSpPr>
        <p:spPr>
          <a:xfrm>
            <a:off x="4114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3" name="Cloud 152"/>
          <p:cNvSpPr/>
          <p:nvPr/>
        </p:nvSpPr>
        <p:spPr>
          <a:xfrm>
            <a:off x="5029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4" name="Cloud 153"/>
          <p:cNvSpPr/>
          <p:nvPr/>
        </p:nvSpPr>
        <p:spPr>
          <a:xfrm>
            <a:off x="5943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5" name="Cloud 154"/>
          <p:cNvSpPr/>
          <p:nvPr/>
        </p:nvSpPr>
        <p:spPr>
          <a:xfrm>
            <a:off x="6858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56" name="Folded Corner 155"/>
          <p:cNvSpPr/>
          <p:nvPr/>
        </p:nvSpPr>
        <p:spPr>
          <a:xfrm>
            <a:off x="4191000" y="3048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Folded Corner 156"/>
          <p:cNvSpPr/>
          <p:nvPr/>
        </p:nvSpPr>
        <p:spPr>
          <a:xfrm>
            <a:off x="4267200" y="3810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Folded Corner 157"/>
          <p:cNvSpPr/>
          <p:nvPr/>
        </p:nvSpPr>
        <p:spPr>
          <a:xfrm>
            <a:off x="4343400" y="4572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Folded Corner 158"/>
          <p:cNvSpPr/>
          <p:nvPr/>
        </p:nvSpPr>
        <p:spPr>
          <a:xfrm>
            <a:off x="4419600" y="5334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Folded Corner 159"/>
          <p:cNvSpPr/>
          <p:nvPr/>
        </p:nvSpPr>
        <p:spPr>
          <a:xfrm>
            <a:off x="4495800" y="6096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Folded Corner 160"/>
          <p:cNvSpPr/>
          <p:nvPr/>
        </p:nvSpPr>
        <p:spPr>
          <a:xfrm>
            <a:off x="4572000" y="6858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Folded Corner 161"/>
          <p:cNvSpPr/>
          <p:nvPr/>
        </p:nvSpPr>
        <p:spPr>
          <a:xfrm>
            <a:off x="4648200" y="762000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7200" y="4429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Cloud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computing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Elasticity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/>
      <p:bldP spid="119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6" grpId="0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lded Corner 75"/>
          <p:cNvSpPr/>
          <p:nvPr/>
        </p:nvSpPr>
        <p:spPr>
          <a:xfrm>
            <a:off x="68580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94" name="Cube 93"/>
          <p:cNvSpPr/>
          <p:nvPr/>
        </p:nvSpPr>
        <p:spPr>
          <a:xfrm>
            <a:off x="4572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5" name="Cube 94"/>
          <p:cNvSpPr/>
          <p:nvPr/>
        </p:nvSpPr>
        <p:spPr>
          <a:xfrm>
            <a:off x="13716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6" name="Cube 95"/>
          <p:cNvSpPr/>
          <p:nvPr/>
        </p:nvSpPr>
        <p:spPr>
          <a:xfrm>
            <a:off x="22860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7" name="Cube 96"/>
          <p:cNvSpPr/>
          <p:nvPr/>
        </p:nvSpPr>
        <p:spPr>
          <a:xfrm>
            <a:off x="32004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8" name="Cube 97"/>
          <p:cNvSpPr/>
          <p:nvPr/>
        </p:nvSpPr>
        <p:spPr>
          <a:xfrm>
            <a:off x="41148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99" name="Cube 98"/>
          <p:cNvSpPr/>
          <p:nvPr/>
        </p:nvSpPr>
        <p:spPr>
          <a:xfrm>
            <a:off x="50292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0" name="Cube 99"/>
          <p:cNvSpPr/>
          <p:nvPr/>
        </p:nvSpPr>
        <p:spPr>
          <a:xfrm>
            <a:off x="59436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1" name="Cube 100"/>
          <p:cNvSpPr/>
          <p:nvPr/>
        </p:nvSpPr>
        <p:spPr>
          <a:xfrm>
            <a:off x="6858000" y="1713131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57200" y="11531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8 node server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062570" y="3480375"/>
            <a:ext cx="1572855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848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ym typeface="Symbol"/>
              </a:rPr>
              <a:t>1000 days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14400" y="3911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ym typeface="Symbol"/>
              </a:rPr>
              <a:t>1,000 genomes</a:t>
            </a:r>
          </a:p>
        </p:txBody>
      </p:sp>
      <p:sp>
        <p:nvSpPr>
          <p:cNvPr id="147" name="Cloud 146"/>
          <p:cNvSpPr/>
          <p:nvPr/>
        </p:nvSpPr>
        <p:spPr>
          <a:xfrm>
            <a:off x="457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grpSp>
        <p:nvGrpSpPr>
          <p:cNvPr id="2" name="Group 162"/>
          <p:cNvGrpSpPr/>
          <p:nvPr/>
        </p:nvGrpSpPr>
        <p:grpSpPr>
          <a:xfrm>
            <a:off x="6858000" y="228600"/>
            <a:ext cx="1371600" cy="990600"/>
            <a:chOff x="3810000" y="228600"/>
            <a:chExt cx="1371600" cy="990600"/>
          </a:xfrm>
        </p:grpSpPr>
        <p:sp>
          <p:nvSpPr>
            <p:cNvPr id="120" name="Folded Corner 119"/>
            <p:cNvSpPr/>
            <p:nvPr/>
          </p:nvSpPr>
          <p:spPr>
            <a:xfrm>
              <a:off x="3810000" y="2286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56" name="Folded Corner 155"/>
            <p:cNvSpPr/>
            <p:nvPr/>
          </p:nvSpPr>
          <p:spPr>
            <a:xfrm>
              <a:off x="3886200" y="3048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57" name="Folded Corner 156"/>
            <p:cNvSpPr/>
            <p:nvPr/>
          </p:nvSpPr>
          <p:spPr>
            <a:xfrm>
              <a:off x="3962400" y="3810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58" name="Folded Corner 157"/>
            <p:cNvSpPr/>
            <p:nvPr/>
          </p:nvSpPr>
          <p:spPr>
            <a:xfrm>
              <a:off x="4038600" y="4572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59" name="Folded Corner 158"/>
            <p:cNvSpPr/>
            <p:nvPr/>
          </p:nvSpPr>
          <p:spPr>
            <a:xfrm>
              <a:off x="4114800" y="5334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60" name="Folded Corner 159"/>
            <p:cNvSpPr/>
            <p:nvPr/>
          </p:nvSpPr>
          <p:spPr>
            <a:xfrm>
              <a:off x="4191000" y="6096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61" name="Folded Corner 160"/>
            <p:cNvSpPr/>
            <p:nvPr/>
          </p:nvSpPr>
          <p:spPr>
            <a:xfrm>
              <a:off x="4267200" y="6858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62" name="Folded Corner 161"/>
            <p:cNvSpPr/>
            <p:nvPr/>
          </p:nvSpPr>
          <p:spPr>
            <a:xfrm>
              <a:off x="4343400" y="7620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1 day</a:t>
              </a:r>
              <a:endParaRPr lang="en-US" dirty="0"/>
            </a:p>
          </p:txBody>
        </p:sp>
      </p:grpSp>
      <p:grpSp>
        <p:nvGrpSpPr>
          <p:cNvPr id="3" name="Group 244"/>
          <p:cNvGrpSpPr/>
          <p:nvPr/>
        </p:nvGrpSpPr>
        <p:grpSpPr>
          <a:xfrm>
            <a:off x="4114800" y="228600"/>
            <a:ext cx="1371600" cy="990600"/>
            <a:chOff x="3810000" y="228600"/>
            <a:chExt cx="1371600" cy="990600"/>
          </a:xfrm>
        </p:grpSpPr>
        <p:sp>
          <p:nvSpPr>
            <p:cNvPr id="246" name="Folded Corner 245"/>
            <p:cNvSpPr/>
            <p:nvPr/>
          </p:nvSpPr>
          <p:spPr>
            <a:xfrm>
              <a:off x="3810000" y="2286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47" name="Folded Corner 246"/>
            <p:cNvSpPr/>
            <p:nvPr/>
          </p:nvSpPr>
          <p:spPr>
            <a:xfrm>
              <a:off x="3886200" y="3048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48" name="Folded Corner 247"/>
            <p:cNvSpPr/>
            <p:nvPr/>
          </p:nvSpPr>
          <p:spPr>
            <a:xfrm>
              <a:off x="3962400" y="3810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49" name="Folded Corner 248"/>
            <p:cNvSpPr/>
            <p:nvPr/>
          </p:nvSpPr>
          <p:spPr>
            <a:xfrm>
              <a:off x="4038600" y="4572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50" name="Folded Corner 249"/>
            <p:cNvSpPr/>
            <p:nvPr/>
          </p:nvSpPr>
          <p:spPr>
            <a:xfrm>
              <a:off x="4114800" y="5334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51" name="Folded Corner 250"/>
            <p:cNvSpPr/>
            <p:nvPr/>
          </p:nvSpPr>
          <p:spPr>
            <a:xfrm>
              <a:off x="4191000" y="6096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52" name="Folded Corner 251"/>
            <p:cNvSpPr/>
            <p:nvPr/>
          </p:nvSpPr>
          <p:spPr>
            <a:xfrm>
              <a:off x="4267200" y="6858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53" name="Folded Corner 252"/>
            <p:cNvSpPr/>
            <p:nvPr/>
          </p:nvSpPr>
          <p:spPr>
            <a:xfrm>
              <a:off x="4343400" y="762000"/>
              <a:ext cx="838200" cy="457200"/>
            </a:xfrm>
            <a:prstGeom prst="foldedCorner">
              <a:avLst>
                <a:gd name="adj" fmla="val 3731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1 day</a:t>
              </a:r>
              <a:endParaRPr lang="en-US" dirty="0"/>
            </a:p>
          </p:txBody>
        </p:sp>
      </p:grpSp>
      <p:sp>
        <p:nvSpPr>
          <p:cNvPr id="323" name="Folded Corner 322"/>
          <p:cNvSpPr/>
          <p:nvPr/>
        </p:nvSpPr>
        <p:spPr>
          <a:xfrm>
            <a:off x="59436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4" name="Folded Corner 323"/>
          <p:cNvSpPr/>
          <p:nvPr/>
        </p:nvSpPr>
        <p:spPr>
          <a:xfrm>
            <a:off x="50292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5" name="Folded Corner 324"/>
          <p:cNvSpPr/>
          <p:nvPr/>
        </p:nvSpPr>
        <p:spPr>
          <a:xfrm>
            <a:off x="41148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6" name="Folded Corner 325"/>
          <p:cNvSpPr/>
          <p:nvPr/>
        </p:nvSpPr>
        <p:spPr>
          <a:xfrm>
            <a:off x="32004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7" name="Folded Corner 326"/>
          <p:cNvSpPr/>
          <p:nvPr/>
        </p:nvSpPr>
        <p:spPr>
          <a:xfrm>
            <a:off x="22860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8" name="Folded Corner 327"/>
          <p:cNvSpPr/>
          <p:nvPr/>
        </p:nvSpPr>
        <p:spPr>
          <a:xfrm>
            <a:off x="13716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29" name="Folded Corner 328"/>
          <p:cNvSpPr/>
          <p:nvPr/>
        </p:nvSpPr>
        <p:spPr>
          <a:xfrm>
            <a:off x="457200" y="27432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0" name="Folded Corner 329"/>
          <p:cNvSpPr/>
          <p:nvPr/>
        </p:nvSpPr>
        <p:spPr>
          <a:xfrm>
            <a:off x="68580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1" name="Folded Corner 330"/>
          <p:cNvSpPr/>
          <p:nvPr/>
        </p:nvSpPr>
        <p:spPr>
          <a:xfrm>
            <a:off x="59436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2" name="Folded Corner 331"/>
          <p:cNvSpPr/>
          <p:nvPr/>
        </p:nvSpPr>
        <p:spPr>
          <a:xfrm>
            <a:off x="50292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3" name="Folded Corner 332"/>
          <p:cNvSpPr/>
          <p:nvPr/>
        </p:nvSpPr>
        <p:spPr>
          <a:xfrm>
            <a:off x="41148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4" name="Folded Corner 333"/>
          <p:cNvSpPr/>
          <p:nvPr/>
        </p:nvSpPr>
        <p:spPr>
          <a:xfrm>
            <a:off x="32004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5" name="Folded Corner 334"/>
          <p:cNvSpPr/>
          <p:nvPr/>
        </p:nvSpPr>
        <p:spPr>
          <a:xfrm>
            <a:off x="22860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6" name="Folded Corner 335"/>
          <p:cNvSpPr/>
          <p:nvPr/>
        </p:nvSpPr>
        <p:spPr>
          <a:xfrm>
            <a:off x="13716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37" name="Folded Corner 336"/>
          <p:cNvSpPr/>
          <p:nvPr/>
        </p:nvSpPr>
        <p:spPr>
          <a:xfrm>
            <a:off x="457200" y="28956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386" name="TextBox 385"/>
          <p:cNvSpPr txBox="1"/>
          <p:nvPr/>
        </p:nvSpPr>
        <p:spPr>
          <a:xfrm>
            <a:off x="457200" y="4429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tx2"/>
                </a:solidFill>
                <a:sym typeface="Symbol"/>
              </a:rPr>
              <a:t>Cloud</a:t>
            </a:r>
          </a:p>
        </p:txBody>
      </p:sp>
      <p:sp>
        <p:nvSpPr>
          <p:cNvPr id="389" name="Cloud 388"/>
          <p:cNvSpPr/>
          <p:nvPr/>
        </p:nvSpPr>
        <p:spPr>
          <a:xfrm>
            <a:off x="533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0" name="Cloud 389"/>
          <p:cNvSpPr/>
          <p:nvPr/>
        </p:nvSpPr>
        <p:spPr>
          <a:xfrm>
            <a:off x="609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1" name="Cloud 390"/>
          <p:cNvSpPr/>
          <p:nvPr/>
        </p:nvSpPr>
        <p:spPr>
          <a:xfrm>
            <a:off x="685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2" name="Cloud 391"/>
          <p:cNvSpPr/>
          <p:nvPr/>
        </p:nvSpPr>
        <p:spPr>
          <a:xfrm>
            <a:off x="762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3" name="Cloud 392"/>
          <p:cNvSpPr/>
          <p:nvPr/>
        </p:nvSpPr>
        <p:spPr>
          <a:xfrm>
            <a:off x="838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4" name="Cloud 393"/>
          <p:cNvSpPr/>
          <p:nvPr/>
        </p:nvSpPr>
        <p:spPr>
          <a:xfrm>
            <a:off x="914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5" name="Cloud 394"/>
          <p:cNvSpPr/>
          <p:nvPr/>
        </p:nvSpPr>
        <p:spPr>
          <a:xfrm>
            <a:off x="990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6" name="Cloud 395"/>
          <p:cNvSpPr/>
          <p:nvPr/>
        </p:nvSpPr>
        <p:spPr>
          <a:xfrm>
            <a:off x="1066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7" name="Cloud 396"/>
          <p:cNvSpPr/>
          <p:nvPr/>
        </p:nvSpPr>
        <p:spPr>
          <a:xfrm>
            <a:off x="1143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8" name="Cloud 397"/>
          <p:cNvSpPr/>
          <p:nvPr/>
        </p:nvSpPr>
        <p:spPr>
          <a:xfrm>
            <a:off x="1219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9" name="Cloud 398"/>
          <p:cNvSpPr/>
          <p:nvPr/>
        </p:nvSpPr>
        <p:spPr>
          <a:xfrm>
            <a:off x="1295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0" name="Cloud 399"/>
          <p:cNvSpPr/>
          <p:nvPr/>
        </p:nvSpPr>
        <p:spPr>
          <a:xfrm>
            <a:off x="1371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1" name="Cloud 400"/>
          <p:cNvSpPr/>
          <p:nvPr/>
        </p:nvSpPr>
        <p:spPr>
          <a:xfrm>
            <a:off x="1447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2" name="Cloud 401"/>
          <p:cNvSpPr/>
          <p:nvPr/>
        </p:nvSpPr>
        <p:spPr>
          <a:xfrm>
            <a:off x="1524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3" name="Cloud 402"/>
          <p:cNvSpPr/>
          <p:nvPr/>
        </p:nvSpPr>
        <p:spPr>
          <a:xfrm>
            <a:off x="1600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4" name="Cloud 403"/>
          <p:cNvSpPr/>
          <p:nvPr/>
        </p:nvSpPr>
        <p:spPr>
          <a:xfrm>
            <a:off x="1676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5" name="Cloud 404"/>
          <p:cNvSpPr/>
          <p:nvPr/>
        </p:nvSpPr>
        <p:spPr>
          <a:xfrm>
            <a:off x="1752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6" name="Cloud 405"/>
          <p:cNvSpPr/>
          <p:nvPr/>
        </p:nvSpPr>
        <p:spPr>
          <a:xfrm>
            <a:off x="1828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7" name="Cloud 406"/>
          <p:cNvSpPr/>
          <p:nvPr/>
        </p:nvSpPr>
        <p:spPr>
          <a:xfrm>
            <a:off x="1905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8" name="Cloud 407"/>
          <p:cNvSpPr/>
          <p:nvPr/>
        </p:nvSpPr>
        <p:spPr>
          <a:xfrm>
            <a:off x="1981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9" name="Cloud 408"/>
          <p:cNvSpPr/>
          <p:nvPr/>
        </p:nvSpPr>
        <p:spPr>
          <a:xfrm>
            <a:off x="2057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10" name="Cloud 409"/>
          <p:cNvSpPr/>
          <p:nvPr/>
        </p:nvSpPr>
        <p:spPr>
          <a:xfrm>
            <a:off x="2133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11" name="Cloud 410"/>
          <p:cNvSpPr/>
          <p:nvPr/>
        </p:nvSpPr>
        <p:spPr>
          <a:xfrm>
            <a:off x="2209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12" name="Cloud 411"/>
          <p:cNvSpPr/>
          <p:nvPr/>
        </p:nvSpPr>
        <p:spPr>
          <a:xfrm>
            <a:off x="2286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13" name="Cloud 412"/>
          <p:cNvSpPr/>
          <p:nvPr/>
        </p:nvSpPr>
        <p:spPr>
          <a:xfrm>
            <a:off x="2362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4" name="Cloud 443"/>
          <p:cNvSpPr/>
          <p:nvPr/>
        </p:nvSpPr>
        <p:spPr>
          <a:xfrm>
            <a:off x="4724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5" name="Cloud 444"/>
          <p:cNvSpPr/>
          <p:nvPr/>
        </p:nvSpPr>
        <p:spPr>
          <a:xfrm>
            <a:off x="4800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6" name="Cloud 445"/>
          <p:cNvSpPr/>
          <p:nvPr/>
        </p:nvSpPr>
        <p:spPr>
          <a:xfrm>
            <a:off x="4876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7" name="Cloud 446"/>
          <p:cNvSpPr/>
          <p:nvPr/>
        </p:nvSpPr>
        <p:spPr>
          <a:xfrm>
            <a:off x="4953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8" name="Cloud 447"/>
          <p:cNvSpPr/>
          <p:nvPr/>
        </p:nvSpPr>
        <p:spPr>
          <a:xfrm>
            <a:off x="5029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49" name="Cloud 448"/>
          <p:cNvSpPr/>
          <p:nvPr/>
        </p:nvSpPr>
        <p:spPr>
          <a:xfrm>
            <a:off x="5105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0" name="Cloud 449"/>
          <p:cNvSpPr/>
          <p:nvPr/>
        </p:nvSpPr>
        <p:spPr>
          <a:xfrm>
            <a:off x="5181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1" name="Cloud 450"/>
          <p:cNvSpPr/>
          <p:nvPr/>
        </p:nvSpPr>
        <p:spPr>
          <a:xfrm>
            <a:off x="5257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2" name="Cloud 451"/>
          <p:cNvSpPr/>
          <p:nvPr/>
        </p:nvSpPr>
        <p:spPr>
          <a:xfrm>
            <a:off x="5334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3" name="Cloud 452"/>
          <p:cNvSpPr/>
          <p:nvPr/>
        </p:nvSpPr>
        <p:spPr>
          <a:xfrm>
            <a:off x="5410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4" name="Cloud 453"/>
          <p:cNvSpPr/>
          <p:nvPr/>
        </p:nvSpPr>
        <p:spPr>
          <a:xfrm>
            <a:off x="5486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5" name="Cloud 454"/>
          <p:cNvSpPr/>
          <p:nvPr/>
        </p:nvSpPr>
        <p:spPr>
          <a:xfrm>
            <a:off x="5562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6" name="Cloud 455"/>
          <p:cNvSpPr/>
          <p:nvPr/>
        </p:nvSpPr>
        <p:spPr>
          <a:xfrm>
            <a:off x="5638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7" name="Cloud 456"/>
          <p:cNvSpPr/>
          <p:nvPr/>
        </p:nvSpPr>
        <p:spPr>
          <a:xfrm>
            <a:off x="5715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8" name="Cloud 457"/>
          <p:cNvSpPr/>
          <p:nvPr/>
        </p:nvSpPr>
        <p:spPr>
          <a:xfrm>
            <a:off x="5791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9" name="Cloud 458"/>
          <p:cNvSpPr/>
          <p:nvPr/>
        </p:nvSpPr>
        <p:spPr>
          <a:xfrm>
            <a:off x="5867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0" name="Cloud 459"/>
          <p:cNvSpPr/>
          <p:nvPr/>
        </p:nvSpPr>
        <p:spPr>
          <a:xfrm>
            <a:off x="5943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1" name="Cloud 460"/>
          <p:cNvSpPr/>
          <p:nvPr/>
        </p:nvSpPr>
        <p:spPr>
          <a:xfrm>
            <a:off x="6019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2" name="Cloud 461"/>
          <p:cNvSpPr/>
          <p:nvPr/>
        </p:nvSpPr>
        <p:spPr>
          <a:xfrm>
            <a:off x="6096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3" name="Cloud 462"/>
          <p:cNvSpPr/>
          <p:nvPr/>
        </p:nvSpPr>
        <p:spPr>
          <a:xfrm>
            <a:off x="61722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4" name="Cloud 463"/>
          <p:cNvSpPr/>
          <p:nvPr/>
        </p:nvSpPr>
        <p:spPr>
          <a:xfrm>
            <a:off x="62484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5" name="Cloud 464"/>
          <p:cNvSpPr/>
          <p:nvPr/>
        </p:nvSpPr>
        <p:spPr>
          <a:xfrm>
            <a:off x="63246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6" name="Cloud 465"/>
          <p:cNvSpPr/>
          <p:nvPr/>
        </p:nvSpPr>
        <p:spPr>
          <a:xfrm>
            <a:off x="64008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7" name="Cloud 466"/>
          <p:cNvSpPr/>
          <p:nvPr/>
        </p:nvSpPr>
        <p:spPr>
          <a:xfrm>
            <a:off x="6477000" y="4989731"/>
            <a:ext cx="8382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68" name="Folded Corner 467"/>
          <p:cNvSpPr/>
          <p:nvPr/>
        </p:nvSpPr>
        <p:spPr>
          <a:xfrm>
            <a:off x="68580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69" name="Folded Corner 468"/>
          <p:cNvSpPr/>
          <p:nvPr/>
        </p:nvSpPr>
        <p:spPr>
          <a:xfrm>
            <a:off x="59436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0" name="Folded Corner 469"/>
          <p:cNvSpPr/>
          <p:nvPr/>
        </p:nvSpPr>
        <p:spPr>
          <a:xfrm>
            <a:off x="50292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1" name="Folded Corner 470"/>
          <p:cNvSpPr/>
          <p:nvPr/>
        </p:nvSpPr>
        <p:spPr>
          <a:xfrm>
            <a:off x="41148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2" name="Folded Corner 471"/>
          <p:cNvSpPr/>
          <p:nvPr/>
        </p:nvSpPr>
        <p:spPr>
          <a:xfrm>
            <a:off x="32004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3" name="Folded Corner 472"/>
          <p:cNvSpPr/>
          <p:nvPr/>
        </p:nvSpPr>
        <p:spPr>
          <a:xfrm>
            <a:off x="22860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4" name="Folded Corner 473"/>
          <p:cNvSpPr/>
          <p:nvPr/>
        </p:nvSpPr>
        <p:spPr>
          <a:xfrm>
            <a:off x="13716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5" name="Folded Corner 474"/>
          <p:cNvSpPr/>
          <p:nvPr/>
        </p:nvSpPr>
        <p:spPr>
          <a:xfrm>
            <a:off x="457200" y="39624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6" name="Folded Corner 475"/>
          <p:cNvSpPr/>
          <p:nvPr/>
        </p:nvSpPr>
        <p:spPr>
          <a:xfrm>
            <a:off x="68580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7" name="Folded Corner 476"/>
          <p:cNvSpPr/>
          <p:nvPr/>
        </p:nvSpPr>
        <p:spPr>
          <a:xfrm>
            <a:off x="59436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8" name="Folded Corner 477"/>
          <p:cNvSpPr/>
          <p:nvPr/>
        </p:nvSpPr>
        <p:spPr>
          <a:xfrm>
            <a:off x="50292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79" name="Folded Corner 478"/>
          <p:cNvSpPr/>
          <p:nvPr/>
        </p:nvSpPr>
        <p:spPr>
          <a:xfrm>
            <a:off x="41148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80" name="Folded Corner 479"/>
          <p:cNvSpPr/>
          <p:nvPr/>
        </p:nvSpPr>
        <p:spPr>
          <a:xfrm>
            <a:off x="32004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81" name="Folded Corner 480"/>
          <p:cNvSpPr/>
          <p:nvPr/>
        </p:nvSpPr>
        <p:spPr>
          <a:xfrm>
            <a:off x="22860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82" name="Folded Corner 481"/>
          <p:cNvSpPr/>
          <p:nvPr/>
        </p:nvSpPr>
        <p:spPr>
          <a:xfrm>
            <a:off x="13716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83" name="Folded Corner 482"/>
          <p:cNvSpPr/>
          <p:nvPr/>
        </p:nvSpPr>
        <p:spPr>
          <a:xfrm>
            <a:off x="457200" y="4114800"/>
            <a:ext cx="838200" cy="15240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566" name="Folded Corner 565"/>
          <p:cNvSpPr/>
          <p:nvPr/>
        </p:nvSpPr>
        <p:spPr>
          <a:xfrm>
            <a:off x="4572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7" name="Folded Corner 566"/>
          <p:cNvSpPr/>
          <p:nvPr/>
        </p:nvSpPr>
        <p:spPr>
          <a:xfrm>
            <a:off x="5334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Folded Corner 567"/>
          <p:cNvSpPr/>
          <p:nvPr/>
        </p:nvSpPr>
        <p:spPr>
          <a:xfrm>
            <a:off x="6096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9" name="Folded Corner 568"/>
          <p:cNvSpPr/>
          <p:nvPr/>
        </p:nvSpPr>
        <p:spPr>
          <a:xfrm>
            <a:off x="6858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0" name="Folded Corner 569"/>
          <p:cNvSpPr/>
          <p:nvPr/>
        </p:nvSpPr>
        <p:spPr>
          <a:xfrm>
            <a:off x="7620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Folded Corner 570"/>
          <p:cNvSpPr/>
          <p:nvPr/>
        </p:nvSpPr>
        <p:spPr>
          <a:xfrm>
            <a:off x="8382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2" name="Folded Corner 571"/>
          <p:cNvSpPr/>
          <p:nvPr/>
        </p:nvSpPr>
        <p:spPr>
          <a:xfrm>
            <a:off x="9144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Folded Corner 572"/>
          <p:cNvSpPr/>
          <p:nvPr/>
        </p:nvSpPr>
        <p:spPr>
          <a:xfrm>
            <a:off x="9906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4" name="Folded Corner 573"/>
          <p:cNvSpPr/>
          <p:nvPr/>
        </p:nvSpPr>
        <p:spPr>
          <a:xfrm>
            <a:off x="10668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5" name="Folded Corner 574"/>
          <p:cNvSpPr/>
          <p:nvPr/>
        </p:nvSpPr>
        <p:spPr>
          <a:xfrm>
            <a:off x="11430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6" name="Folded Corner 575"/>
          <p:cNvSpPr/>
          <p:nvPr/>
        </p:nvSpPr>
        <p:spPr>
          <a:xfrm>
            <a:off x="12192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7" name="Folded Corner 576"/>
          <p:cNvSpPr/>
          <p:nvPr/>
        </p:nvSpPr>
        <p:spPr>
          <a:xfrm>
            <a:off x="12954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8" name="Folded Corner 577"/>
          <p:cNvSpPr/>
          <p:nvPr/>
        </p:nvSpPr>
        <p:spPr>
          <a:xfrm>
            <a:off x="13716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9" name="Folded Corner 578"/>
          <p:cNvSpPr/>
          <p:nvPr/>
        </p:nvSpPr>
        <p:spPr>
          <a:xfrm>
            <a:off x="14478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0" name="Folded Corner 579"/>
          <p:cNvSpPr/>
          <p:nvPr/>
        </p:nvSpPr>
        <p:spPr>
          <a:xfrm>
            <a:off x="15240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1" name="Folded Corner 580"/>
          <p:cNvSpPr/>
          <p:nvPr/>
        </p:nvSpPr>
        <p:spPr>
          <a:xfrm>
            <a:off x="1600200" y="5754113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2" name="Folded Corner 581"/>
          <p:cNvSpPr/>
          <p:nvPr/>
        </p:nvSpPr>
        <p:spPr>
          <a:xfrm>
            <a:off x="1676400" y="5750143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Folded Corner 582"/>
          <p:cNvSpPr/>
          <p:nvPr/>
        </p:nvSpPr>
        <p:spPr>
          <a:xfrm>
            <a:off x="17526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Folded Corner 583"/>
          <p:cNvSpPr/>
          <p:nvPr/>
        </p:nvSpPr>
        <p:spPr>
          <a:xfrm>
            <a:off x="18288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5" name="Folded Corner 584"/>
          <p:cNvSpPr/>
          <p:nvPr/>
        </p:nvSpPr>
        <p:spPr>
          <a:xfrm>
            <a:off x="19050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Folded Corner 585"/>
          <p:cNvSpPr/>
          <p:nvPr/>
        </p:nvSpPr>
        <p:spPr>
          <a:xfrm>
            <a:off x="19812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7" name="Folded Corner 586"/>
          <p:cNvSpPr/>
          <p:nvPr/>
        </p:nvSpPr>
        <p:spPr>
          <a:xfrm>
            <a:off x="20574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8" name="Folded Corner 587"/>
          <p:cNvSpPr/>
          <p:nvPr/>
        </p:nvSpPr>
        <p:spPr>
          <a:xfrm>
            <a:off x="21336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9" name="Folded Corner 588"/>
          <p:cNvSpPr/>
          <p:nvPr/>
        </p:nvSpPr>
        <p:spPr>
          <a:xfrm>
            <a:off x="22098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0" name="Folded Corner 589"/>
          <p:cNvSpPr/>
          <p:nvPr/>
        </p:nvSpPr>
        <p:spPr>
          <a:xfrm>
            <a:off x="22860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Folded Corner 590"/>
          <p:cNvSpPr/>
          <p:nvPr/>
        </p:nvSpPr>
        <p:spPr>
          <a:xfrm>
            <a:off x="23622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2" name="Folded Corner 621"/>
          <p:cNvSpPr/>
          <p:nvPr/>
        </p:nvSpPr>
        <p:spPr>
          <a:xfrm>
            <a:off x="47244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" name="Folded Corner 622"/>
          <p:cNvSpPr/>
          <p:nvPr/>
        </p:nvSpPr>
        <p:spPr>
          <a:xfrm>
            <a:off x="48006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" name="Folded Corner 623"/>
          <p:cNvSpPr/>
          <p:nvPr/>
        </p:nvSpPr>
        <p:spPr>
          <a:xfrm>
            <a:off x="48768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Folded Corner 624"/>
          <p:cNvSpPr/>
          <p:nvPr/>
        </p:nvSpPr>
        <p:spPr>
          <a:xfrm>
            <a:off x="49530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6" name="Folded Corner 625"/>
          <p:cNvSpPr/>
          <p:nvPr/>
        </p:nvSpPr>
        <p:spPr>
          <a:xfrm>
            <a:off x="50292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7" name="Folded Corner 626"/>
          <p:cNvSpPr/>
          <p:nvPr/>
        </p:nvSpPr>
        <p:spPr>
          <a:xfrm>
            <a:off x="51054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olded Corner 627"/>
          <p:cNvSpPr/>
          <p:nvPr/>
        </p:nvSpPr>
        <p:spPr>
          <a:xfrm>
            <a:off x="51816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9" name="Folded Corner 628"/>
          <p:cNvSpPr/>
          <p:nvPr/>
        </p:nvSpPr>
        <p:spPr>
          <a:xfrm>
            <a:off x="52578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0" name="Folded Corner 629"/>
          <p:cNvSpPr/>
          <p:nvPr/>
        </p:nvSpPr>
        <p:spPr>
          <a:xfrm>
            <a:off x="5334000" y="5750143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1" name="Folded Corner 630"/>
          <p:cNvSpPr/>
          <p:nvPr/>
        </p:nvSpPr>
        <p:spPr>
          <a:xfrm>
            <a:off x="54102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2" name="Folded Corner 631"/>
          <p:cNvSpPr/>
          <p:nvPr/>
        </p:nvSpPr>
        <p:spPr>
          <a:xfrm>
            <a:off x="54864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3" name="Folded Corner 632"/>
          <p:cNvSpPr/>
          <p:nvPr/>
        </p:nvSpPr>
        <p:spPr>
          <a:xfrm>
            <a:off x="55626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" name="Folded Corner 633"/>
          <p:cNvSpPr/>
          <p:nvPr/>
        </p:nvSpPr>
        <p:spPr>
          <a:xfrm>
            <a:off x="56388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5" name="Folded Corner 634"/>
          <p:cNvSpPr/>
          <p:nvPr/>
        </p:nvSpPr>
        <p:spPr>
          <a:xfrm>
            <a:off x="57150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Folded Corner 635"/>
          <p:cNvSpPr/>
          <p:nvPr/>
        </p:nvSpPr>
        <p:spPr>
          <a:xfrm>
            <a:off x="57912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7" name="Folded Corner 636"/>
          <p:cNvSpPr/>
          <p:nvPr/>
        </p:nvSpPr>
        <p:spPr>
          <a:xfrm>
            <a:off x="58674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8" name="Folded Corner 637"/>
          <p:cNvSpPr/>
          <p:nvPr/>
        </p:nvSpPr>
        <p:spPr>
          <a:xfrm>
            <a:off x="5943600" y="5750937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9" name="Folded Corner 638"/>
          <p:cNvSpPr/>
          <p:nvPr/>
        </p:nvSpPr>
        <p:spPr>
          <a:xfrm>
            <a:off x="60198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0" name="Folded Corner 639"/>
          <p:cNvSpPr/>
          <p:nvPr/>
        </p:nvSpPr>
        <p:spPr>
          <a:xfrm>
            <a:off x="60960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1" name="Folded Corner 640"/>
          <p:cNvSpPr/>
          <p:nvPr/>
        </p:nvSpPr>
        <p:spPr>
          <a:xfrm>
            <a:off x="61722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2" name="Folded Corner 641"/>
          <p:cNvSpPr/>
          <p:nvPr/>
        </p:nvSpPr>
        <p:spPr>
          <a:xfrm>
            <a:off x="6248400" y="5751731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Folded Corner 642"/>
          <p:cNvSpPr/>
          <p:nvPr/>
        </p:nvSpPr>
        <p:spPr>
          <a:xfrm>
            <a:off x="63246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4" name="Folded Corner 643"/>
          <p:cNvSpPr/>
          <p:nvPr/>
        </p:nvSpPr>
        <p:spPr>
          <a:xfrm>
            <a:off x="6400800" y="5752525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" name="Folded Corner 644"/>
          <p:cNvSpPr/>
          <p:nvPr/>
        </p:nvSpPr>
        <p:spPr>
          <a:xfrm>
            <a:off x="6477000" y="5753319"/>
            <a:ext cx="838200" cy="457200"/>
          </a:xfrm>
          <a:prstGeom prst="foldedCorner">
            <a:avLst>
              <a:gd name="adj" fmla="val 373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1 day</a:t>
            </a:r>
            <a:endParaRPr lang="en-US" dirty="0"/>
          </a:p>
        </p:txBody>
      </p:sp>
      <p:cxnSp>
        <p:nvCxnSpPr>
          <p:cNvPr id="303" name="Straight Connector 302"/>
          <p:cNvCxnSpPr/>
          <p:nvPr/>
        </p:nvCxnSpPr>
        <p:spPr>
          <a:xfrm>
            <a:off x="5486400" y="685800"/>
            <a:ext cx="13716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5400000">
            <a:off x="647700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5400000">
            <a:off x="1562100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5400000">
            <a:off x="2476499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>
            <a:off x="3390899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5400000">
            <a:off x="4305301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5400000">
            <a:off x="5219701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>
            <a:off x="6134100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rot="5400000">
            <a:off x="7048500" y="3543300"/>
            <a:ext cx="5334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3505200" y="5294531"/>
            <a:ext cx="8382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3505200" y="5980331"/>
            <a:ext cx="8382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 rot="5400000">
            <a:off x="7696200" y="5979537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0" name="TextBox 319"/>
          <p:cNvSpPr txBox="1"/>
          <p:nvPr/>
        </p:nvSpPr>
        <p:spPr>
          <a:xfrm>
            <a:off x="8001000" y="5750937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ym typeface="Symbol"/>
              </a:rPr>
              <a:t>1 day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/>
      <p:bldP spid="119" grpId="0"/>
      <p:bldP spid="147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86" grpId="0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Company origin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Founded 2009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17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971800" algn="l"/>
              </a:tabLst>
            </a:pPr>
            <a:r>
              <a:rPr lang="en-US" sz="2000" b="1" dirty="0" smtClean="0"/>
              <a:t>Andreas </a:t>
            </a:r>
            <a:r>
              <a:rPr lang="en-US" sz="2000" b="1" dirty="0" err="1" smtClean="0"/>
              <a:t>Sundquist</a:t>
            </a:r>
            <a:r>
              <a:rPr lang="en-US" sz="2000" dirty="0" smtClean="0"/>
              <a:t>, PhD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Stanford Computer Science</a:t>
            </a:r>
          </a:p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971800" algn="l"/>
              </a:tabLst>
            </a:pPr>
            <a:r>
              <a:rPr lang="en-US" sz="2000" b="1" dirty="0" err="1" smtClean="0"/>
              <a:t>Serafim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Batzoglou</a:t>
            </a:r>
            <a:r>
              <a:rPr lang="en-US" sz="2000" dirty="0" smtClean="0"/>
              <a:t>, PhD	</a:t>
            </a:r>
            <a:r>
              <a:rPr lang="en-US" sz="2000" b="1" dirty="0" smtClean="0">
                <a:solidFill>
                  <a:schemeClr val="accent1"/>
                </a:solidFill>
              </a:rPr>
              <a:t>Stanford Professor Computer Science</a:t>
            </a:r>
          </a:p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971800" algn="l"/>
              </a:tabLst>
            </a:pPr>
            <a:r>
              <a:rPr lang="en-US" sz="2000" b="1" dirty="0" err="1" smtClean="0"/>
              <a:t>Arend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Sidow</a:t>
            </a:r>
            <a:r>
              <a:rPr lang="en-US" sz="2000" dirty="0" smtClean="0"/>
              <a:t>, PhD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Stanford Professor Genetics &amp; Pathology</a:t>
            </a:r>
          </a:p>
        </p:txBody>
      </p:sp>
      <p:pic>
        <p:nvPicPr>
          <p:cNvPr id="22" name="Picture 2" descr="http://www.campofchamps.com/ebookv2/images/products/logo-stanford-univers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066800"/>
            <a:ext cx="698777" cy="1066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8600" y="2797314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1" y="3254514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Enable faster, more cost-effective, and simpler </a:t>
            </a:r>
            <a:br>
              <a:rPr lang="en-US" sz="2000" b="1" dirty="0" smtClean="0"/>
            </a:br>
            <a:r>
              <a:rPr lang="en-US" sz="2000" b="1" dirty="0" smtClean="0"/>
              <a:t>genomic data management and analysis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Cloud computing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Scalability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457200" y="1524000"/>
          <a:ext cx="8229600" cy="1188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03249"/>
                <a:gridCol w="1505414"/>
                <a:gridCol w="2207941"/>
                <a:gridCol w="2007219"/>
                <a:gridCol w="1605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genomes</a:t>
                      </a:r>
                      <a:endParaRPr lang="en-US" sz="2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$/genome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Raw DNA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$3,000,000,000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57200" y="4099560"/>
          <a:ext cx="8229600" cy="396240"/>
        </p:xfrm>
        <a:graphic>
          <a:graphicData uri="http://schemas.openxmlformats.org/drawingml/2006/table">
            <a:tbl>
              <a:tblPr firstCol="1">
                <a:tableStyleId>{3B4B98B0-60AC-42C2-AFA5-B58CD77FA1E5}</a:tableStyleId>
              </a:tblPr>
              <a:tblGrid>
                <a:gridCol w="903249"/>
                <a:gridCol w="1505414"/>
                <a:gridCol w="2207941"/>
                <a:gridCol w="2007219"/>
                <a:gridCol w="1605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1,000,000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$100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100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Petabytes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100,000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48" name="Straight Connector 47"/>
          <p:cNvCxnSpPr/>
          <p:nvPr/>
        </p:nvCxnSpPr>
        <p:spPr>
          <a:xfrm rot="5400000">
            <a:off x="756920" y="3865880"/>
            <a:ext cx="314960" cy="0"/>
          </a:xfrm>
          <a:prstGeom prst="line">
            <a:avLst/>
          </a:prstGeom>
          <a:ln w="28575">
            <a:prstDash val="sysDot"/>
            <a:headEnd type="none" w="med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7767320" y="3865880"/>
            <a:ext cx="314960" cy="0"/>
          </a:xfrm>
          <a:prstGeom prst="line">
            <a:avLst/>
          </a:prstGeom>
          <a:ln w="28575">
            <a:prstDash val="sysDot"/>
            <a:headEnd type="none" w="med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457200" y="3185160"/>
          <a:ext cx="8229600" cy="39624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903249"/>
                <a:gridCol w="1505414"/>
                <a:gridCol w="2207941"/>
                <a:gridCol w="2007219"/>
                <a:gridCol w="1605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r>
                        <a:rPr lang="en-US" sz="2000" baseline="0" dirty="0" smtClean="0"/>
                        <a:t> Terabytes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 rot="5400000">
            <a:off x="767080" y="2941320"/>
            <a:ext cx="294640" cy="0"/>
          </a:xfrm>
          <a:prstGeom prst="line">
            <a:avLst/>
          </a:prstGeom>
          <a:ln w="28575">
            <a:prstDash val="sysDot"/>
            <a:headEnd type="none" w="med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777480" y="2951480"/>
            <a:ext cx="294640" cy="0"/>
          </a:xfrm>
          <a:prstGeom prst="line">
            <a:avLst/>
          </a:prstGeom>
          <a:ln w="28575">
            <a:prstDash val="sysDot"/>
            <a:headEnd type="none" w="med" len="med"/>
            <a:tailEnd type="arrow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9858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Cloud computing is practical today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and will scale well into the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Company origin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Founded 2009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117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000" b="1" dirty="0" smtClean="0"/>
              <a:t>Andreas </a:t>
            </a:r>
            <a:r>
              <a:rPr lang="en-US" sz="2000" b="1" dirty="0" err="1" smtClean="0"/>
              <a:t>Sundquist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Stanford Computer Science</a:t>
            </a:r>
          </a:p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000" b="1" dirty="0" err="1" smtClean="0"/>
              <a:t>Serafim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Batzoglou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Stanford Professor Computer Science</a:t>
            </a:r>
          </a:p>
          <a:p>
            <a:pPr marL="228600" indent="-228600">
              <a:spcAft>
                <a:spcPts val="300"/>
              </a:spcAft>
              <a:buSzPct val="75000"/>
              <a:buFont typeface="Wingdings" pitchFamily="2" charset="2"/>
              <a:buChar char="§"/>
              <a:tabLst>
                <a:tab pos="2743200" algn="l"/>
              </a:tabLst>
            </a:pPr>
            <a:r>
              <a:rPr lang="en-US" sz="2000" b="1" dirty="0" err="1" smtClean="0"/>
              <a:t>Arend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Sidow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Stanford Professor Genetics &amp; Pathology</a:t>
            </a:r>
          </a:p>
        </p:txBody>
      </p:sp>
      <p:pic>
        <p:nvPicPr>
          <p:cNvPr id="22" name="Picture 2" descr="http://www.campofchamps.com/ebookv2/images/products/logo-stanford-univers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066800"/>
            <a:ext cx="698777" cy="1066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8600" y="2492514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1" y="2949714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Enable faster, more cost-effective, and simpler </a:t>
            </a:r>
            <a:br>
              <a:rPr lang="en-US" sz="2000" b="1" dirty="0" smtClean="0"/>
            </a:br>
            <a:r>
              <a:rPr lang="en-US" sz="2000" b="1" dirty="0" smtClean="0"/>
              <a:t>genomic data management and analysis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924181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dnanexus.com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1" y="4464784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Sequencing facility: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Off-load sequence data management and analysis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Researcher: </a:t>
            </a:r>
            <a:r>
              <a:rPr lang="en-US" sz="2000" dirty="0" smtClean="0"/>
              <a:t>Data management, analysis, visualization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Web-based </a:t>
            </a:r>
            <a:r>
              <a:rPr lang="en-US" sz="2000" dirty="0" smtClean="0">
                <a:solidFill>
                  <a:schemeClr val="accent1"/>
                </a:solidFill>
              </a:rPr>
              <a:t>(no software install)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Cloud infrastructure </a:t>
            </a:r>
            <a:r>
              <a:rPr lang="en-US" sz="2000" dirty="0" smtClean="0">
                <a:solidFill>
                  <a:schemeClr val="accent1"/>
                </a:solidFill>
              </a:rPr>
              <a:t>(no hardware purchase)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Illumina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GAII/</a:t>
            </a:r>
            <a:r>
              <a:rPr lang="en-US" sz="2000" dirty="0" err="1" smtClean="0"/>
              <a:t>HiSeq</a:t>
            </a:r>
            <a:r>
              <a:rPr lang="en-US" sz="2000" dirty="0" smtClean="0"/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LifeTech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/>
              <a:t>SOLiD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Complete Genomics </a:t>
            </a:r>
            <a:r>
              <a:rPr lang="en-US" sz="2000" dirty="0" smtClean="0"/>
              <a:t>support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14400" y="1371600"/>
            <a:ext cx="2743200" cy="1143000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US" sz="2000" b="1" dirty="0" smtClean="0"/>
              <a:t>Sequencing core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5257800"/>
            <a:ext cx="3200400" cy="914400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b"/>
          <a:lstStyle/>
          <a:p>
            <a:r>
              <a:rPr lang="en-US" sz="2000" b="1" dirty="0" smtClean="0"/>
              <a:t>Researcher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dnanexus.com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 overview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4400" y="3429000"/>
            <a:ext cx="5486400" cy="914400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en-US" dirty="0" smtClean="0"/>
          </a:p>
        </p:txBody>
      </p:sp>
      <p:pic>
        <p:nvPicPr>
          <p:cNvPr id="14" name="Picture 4" descr="C:\Users\Andreas\Documents\DNAnexus\Graphics\Logo\dnanexus_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09252"/>
            <a:ext cx="1752600" cy="3293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Down Arrow 33"/>
          <p:cNvSpPr/>
          <p:nvPr/>
        </p:nvSpPr>
        <p:spPr>
          <a:xfrm flipV="1">
            <a:off x="1295400" y="4343399"/>
            <a:ext cx="1524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14600" y="2667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raw DNA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4957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raw DNA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4343400"/>
            <a:ext cx="1143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Analysis results</a:t>
            </a:r>
            <a:endParaRPr lang="en-US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38400" y="2133600"/>
            <a:ext cx="762000" cy="7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Andreas\Desktop\Breadmachine.png"/>
          <p:cNvPicPr>
            <a:picLocks noChangeAspect="1" noChangeArrowheads="1"/>
          </p:cNvPicPr>
          <p:nvPr/>
        </p:nvPicPr>
        <p:blipFill>
          <a:blip r:embed="rId3" cstate="print"/>
          <a:srcRect l="16794" r="16028"/>
          <a:stretch>
            <a:fillRect/>
          </a:stretch>
        </p:blipFill>
        <p:spPr bwMode="auto">
          <a:xfrm>
            <a:off x="1758696" y="1828800"/>
            <a:ext cx="603504" cy="5406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Users\Andreas\Desktop\Breadmachine.png"/>
          <p:cNvPicPr>
            <a:picLocks noChangeAspect="1" noChangeArrowheads="1"/>
          </p:cNvPicPr>
          <p:nvPr/>
        </p:nvPicPr>
        <p:blipFill>
          <a:blip r:embed="rId3" cstate="print"/>
          <a:srcRect l="16794" r="16028"/>
          <a:stretch>
            <a:fillRect/>
          </a:stretch>
        </p:blipFill>
        <p:spPr bwMode="auto">
          <a:xfrm>
            <a:off x="1295400" y="1905000"/>
            <a:ext cx="603504" cy="5406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Down Arrow 34"/>
          <p:cNvSpPr/>
          <p:nvPr/>
        </p:nvSpPr>
        <p:spPr>
          <a:xfrm>
            <a:off x="3124200" y="2514600"/>
            <a:ext cx="1524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3124200" y="2133600"/>
            <a:ext cx="152400" cy="381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5867400" y="4343399"/>
            <a:ext cx="1524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914400" y="5257800"/>
            <a:ext cx="1828800" cy="914400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b"/>
          <a:lstStyle/>
          <a:p>
            <a:r>
              <a:rPr lang="en-US" sz="2000" b="1" dirty="0" smtClean="0"/>
              <a:t>Server</a:t>
            </a:r>
          </a:p>
        </p:txBody>
      </p:sp>
      <p:sp>
        <p:nvSpPr>
          <p:cNvPr id="36" name="Down Arrow 35"/>
          <p:cNvSpPr/>
          <p:nvPr/>
        </p:nvSpPr>
        <p:spPr>
          <a:xfrm flipV="1">
            <a:off x="4038600" y="4343399"/>
            <a:ext cx="1524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29000" y="44957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raw DNA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28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$5 / </a:t>
            </a:r>
            <a:r>
              <a:rPr lang="en-US" b="1" dirty="0" err="1" smtClean="0">
                <a:solidFill>
                  <a:srgbClr val="FFC000"/>
                </a:solidFill>
              </a:rPr>
              <a:t>Gigabase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02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$20 / </a:t>
            </a:r>
            <a:r>
              <a:rPr lang="en-US" b="1" dirty="0" err="1" smtClean="0">
                <a:solidFill>
                  <a:srgbClr val="FFC000"/>
                </a:solidFill>
              </a:rPr>
              <a:t>Gigabase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3733800"/>
            <a:ext cx="2286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Data QC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Mapping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RNA-</a:t>
            </a:r>
            <a:r>
              <a:rPr lang="en-US" sz="2000" b="1" dirty="0" err="1" smtClean="0">
                <a:solidFill>
                  <a:schemeClr val="tx2"/>
                </a:solidFill>
              </a:rPr>
              <a:t>seq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ChIP-seq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SNP/</a:t>
            </a:r>
            <a:r>
              <a:rPr lang="en-US" sz="2000" b="1" dirty="0" err="1" smtClean="0">
                <a:solidFill>
                  <a:schemeClr val="tx2"/>
                </a:solidFill>
              </a:rPr>
              <a:t>indel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2"/>
                </a:solidFill>
              </a:rPr>
              <a:t>Exome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Tumor-normal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3201" y="23371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/>
              <a:t>Automated upload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/>
              <a:t>Integrated browser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b="1" dirty="0" smtClean="0"/>
              <a:t>Data sharing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34" grpId="0" animBg="1"/>
      <p:bldP spid="38" grpId="0"/>
      <p:bldP spid="39" grpId="0"/>
      <p:bldP spid="45" grpId="1"/>
      <p:bldP spid="54" grpId="0" animBg="1"/>
      <p:bldP spid="35" grpId="0" animBg="1"/>
      <p:bldP spid="52" grpId="0" animBg="1"/>
      <p:bldP spid="31" grpId="0" animBg="1"/>
      <p:bldP spid="33" grpId="0" animBg="1"/>
      <p:bldP spid="36" grpId="0" animBg="1"/>
      <p:bldP spid="40" grpId="0"/>
      <p:bldP spid="41" grpId="0"/>
      <p:bldP spid="42" grpId="0"/>
      <p:bldP spid="43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r="1563" b="10313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283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http://dnanexus.com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4089400"/>
            <a:ext cx="1752600" cy="685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r="1563" b="156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r="1563" b="2083"/>
          <a:stretch>
            <a:fillRect/>
          </a:stretch>
        </p:blipFill>
        <p:spPr bwMode="auto">
          <a:xfrm>
            <a:off x="0" y="0"/>
            <a:ext cx="9144000" cy="68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Sequencing trends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throughput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81487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b="1" dirty="0" smtClean="0"/>
              <a:t>	1970s</a:t>
            </a:r>
            <a:r>
              <a:rPr lang="en-US" sz="2000" dirty="0" smtClean="0"/>
              <a:t>	First DNA sequencing methods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b="1" dirty="0" smtClean="0"/>
              <a:t>	1990 - 2003</a:t>
            </a:r>
            <a:r>
              <a:rPr lang="en-US" sz="2000" dirty="0" smtClean="0"/>
              <a:t>	Human Genome Project, </a:t>
            </a:r>
            <a:r>
              <a:rPr lang="en-US" sz="2000" dirty="0" smtClean="0">
                <a:solidFill>
                  <a:schemeClr val="tx2"/>
                </a:solidFill>
              </a:rPr>
              <a:t>ABI dominance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0.001 GB/day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b="1" dirty="0" smtClean="0"/>
              <a:t>	2005</a:t>
            </a:r>
            <a:r>
              <a:rPr lang="en-US" sz="2000" dirty="0" smtClean="0"/>
              <a:t>	“Next-gen” </a:t>
            </a:r>
            <a:r>
              <a:rPr lang="en-US" sz="2000" dirty="0" smtClean="0">
                <a:solidFill>
                  <a:schemeClr val="tx2"/>
                </a:solidFill>
              </a:rPr>
              <a:t>Roche (454) GS20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0.1 GB/day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/>
              <a:t>2006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tx2"/>
                </a:solidFill>
              </a:rPr>
              <a:t>Illumina</a:t>
            </a:r>
            <a:r>
              <a:rPr lang="en-US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</a:rPr>
              <a:t>Solexa</a:t>
            </a:r>
            <a:r>
              <a:rPr lang="en-US" sz="2000" dirty="0" smtClean="0">
                <a:solidFill>
                  <a:schemeClr val="tx2"/>
                </a:solidFill>
              </a:rPr>
              <a:t>) GA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0.5 GB/day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dirty="0" smtClean="0"/>
              <a:t>	</a:t>
            </a:r>
            <a:r>
              <a:rPr lang="en-US" sz="2000" b="1" dirty="0" smtClean="0"/>
              <a:t>2007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ABI (</a:t>
            </a:r>
            <a:r>
              <a:rPr lang="en-US" sz="2000" dirty="0" err="1" smtClean="0">
                <a:solidFill>
                  <a:schemeClr val="tx2"/>
                </a:solidFill>
              </a:rPr>
              <a:t>Agencourt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r>
              <a:rPr lang="en-US" sz="2000" dirty="0" err="1" smtClean="0">
                <a:solidFill>
                  <a:schemeClr val="tx2"/>
                </a:solidFill>
              </a:rPr>
              <a:t>SOLiD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1.0 GB/day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b="1" dirty="0" smtClean="0"/>
              <a:t>	2010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tx2"/>
                </a:solidFill>
              </a:rPr>
              <a:t>Illumina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HiSeq</a:t>
            </a:r>
            <a:r>
              <a:rPr lang="en-US" sz="2000" dirty="0" smtClean="0">
                <a:solidFill>
                  <a:schemeClr val="tx2"/>
                </a:solidFill>
              </a:rPr>
              <a:t> 2000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25.0 GB/day</a:t>
            </a:r>
          </a:p>
          <a:p>
            <a:pPr>
              <a:spcAft>
                <a:spcPts val="600"/>
              </a:spcAft>
              <a:tabLst>
                <a:tab pos="1485900" algn="r"/>
                <a:tab pos="1600200" algn="l"/>
                <a:tab pos="6172200" algn="l"/>
              </a:tabLst>
            </a:pPr>
            <a:r>
              <a:rPr lang="en-US" sz="2000" b="1" dirty="0" smtClean="0"/>
              <a:t>	2011</a:t>
            </a: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chemeClr val="tx2"/>
                </a:solidFill>
              </a:rPr>
              <a:t>Illumina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HiSeq</a:t>
            </a:r>
            <a:r>
              <a:rPr lang="en-US" sz="2000" dirty="0" smtClean="0">
                <a:solidFill>
                  <a:schemeClr val="tx2"/>
                </a:solidFill>
              </a:rPr>
              <a:t> 2000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1"/>
                </a:solidFill>
              </a:rPr>
              <a:t>75.0 GB/day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240649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Sequencing technology platforms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774049"/>
            <a:ext cx="868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Dominant	</a:t>
            </a:r>
            <a:r>
              <a:rPr lang="en-US" sz="2000" dirty="0" err="1" smtClean="0">
                <a:solidFill>
                  <a:schemeClr val="tx2"/>
                </a:solidFill>
              </a:rPr>
              <a:t>Illumina</a:t>
            </a:r>
            <a:r>
              <a:rPr lang="en-US" sz="2000" dirty="0" smtClean="0">
                <a:solidFill>
                  <a:schemeClr val="tx2"/>
                </a:solidFill>
              </a:rPr>
              <a:t>, Life Technologies ABI, Roche</a:t>
            </a:r>
          </a:p>
          <a:p>
            <a:pPr>
              <a:spcAft>
                <a:spcPts val="600"/>
              </a:spcAft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Launched	</a:t>
            </a:r>
            <a:r>
              <a:rPr lang="en-US" sz="2000" dirty="0" smtClean="0">
                <a:solidFill>
                  <a:schemeClr val="tx2"/>
                </a:solidFill>
              </a:rPr>
              <a:t>Complete Genomics, Pacific Biosciences, Ion Torrent Systems</a:t>
            </a:r>
          </a:p>
          <a:p>
            <a:pPr>
              <a:spcAft>
                <a:spcPts val="600"/>
              </a:spcAft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Development	</a:t>
            </a:r>
            <a:r>
              <a:rPr lang="en-US" sz="2000" dirty="0" smtClean="0">
                <a:solidFill>
                  <a:schemeClr val="tx2"/>
                </a:solidFill>
              </a:rPr>
              <a:t>Oxford </a:t>
            </a:r>
            <a:r>
              <a:rPr lang="en-US" sz="2000" dirty="0" err="1" smtClean="0">
                <a:solidFill>
                  <a:schemeClr val="tx2"/>
                </a:solidFill>
              </a:rPr>
              <a:t>Nanopore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NABsys</a:t>
            </a:r>
            <a:r>
              <a:rPr lang="en-US" sz="2000" dirty="0" smtClean="0">
                <a:solidFill>
                  <a:schemeClr val="tx2"/>
                </a:solidFill>
              </a:rPr>
              <a:t>, Halcyon, </a:t>
            </a:r>
            <a:r>
              <a:rPr lang="en-US" sz="2000" dirty="0" err="1" smtClean="0">
                <a:solidFill>
                  <a:schemeClr val="tx2"/>
                </a:solidFill>
              </a:rPr>
              <a:t>GnuBio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CrackerBio</a:t>
            </a:r>
            <a:r>
              <a:rPr lang="en-US" sz="2000" dirty="0" smtClean="0">
                <a:solidFill>
                  <a:schemeClr val="tx2"/>
                </a:solidFill>
              </a:rPr>
              <a:t>, IBM,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0525" y="1162377"/>
            <a:ext cx="143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1"/>
                </a:solidFill>
              </a:rPr>
              <a:t>Throughput</a:t>
            </a:r>
            <a:endParaRPr lang="en-US" sz="20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2917"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86200" y="5207000"/>
            <a:ext cx="1371600" cy="457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3530600"/>
            <a:ext cx="4648200" cy="469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3314700"/>
            <a:ext cx="4648200" cy="469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3098800"/>
            <a:ext cx="4648200" cy="469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Sequencing trends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10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Sequencing</a:t>
            </a:r>
          </a:p>
          <a:p>
            <a:pPr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Throughput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10</a:t>
            </a:r>
            <a:r>
              <a:rPr lang="en-US" sz="2000" b="1" dirty="0" smtClean="0">
                <a:solidFill>
                  <a:schemeClr val="tx2"/>
                </a:solidFill>
                <a:sym typeface="Symbol"/>
              </a:rPr>
              <a:t></a:t>
            </a:r>
            <a:r>
              <a:rPr lang="en-US" sz="2000" b="1" dirty="0" smtClean="0">
                <a:solidFill>
                  <a:schemeClr val="tx2"/>
                </a:solidFill>
              </a:rPr>
              <a:t> GB/day</a:t>
            </a:r>
            <a:r>
              <a:rPr lang="en-US" sz="2000" dirty="0" smtClean="0"/>
              <a:t> = 2 years</a:t>
            </a:r>
          </a:p>
          <a:p>
            <a:pPr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Cost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10</a:t>
            </a:r>
            <a:r>
              <a:rPr lang="en-US" sz="2000" b="1" dirty="0" smtClean="0">
                <a:solidFill>
                  <a:schemeClr val="tx2"/>
                </a:solidFill>
                <a:sym typeface="Symbol"/>
              </a:rPr>
              <a:t></a:t>
            </a:r>
            <a:r>
              <a:rPr lang="en-US" sz="2000" b="1" dirty="0" smtClean="0">
                <a:solidFill>
                  <a:schemeClr val="tx2"/>
                </a:solidFill>
              </a:rPr>
              <a:t> GB/$</a:t>
            </a:r>
            <a:r>
              <a:rPr lang="en-US" sz="2000" dirty="0" smtClean="0"/>
              <a:t> = 2 years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914400" y="914400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54352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Moore’s law</a:t>
            </a:r>
          </a:p>
          <a:p>
            <a:pPr>
              <a:buSzPct val="75000"/>
              <a:tabLst>
                <a:tab pos="1485900" algn="r"/>
                <a:tab pos="1600200" algn="l"/>
              </a:tabLst>
            </a:pPr>
            <a:r>
              <a:rPr lang="en-US" sz="2000" b="1" dirty="0" smtClean="0"/>
              <a:t>	Performance</a:t>
            </a: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  <a:sym typeface="Symbol"/>
              </a:rPr>
              <a:t></a:t>
            </a:r>
            <a:r>
              <a:rPr lang="en-US" sz="2000" b="1" dirty="0" smtClean="0">
                <a:solidFill>
                  <a:schemeClr val="tx2"/>
                </a:solidFill>
              </a:rPr>
              <a:t> $/CPU</a:t>
            </a:r>
            <a:r>
              <a:rPr lang="en-US" sz="2000" dirty="0" smtClean="0"/>
              <a:t> = 2 years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3733800"/>
            <a:ext cx="1600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Analysis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4191000"/>
            <a:ext cx="1600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Sequencing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reduction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1" grpId="0">
        <p:bldAsOne/>
      </p:bldGraphic>
      <p:bldP spid="14" grpId="0"/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5803900"/>
            <a:ext cx="7315200" cy="469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1371600"/>
            <a:ext cx="1752600" cy="3581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0" y="6019800"/>
            <a:ext cx="7315200" cy="4699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0" y="1447800"/>
            <a:ext cx="1752600" cy="3505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479800" y="914400"/>
            <a:ext cx="533400" cy="4191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543800" y="914400"/>
            <a:ext cx="533400" cy="4191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563"/>
          <a:stretch>
            <a:fillRect/>
          </a:stretch>
        </p:blipFill>
        <p:spPr bwMode="auto">
          <a:xfrm>
            <a:off x="66675" y="1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937-7C23-43CD-95E4-7D6E84E14A3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65400" y="990600"/>
            <a:ext cx="533400" cy="381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88000" y="990600"/>
            <a:ext cx="533400" cy="381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91"/>
            <a:ext cx="9144000" cy="65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Future directions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096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1" y="112389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Build out analysis features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Integrate requested tools, Improve interoperability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Platform support: Pac Bio, Ion Torrent, future tech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206824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Cost +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1" y="27211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Continue reducing cost to users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Increase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5052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401949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Promote public data sharing and collaboration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648200"/>
            <a:ext cx="8686800" cy="533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81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Vibrant community of genomics users, data, + tools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63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First to manage + analyze 1 million human genomes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Recap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14399" y="1261170"/>
            <a:ext cx="7315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Researchers need to be freed from working with raw sequence data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</a:rPr>
              <a:t>Cloud computing is practical today and will scale well into the future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</a:rPr>
              <a:t>Give DNAnexus a try! </a:t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Tell us how we can improve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838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UCSC, Genome Sequencing Center, Dr. </a:t>
            </a:r>
            <a:r>
              <a:rPr lang="en-US" sz="2400" dirty="0" err="1" smtClean="0"/>
              <a:t>Pourmand</a:t>
            </a:r>
            <a:endParaRPr lang="en-US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NIH/NHGRI grant HG005794-01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our investors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DNAnexus team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Stanford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2014: </a:t>
            </a:r>
            <a:r>
              <a:rPr lang="en-US" sz="3600" b="1" dirty="0" smtClean="0">
                <a:solidFill>
                  <a:schemeClr val="tx2"/>
                </a:solidFill>
              </a:rPr>
              <a:t> 1,000,000 human genomes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5634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1563469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CPU-weeks</a:t>
            </a:r>
            <a:r>
              <a:rPr lang="en-US" sz="3200" dirty="0" smtClean="0">
                <a:solidFill>
                  <a:schemeClr val="accent1"/>
                </a:solidFill>
              </a:rPr>
              <a:t> Cloudburst (RMAP)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22492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3 –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224926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CPU-weeks </a:t>
            </a:r>
            <a:r>
              <a:rPr lang="en-US" sz="3200" dirty="0" smtClean="0">
                <a:solidFill>
                  <a:schemeClr val="accent1"/>
                </a:solidFill>
              </a:rPr>
              <a:t>Crossbow (Bowtie)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29350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3 –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3200" y="29350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CPU-weeks </a:t>
            </a:r>
            <a:r>
              <a:rPr lang="en-US" sz="3200" dirty="0" err="1" smtClean="0">
                <a:solidFill>
                  <a:schemeClr val="accent1"/>
                </a:solidFill>
                <a:sym typeface="Symbol"/>
              </a:rPr>
              <a:t>DNAnexus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9256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0.05 – 0.1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39256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CPU-years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14400" y="54864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4687669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1,000,000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3200" y="46876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genomes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6020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50 – 100,000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6020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CPU-years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3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1 human genome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0" y="1447800"/>
            <a:ext cx="365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 &amp; A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5240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2400" b="1" dirty="0" smtClean="0"/>
              <a:t>Andreas </a:t>
            </a:r>
            <a:r>
              <a:rPr lang="en-US" sz="2400" b="1" dirty="0" err="1" smtClean="0"/>
              <a:t>Sundquist</a:t>
            </a:r>
            <a:endParaRPr lang="en-US" sz="2400" b="1" dirty="0" smtClean="0"/>
          </a:p>
          <a:p>
            <a:pPr marL="228600" indent="-228600" algn="ctr"/>
            <a:r>
              <a:rPr lang="en-US" sz="2400" dirty="0" smtClean="0">
                <a:solidFill>
                  <a:schemeClr val="tx2"/>
                </a:solidFill>
              </a:rPr>
              <a:t>andreas@dnanexus.com</a:t>
            </a:r>
          </a:p>
          <a:p>
            <a:pPr marL="228600" indent="-228600" algn="ctr"/>
            <a:endParaRPr lang="en-US" sz="2400" dirty="0" smtClean="0"/>
          </a:p>
          <a:p>
            <a:pPr marL="228600" indent="-228600" algn="ctr"/>
            <a:r>
              <a:rPr lang="en-US" sz="2400" dirty="0" smtClean="0">
                <a:solidFill>
                  <a:schemeClr val="accent1"/>
                </a:solidFill>
              </a:rPr>
              <a:t>http://dnanexus.com</a:t>
            </a:r>
          </a:p>
          <a:p>
            <a:pPr marL="228600" indent="-228600" algn="ctr"/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 algn="ctr"/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 algn="ctr"/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 algn="ctr"/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 algn="ctr"/>
            <a:endParaRPr lang="en-US" sz="2400" dirty="0" smtClean="0">
              <a:solidFill>
                <a:schemeClr val="tx2"/>
              </a:solidFill>
            </a:endParaRPr>
          </a:p>
          <a:p>
            <a:pPr marL="228600" indent="-228600" algn="ctr"/>
            <a:r>
              <a:rPr lang="en-US" sz="2400" b="1" dirty="0" smtClean="0"/>
              <a:t>We’re hiring!</a:t>
            </a:r>
          </a:p>
          <a:p>
            <a:pPr marL="228600" indent="-228600" algn="ctr"/>
            <a:r>
              <a:rPr lang="en-US" sz="2400" dirty="0" smtClean="0">
                <a:solidFill>
                  <a:schemeClr val="tx2"/>
                </a:solidFill>
              </a:rPr>
              <a:t>http://dnanexus.com/careers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2014:  </a:t>
            </a:r>
            <a:r>
              <a:rPr lang="en-US" sz="3600" b="1" dirty="0" smtClean="0">
                <a:solidFill>
                  <a:schemeClr val="tx2"/>
                </a:solidFill>
              </a:rPr>
              <a:t>1,000,000 human genomes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762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/>
              <a:t>Gbp</a:t>
            </a:r>
            <a:r>
              <a:rPr lang="en-US" sz="3200" dirty="0" smtClean="0"/>
              <a:t> / genome</a:t>
            </a:r>
            <a:endParaRPr lang="en-US" sz="3200" dirty="0" smtClean="0">
              <a:sym typeface="Symbo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8862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76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4038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1</a:t>
            </a:r>
            <a:endParaRPr lang="en-US" sz="3200" dirty="0" smtClean="0"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03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Terabyte</a:t>
            </a:r>
            <a:endParaRPr lang="en-US" sz="32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362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100</a:t>
            </a:r>
            <a:endParaRPr lang="en-US" sz="3200" dirty="0" smtClean="0"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2362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/>
              <a:t>Gbp</a:t>
            </a:r>
            <a:r>
              <a:rPr lang="en-US" sz="3200" dirty="0" smtClean="0"/>
              <a:t> sequence data</a:t>
            </a:r>
            <a:endParaRPr lang="en-US" sz="3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0874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30874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bytes/</a:t>
            </a:r>
            <a:r>
              <a:rPr lang="en-US" sz="3200" dirty="0" err="1" smtClean="0">
                <a:sym typeface="Symbol"/>
              </a:rPr>
              <a:t>bp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sym typeface="Symbol"/>
              </a:rPr>
              <a:t>(analysis)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22098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1600" y="144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1447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coverage </a:t>
            </a:r>
            <a:r>
              <a:rPr lang="en-US" sz="3200" dirty="0" smtClean="0">
                <a:solidFill>
                  <a:schemeClr val="accent1"/>
                </a:solidFill>
              </a:rPr>
              <a:t>(diploid)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14400" y="54864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46876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1,000,000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46876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genomes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60206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56020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Exabyte </a:t>
            </a:r>
            <a:r>
              <a:rPr lang="en-US" sz="3200" dirty="0" smtClean="0">
                <a:solidFill>
                  <a:schemeClr val="accent1"/>
                </a:solidFill>
                <a:sym typeface="Symbol"/>
              </a:rPr>
              <a:t>(1,000 </a:t>
            </a:r>
            <a:r>
              <a:rPr lang="en-US" sz="3200" dirty="0" err="1" smtClean="0">
                <a:solidFill>
                  <a:schemeClr val="accent1"/>
                </a:solidFill>
                <a:sym typeface="Symbol"/>
              </a:rPr>
              <a:t>Petabytes</a:t>
            </a:r>
            <a:r>
              <a:rPr lang="en-US" sz="3200" dirty="0" smtClean="0">
                <a:solidFill>
                  <a:schemeClr val="accent1"/>
                </a:solidFill>
                <a:sym typeface="Symbol"/>
              </a:rPr>
              <a:t>)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30112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200 GB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7975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/>
                </a:solidFill>
              </a:rPr>
              <a:t>HiSeq</a:t>
            </a:r>
            <a:r>
              <a:rPr lang="en-US" sz="3600" b="1" dirty="0" smtClean="0">
                <a:solidFill>
                  <a:schemeClr val="tx2"/>
                </a:solidFill>
              </a:rPr>
              <a:t> 2000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01126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data output =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36208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600 GB)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62086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(soon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7975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/>
                </a:solidFill>
              </a:rPr>
              <a:t>HiSeq</a:t>
            </a:r>
            <a:r>
              <a:rPr lang="en-US" sz="3600" b="1" dirty="0" smtClean="0">
                <a:solidFill>
                  <a:schemeClr val="tx2"/>
                </a:solidFill>
              </a:rPr>
              <a:t> 2000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01126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1" dirty="0" smtClean="0">
                <a:solidFill>
                  <a:schemeClr val="accent1"/>
                </a:solidFill>
              </a:rPr>
              <a:t>information</a:t>
            </a:r>
            <a:r>
              <a:rPr lang="en-US" sz="3200" dirty="0" smtClean="0"/>
              <a:t> output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30112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mRNA-</a:t>
            </a:r>
            <a:r>
              <a:rPr lang="en-US" sz="3600" b="1" dirty="0" err="1" smtClean="0">
                <a:solidFill>
                  <a:schemeClr val="tx2"/>
                </a:solidFill>
              </a:rPr>
              <a:t>seq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828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transcripts</a:t>
            </a:r>
            <a:endParaRPr lang="en-US" sz="3200" dirty="0" smtClean="0">
              <a:sym typeface="Symbo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49530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828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30,000</a:t>
            </a:r>
            <a:endParaRPr lang="en-US" sz="3200" dirty="0" smtClean="0"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3 million</a:t>
            </a:r>
            <a:endParaRPr lang="en-US" sz="3200" dirty="0" smtClean="0"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10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values 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10 Megabytes</a:t>
            </a:r>
            <a:endParaRPr lang="en-US" sz="32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30,000</a:t>
            </a:r>
            <a:endParaRPr lang="en-US" sz="3200" dirty="0" smtClean="0"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3429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values </a:t>
            </a:r>
            <a:r>
              <a:rPr lang="en-US" sz="3200" dirty="0" smtClean="0">
                <a:sym typeface="Symbol"/>
              </a:rPr>
              <a:t>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0.1 Megabytes</a:t>
            </a:r>
            <a:endParaRPr lang="en-US" sz="3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1542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15426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experiments </a:t>
            </a:r>
            <a:r>
              <a:rPr lang="en-US" sz="2400" dirty="0" smtClean="0">
                <a:solidFill>
                  <a:schemeClr val="accent1"/>
                </a:solidFill>
              </a:rPr>
              <a:t>(multiplexed)</a:t>
            </a:r>
            <a:endParaRPr lang="en-US" sz="2400" dirty="0" smtClean="0">
              <a:solidFill>
                <a:schemeClr val="accent1"/>
              </a:solidFill>
              <a:sym typeface="Symbo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3276600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4400" y="2514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>
                <a:sym typeface="Symbol"/>
              </a:rPr>
              <a:t>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2514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smtClean="0"/>
              <a:t>value </a:t>
            </a:r>
            <a:r>
              <a:rPr lang="en-US" sz="2400" dirty="0" smtClean="0">
                <a:solidFill>
                  <a:schemeClr val="accent1"/>
                </a:solidFill>
              </a:rPr>
              <a:t>(RPKM)</a:t>
            </a:r>
            <a:endParaRPr lang="en-US" sz="32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2DC4-2813-4D26-8D45-6C0DE701B6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741</Words>
  <Application>Microsoft Office PowerPoint</Application>
  <PresentationFormat>On-screen Show (4:3)</PresentationFormat>
  <Paragraphs>347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</dc:creator>
  <cp:lastModifiedBy>Andreas</cp:lastModifiedBy>
  <cp:revision>764</cp:revision>
  <dcterms:created xsi:type="dcterms:W3CDTF">2010-09-18T00:45:59Z</dcterms:created>
  <dcterms:modified xsi:type="dcterms:W3CDTF">2011-03-07T21:46:03Z</dcterms:modified>
</cp:coreProperties>
</file>