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7" r:id="rId2"/>
    <p:sldId id="256" r:id="rId3"/>
    <p:sldId id="303" r:id="rId4"/>
    <p:sldId id="327" r:id="rId5"/>
    <p:sldId id="305" r:id="rId6"/>
    <p:sldId id="291" r:id="rId7"/>
    <p:sldId id="328" r:id="rId8"/>
    <p:sldId id="331" r:id="rId9"/>
    <p:sldId id="325" r:id="rId10"/>
    <p:sldId id="315" r:id="rId11"/>
    <p:sldId id="314" r:id="rId12"/>
    <p:sldId id="329" r:id="rId13"/>
    <p:sldId id="316" r:id="rId14"/>
    <p:sldId id="321" r:id="rId15"/>
    <p:sldId id="317" r:id="rId16"/>
    <p:sldId id="320" r:id="rId17"/>
    <p:sldId id="318" r:id="rId18"/>
    <p:sldId id="319" r:id="rId19"/>
    <p:sldId id="322" r:id="rId20"/>
    <p:sldId id="323" r:id="rId21"/>
    <p:sldId id="33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F78"/>
    <a:srgbClr val="20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p:restoredTop sz="95238"/>
  </p:normalViewPr>
  <p:slideViewPr>
    <p:cSldViewPr snapToGrid="0">
      <p:cViewPr varScale="1">
        <p:scale>
          <a:sx n="132" d="100"/>
          <a:sy n="132" d="100"/>
        </p:scale>
        <p:origin x="168" y="272"/>
      </p:cViewPr>
      <p:guideLst/>
    </p:cSldViewPr>
  </p:slideViewPr>
  <p:outlineViewPr>
    <p:cViewPr>
      <p:scale>
        <a:sx n="33" d="100"/>
        <a:sy n="33" d="100"/>
      </p:scale>
      <p:origin x="0" y="0"/>
    </p:cViewPr>
  </p:outlineViewPr>
  <p:notesTextViewPr>
    <p:cViewPr>
      <p:scale>
        <a:sx n="20" d="100"/>
        <a:sy n="20" d="100"/>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942825-4DED-3735-F4C8-A2AE6E59CF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BACCF6-860A-18FB-B500-2CA3A98AB4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059252-92F6-0B4A-A1F9-E32C1D0B683D}" type="datetimeFigureOut">
              <a:rPr lang="en-US" smtClean="0"/>
              <a:t>1/11/26</a:t>
            </a:fld>
            <a:endParaRPr lang="en-US"/>
          </a:p>
        </p:txBody>
      </p:sp>
      <p:sp>
        <p:nvSpPr>
          <p:cNvPr id="4" name="Footer Placeholder 3">
            <a:extLst>
              <a:ext uri="{FF2B5EF4-FFF2-40B4-BE49-F238E27FC236}">
                <a16:creationId xmlns:a16="http://schemas.microsoft.com/office/drawing/2014/main" id="{AE6FD5C5-2194-E0A7-76CD-DD37111FB8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29713B-C6BE-08D6-1782-CDCC0C6F83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8BFD-7A8F-E24E-9A11-18A6784DEDB6}" type="slidenum">
              <a:rPr lang="en-US" smtClean="0"/>
              <a:t>‹#›</a:t>
            </a:fld>
            <a:endParaRPr lang="en-US"/>
          </a:p>
        </p:txBody>
      </p:sp>
    </p:spTree>
    <p:extLst>
      <p:ext uri="{BB962C8B-B14F-4D97-AF65-F5344CB8AC3E}">
        <p14:creationId xmlns:p14="http://schemas.microsoft.com/office/powerpoint/2010/main" val="2697887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9D55C-E267-524D-BF9E-9A6D7CFF677C}" type="datetimeFigureOut">
              <a:rPr lang="en-US" smtClean="0"/>
              <a:t>1/11/26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AEC72-F4AF-C84E-8D46-1970841F0823}" type="slidenum">
              <a:rPr lang="en-US" smtClean="0"/>
              <a:t>‹#›</a:t>
            </a:fld>
            <a:endParaRPr lang="en-US"/>
          </a:p>
        </p:txBody>
      </p:sp>
      <p:sp>
        <p:nvSpPr>
          <p:cNvPr id="8" name="Footer Placeholder 7">
            <a:extLst>
              <a:ext uri="{FF2B5EF4-FFF2-40B4-BE49-F238E27FC236}">
                <a16:creationId xmlns:a16="http://schemas.microsoft.com/office/drawing/2014/main" id="{DF061E40-04BB-4FBC-7432-92E3DA241EC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19075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000" b="1" i="0" dirty="0"/>
              <a:t>PAG 2026, Monday 12 January 2026 19:30 – Contributed annotation tracks to the UCSC genome browser – Hiram Clawson – U.C. Santa Cruz Genomics Institute</a:t>
            </a:r>
          </a:p>
        </p:txBody>
      </p:sp>
      <p:sp>
        <p:nvSpPr>
          <p:cNvPr id="4" name="Slide Number Placeholder 3"/>
          <p:cNvSpPr>
            <a:spLocks noGrp="1"/>
          </p:cNvSpPr>
          <p:nvPr>
            <p:ph type="sldNum" sz="quarter" idx="5"/>
          </p:nvPr>
        </p:nvSpPr>
        <p:spPr/>
        <p:txBody>
          <a:bodyPr/>
          <a:lstStyle/>
          <a:p>
            <a:fld id="{59CAEC72-F4AF-C84E-8D46-1970841F0823}" type="slidenum">
              <a:rPr lang="en-US" smtClean="0"/>
              <a:t>1</a:t>
            </a:fld>
            <a:endParaRPr lang="en-US"/>
          </a:p>
        </p:txBody>
      </p:sp>
    </p:spTree>
    <p:extLst>
      <p:ext uri="{BB962C8B-B14F-4D97-AF65-F5344CB8AC3E}">
        <p14:creationId xmlns:p14="http://schemas.microsoft.com/office/powerpoint/2010/main" val="303915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3AC66-4190-842D-C2BD-90CB7DEDC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449DA-6057-EA71-BD0C-ADB0463BE8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11A765-D516-5D27-9AC9-FD9163100AEF}"/>
              </a:ext>
            </a:extLst>
          </p:cNvPr>
          <p:cNvSpPr>
            <a:spLocks noGrp="1"/>
          </p:cNvSpPr>
          <p:nvPr>
            <p:ph type="body" idx="1"/>
          </p:nvPr>
        </p:nvSpPr>
        <p:spPr/>
        <p:txBody>
          <a:bodyPr/>
          <a:lstStyle/>
          <a:p>
            <a:r>
              <a:rPr lang="en-US" dirty="0"/>
              <a:t>Several example tracks developed externally from UCSC, hosted within the browser infrastructure.  These same tracks are on hundreds of assemblies.</a:t>
            </a:r>
          </a:p>
        </p:txBody>
      </p:sp>
      <p:sp>
        <p:nvSpPr>
          <p:cNvPr id="4" name="Slide Number Placeholder 3">
            <a:extLst>
              <a:ext uri="{FF2B5EF4-FFF2-40B4-BE49-F238E27FC236}">
                <a16:creationId xmlns:a16="http://schemas.microsoft.com/office/drawing/2014/main" id="{62DBD941-480B-375B-A90B-F5D9F99CAAA8}"/>
              </a:ext>
            </a:extLst>
          </p:cNvPr>
          <p:cNvSpPr>
            <a:spLocks noGrp="1"/>
          </p:cNvSpPr>
          <p:nvPr>
            <p:ph type="sldNum" sz="quarter" idx="5"/>
          </p:nvPr>
        </p:nvSpPr>
        <p:spPr/>
        <p:txBody>
          <a:bodyPr/>
          <a:lstStyle/>
          <a:p>
            <a:fld id="{59CAEC72-F4AF-C84E-8D46-1970841F0823}" type="slidenum">
              <a:rPr lang="en-US" smtClean="0"/>
              <a:t>10</a:t>
            </a:fld>
            <a:endParaRPr lang="en-US"/>
          </a:p>
        </p:txBody>
      </p:sp>
    </p:spTree>
    <p:extLst>
      <p:ext uri="{BB962C8B-B14F-4D97-AF65-F5344CB8AC3E}">
        <p14:creationId xmlns:p14="http://schemas.microsoft.com/office/powerpoint/2010/main" val="3918954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C3B11-39DF-4671-D195-4CF62A4279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90CE3-A865-3686-FB3B-A8E06426D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50A511-E664-72E6-15BF-3A5F1F15985C}"/>
              </a:ext>
            </a:extLst>
          </p:cNvPr>
          <p:cNvSpPr>
            <a:spLocks noGrp="1"/>
          </p:cNvSpPr>
          <p:nvPr>
            <p:ph type="body" idx="1"/>
          </p:nvPr>
        </p:nvSpPr>
        <p:spPr/>
        <p:txBody>
          <a:bodyPr/>
          <a:lstStyle/>
          <a:p>
            <a:r>
              <a:rPr lang="en-US" dirty="0"/>
              <a:t>You develop your annotations and examine them in the browser with your own constructed ‘track hub’.  Note the track hub documentation: https://</a:t>
            </a:r>
            <a:r>
              <a:rPr lang="en-US" dirty="0" err="1"/>
              <a:t>genome.ucsc.edu</a:t>
            </a:r>
            <a:r>
              <a:rPr lang="en-US" dirty="0"/>
              <a:t>/</a:t>
            </a:r>
            <a:r>
              <a:rPr lang="en-US" dirty="0" err="1"/>
              <a:t>goldenPath</a:t>
            </a:r>
            <a:r>
              <a:rPr lang="en-US" dirty="0"/>
              <a:t>/help/</a:t>
            </a:r>
            <a:r>
              <a:rPr lang="en-US" dirty="0" err="1"/>
              <a:t>hgTrackHubHelp.html</a:t>
            </a:r>
            <a:endParaRPr lang="en-US" dirty="0"/>
          </a:p>
        </p:txBody>
      </p:sp>
      <p:sp>
        <p:nvSpPr>
          <p:cNvPr id="4" name="Slide Number Placeholder 3">
            <a:extLst>
              <a:ext uri="{FF2B5EF4-FFF2-40B4-BE49-F238E27FC236}">
                <a16:creationId xmlns:a16="http://schemas.microsoft.com/office/drawing/2014/main" id="{78AB08D3-2D9A-C8A9-7687-A1B3D841A565}"/>
              </a:ext>
            </a:extLst>
          </p:cNvPr>
          <p:cNvSpPr>
            <a:spLocks noGrp="1"/>
          </p:cNvSpPr>
          <p:nvPr>
            <p:ph type="sldNum" sz="quarter" idx="5"/>
          </p:nvPr>
        </p:nvSpPr>
        <p:spPr/>
        <p:txBody>
          <a:bodyPr/>
          <a:lstStyle/>
          <a:p>
            <a:fld id="{59CAEC72-F4AF-C84E-8D46-1970841F0823}" type="slidenum">
              <a:rPr lang="en-US" smtClean="0"/>
              <a:t>11</a:t>
            </a:fld>
            <a:endParaRPr lang="en-US"/>
          </a:p>
        </p:txBody>
      </p:sp>
    </p:spTree>
    <p:extLst>
      <p:ext uri="{BB962C8B-B14F-4D97-AF65-F5344CB8AC3E}">
        <p14:creationId xmlns:p14="http://schemas.microsoft.com/office/powerpoint/2010/main" val="380951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52E79-243E-BDE7-0EA2-D4EAC20521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B17B93-71E7-D825-C112-FB29DBE282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46E86-8D37-8F7A-9F89-C35A33EE9F5B}"/>
              </a:ext>
            </a:extLst>
          </p:cNvPr>
          <p:cNvSpPr>
            <a:spLocks noGrp="1"/>
          </p:cNvSpPr>
          <p:nvPr>
            <p:ph type="body" idx="1"/>
          </p:nvPr>
        </p:nvSpPr>
        <p:spPr/>
        <p:txBody>
          <a:bodyPr/>
          <a:lstStyle/>
          <a:p>
            <a:r>
              <a:rPr lang="en-US" dirty="0"/>
              <a:t>When you see tracks in the browser of the type you would like to use for your annotations, you can find the track definition in the ‘</a:t>
            </a:r>
            <a:r>
              <a:rPr lang="en-US" dirty="0" err="1"/>
              <a:t>hub.txt</a:t>
            </a:r>
            <a:r>
              <a:rPr lang="en-US" dirty="0"/>
              <a:t>’ file for any </a:t>
            </a:r>
            <a:r>
              <a:rPr lang="en-US" dirty="0" err="1"/>
              <a:t>GenArk</a:t>
            </a:r>
            <a:r>
              <a:rPr lang="en-US" dirty="0"/>
              <a:t> assembly.  Note the documentation for writing track definitions: https://</a:t>
            </a:r>
            <a:r>
              <a:rPr lang="en-US" dirty="0" err="1"/>
              <a:t>genome.ucsc.edu</a:t>
            </a:r>
            <a:r>
              <a:rPr lang="en-US" dirty="0"/>
              <a:t>/</a:t>
            </a:r>
            <a:r>
              <a:rPr lang="en-US" dirty="0" err="1"/>
              <a:t>goldenPath</a:t>
            </a:r>
            <a:r>
              <a:rPr lang="en-US" dirty="0"/>
              <a:t>/help/</a:t>
            </a:r>
            <a:r>
              <a:rPr lang="en-US" dirty="0" err="1"/>
              <a:t>trackDb</a:t>
            </a:r>
            <a:r>
              <a:rPr lang="en-US" dirty="0"/>
              <a:t>/</a:t>
            </a:r>
            <a:r>
              <a:rPr lang="en-US" dirty="0" err="1"/>
              <a:t>trackDbHub.html</a:t>
            </a:r>
            <a:endParaRPr lang="en-US" dirty="0"/>
          </a:p>
        </p:txBody>
      </p:sp>
      <p:sp>
        <p:nvSpPr>
          <p:cNvPr id="4" name="Slide Number Placeholder 3">
            <a:extLst>
              <a:ext uri="{FF2B5EF4-FFF2-40B4-BE49-F238E27FC236}">
                <a16:creationId xmlns:a16="http://schemas.microsoft.com/office/drawing/2014/main" id="{656AD125-8117-9733-74F8-55C9F307C793}"/>
              </a:ext>
            </a:extLst>
          </p:cNvPr>
          <p:cNvSpPr>
            <a:spLocks noGrp="1"/>
          </p:cNvSpPr>
          <p:nvPr>
            <p:ph type="sldNum" sz="quarter" idx="5"/>
          </p:nvPr>
        </p:nvSpPr>
        <p:spPr/>
        <p:txBody>
          <a:bodyPr/>
          <a:lstStyle/>
          <a:p>
            <a:fld id="{59CAEC72-F4AF-C84E-8D46-1970841F0823}" type="slidenum">
              <a:rPr lang="en-US" smtClean="0"/>
              <a:t>12</a:t>
            </a:fld>
            <a:endParaRPr lang="en-US"/>
          </a:p>
        </p:txBody>
      </p:sp>
    </p:spTree>
    <p:extLst>
      <p:ext uri="{BB962C8B-B14F-4D97-AF65-F5344CB8AC3E}">
        <p14:creationId xmlns:p14="http://schemas.microsoft.com/office/powerpoint/2010/main" val="1882073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B9910-0787-EB3A-00B0-01288039F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3A0CF-59D2-8BB9-7594-D93901CB7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F9A88B-56D9-62A0-CC7E-976588F990DE}"/>
              </a:ext>
            </a:extLst>
          </p:cNvPr>
          <p:cNvSpPr>
            <a:spLocks noGrp="1"/>
          </p:cNvSpPr>
          <p:nvPr>
            <p:ph type="body" idx="1"/>
          </p:nvPr>
        </p:nvSpPr>
        <p:spPr/>
        <p:txBody>
          <a:bodyPr/>
          <a:lstStyle/>
          <a:p>
            <a:r>
              <a:rPr lang="en-US" dirty="0"/>
              <a:t>To make importation of such external data efficient, need to follow a consistent and uniform structure of files and directory </a:t>
            </a:r>
            <a:r>
              <a:rPr lang="en-US" dirty="0" err="1"/>
              <a:t>hierarchuy</a:t>
            </a:r>
            <a:r>
              <a:rPr lang="en-US" dirty="0"/>
              <a:t>.</a:t>
            </a:r>
          </a:p>
        </p:txBody>
      </p:sp>
      <p:sp>
        <p:nvSpPr>
          <p:cNvPr id="4" name="Slide Number Placeholder 3">
            <a:extLst>
              <a:ext uri="{FF2B5EF4-FFF2-40B4-BE49-F238E27FC236}">
                <a16:creationId xmlns:a16="http://schemas.microsoft.com/office/drawing/2014/main" id="{4CB564D7-CE17-C962-135C-0F4306773DB5}"/>
              </a:ext>
            </a:extLst>
          </p:cNvPr>
          <p:cNvSpPr>
            <a:spLocks noGrp="1"/>
          </p:cNvSpPr>
          <p:nvPr>
            <p:ph type="sldNum" sz="quarter" idx="5"/>
          </p:nvPr>
        </p:nvSpPr>
        <p:spPr/>
        <p:txBody>
          <a:bodyPr/>
          <a:lstStyle/>
          <a:p>
            <a:fld id="{59CAEC72-F4AF-C84E-8D46-1970841F0823}" type="slidenum">
              <a:rPr lang="en-US" smtClean="0"/>
              <a:t>13</a:t>
            </a:fld>
            <a:endParaRPr lang="en-US"/>
          </a:p>
        </p:txBody>
      </p:sp>
    </p:spTree>
    <p:extLst>
      <p:ext uri="{BB962C8B-B14F-4D97-AF65-F5344CB8AC3E}">
        <p14:creationId xmlns:p14="http://schemas.microsoft.com/office/powerpoint/2010/main" val="2298522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A058F-AF4F-C816-1F11-59BCD3E48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2B652-C900-1269-166B-C851C4498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5A165-DA88-BACA-5F49-4FC8871781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Showing a specific example.  Starting with the ‘</a:t>
            </a:r>
            <a:r>
              <a:rPr lang="en-US" dirty="0" err="1"/>
              <a:t>hub.txt</a:t>
            </a:r>
            <a:r>
              <a:rPr lang="en-US" dirty="0"/>
              <a:t>’ file which is the reference to the track hub.  This example is from: </a:t>
            </a:r>
            <a:r>
              <a:rPr lang="en-US" dirty="0">
                <a:latin typeface="Consolas" panose="020B0609020204030204" pitchFamily="49" charset="0"/>
                <a:cs typeface="Consolas" panose="020B0609020204030204" pitchFamily="49" charset="0"/>
              </a:rPr>
              <a:t>https://genome-</a:t>
            </a:r>
            <a:r>
              <a:rPr lang="en-US" dirty="0" err="1">
                <a:latin typeface="Consolas" panose="020B0609020204030204" pitchFamily="49" charset="0"/>
                <a:cs typeface="Consolas" panose="020B0609020204030204" pitchFamily="49" charset="0"/>
              </a:rPr>
              <a:t>test.gi.ucsc.edu</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hiram</a:t>
            </a:r>
            <a:r>
              <a:rPr lang="en-US" dirty="0">
                <a:latin typeface="Consolas" panose="020B0609020204030204" pitchFamily="49" charset="0"/>
                <a:cs typeface="Consolas" panose="020B0609020204030204" pitchFamily="49" charset="0"/>
              </a:rPr>
              <a:t>/BRC/</a:t>
            </a:r>
            <a:r>
              <a:rPr lang="en-US" dirty="0" err="1">
                <a:latin typeface="Consolas" panose="020B0609020204030204" pitchFamily="49" charset="0"/>
                <a:cs typeface="Consolas" panose="020B0609020204030204" pitchFamily="49" charset="0"/>
              </a:rPr>
              <a:t>contrib</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hub.txt</a:t>
            </a:r>
            <a:endParaRPr lang="en-US" dirty="0">
              <a:latin typeface="Consolas" panose="020B0609020204030204" pitchFamily="49" charset="0"/>
              <a:cs typeface="Consolas" panose="020B0609020204030204" pitchFamily="49" charset="0"/>
            </a:endParaRPr>
          </a:p>
          <a:p>
            <a:endParaRPr lang="en-US" dirty="0"/>
          </a:p>
        </p:txBody>
      </p:sp>
      <p:sp>
        <p:nvSpPr>
          <p:cNvPr id="4" name="Slide Number Placeholder 3">
            <a:extLst>
              <a:ext uri="{FF2B5EF4-FFF2-40B4-BE49-F238E27FC236}">
                <a16:creationId xmlns:a16="http://schemas.microsoft.com/office/drawing/2014/main" id="{E1103473-B3B0-347B-695F-3BDB9502B82C}"/>
              </a:ext>
            </a:extLst>
          </p:cNvPr>
          <p:cNvSpPr>
            <a:spLocks noGrp="1"/>
          </p:cNvSpPr>
          <p:nvPr>
            <p:ph type="sldNum" sz="quarter" idx="5"/>
          </p:nvPr>
        </p:nvSpPr>
        <p:spPr/>
        <p:txBody>
          <a:bodyPr/>
          <a:lstStyle/>
          <a:p>
            <a:fld id="{59CAEC72-F4AF-C84E-8D46-1970841F0823}" type="slidenum">
              <a:rPr lang="en-US" smtClean="0"/>
              <a:t>14</a:t>
            </a:fld>
            <a:endParaRPr lang="en-US"/>
          </a:p>
        </p:txBody>
      </p:sp>
    </p:spTree>
    <p:extLst>
      <p:ext uri="{BB962C8B-B14F-4D97-AF65-F5344CB8AC3E}">
        <p14:creationId xmlns:p14="http://schemas.microsoft.com/office/powerpoint/2010/main" val="3228485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FDDD1-F331-D7A1-5CF3-3C187CF9B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A7964-EE42-C21B-7299-3837456AF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6B9B2-4084-2470-3667-A767D0EFACCE}"/>
              </a:ext>
            </a:extLst>
          </p:cNvPr>
          <p:cNvSpPr>
            <a:spLocks noGrp="1"/>
          </p:cNvSpPr>
          <p:nvPr>
            <p:ph type="body" idx="1"/>
          </p:nvPr>
        </p:nvSpPr>
        <p:spPr/>
        <p:txBody>
          <a:bodyPr/>
          <a:lstStyle/>
          <a:p>
            <a:r>
              <a:rPr lang="en-US" dirty="0"/>
              <a:t>The ‘</a:t>
            </a:r>
            <a:r>
              <a:rPr lang="en-US" dirty="0" err="1"/>
              <a:t>hub.txt</a:t>
            </a:r>
            <a:r>
              <a:rPr lang="en-US" dirty="0"/>
              <a:t>’ file points to the ‘</a:t>
            </a:r>
            <a:r>
              <a:rPr lang="en-US" dirty="0" err="1"/>
              <a:t>genomes.txt</a:t>
            </a:r>
            <a:r>
              <a:rPr lang="en-US" dirty="0"/>
              <a:t>’ file.  Use the GenBank accession names: https://</a:t>
            </a:r>
            <a:r>
              <a:rPr lang="en-US" dirty="0" err="1"/>
              <a:t>hgdownload.gi.ucsc.edu</a:t>
            </a:r>
            <a:r>
              <a:rPr lang="en-US" dirty="0"/>
              <a:t>/hubs/</a:t>
            </a:r>
            <a:r>
              <a:rPr lang="en-US" dirty="0" err="1"/>
              <a:t>UCSC_GI.assemblyHubList.txt</a:t>
            </a:r>
            <a:endParaRPr lang="en-US" dirty="0"/>
          </a:p>
        </p:txBody>
      </p:sp>
      <p:sp>
        <p:nvSpPr>
          <p:cNvPr id="4" name="Slide Number Placeholder 3">
            <a:extLst>
              <a:ext uri="{FF2B5EF4-FFF2-40B4-BE49-F238E27FC236}">
                <a16:creationId xmlns:a16="http://schemas.microsoft.com/office/drawing/2014/main" id="{58221928-1D17-F2AD-AA6F-778320967E84}"/>
              </a:ext>
            </a:extLst>
          </p:cNvPr>
          <p:cNvSpPr>
            <a:spLocks noGrp="1"/>
          </p:cNvSpPr>
          <p:nvPr>
            <p:ph type="sldNum" sz="quarter" idx="5"/>
          </p:nvPr>
        </p:nvSpPr>
        <p:spPr/>
        <p:txBody>
          <a:bodyPr/>
          <a:lstStyle/>
          <a:p>
            <a:fld id="{59CAEC72-F4AF-C84E-8D46-1970841F0823}" type="slidenum">
              <a:rPr lang="en-US" smtClean="0"/>
              <a:t>15</a:t>
            </a:fld>
            <a:endParaRPr lang="en-US"/>
          </a:p>
        </p:txBody>
      </p:sp>
    </p:spTree>
    <p:extLst>
      <p:ext uri="{BB962C8B-B14F-4D97-AF65-F5344CB8AC3E}">
        <p14:creationId xmlns:p14="http://schemas.microsoft.com/office/powerpoint/2010/main" val="4251444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2BB72-6138-7872-336F-77475CE3C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F87FD-8A3B-B1FA-560D-4B73CABAEF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F7C4C-D091-A456-DB37-33D7EAD47E84}"/>
              </a:ext>
            </a:extLst>
          </p:cNvPr>
          <p:cNvSpPr>
            <a:spLocks noGrp="1"/>
          </p:cNvSpPr>
          <p:nvPr>
            <p:ph type="body" idx="1"/>
          </p:nvPr>
        </p:nvSpPr>
        <p:spPr/>
        <p:txBody>
          <a:bodyPr/>
          <a:lstStyle/>
          <a:p>
            <a:r>
              <a:rPr lang="en-US" dirty="0"/>
              <a:t>Since all the tracks are identical types of annotations, only one copy of the same </a:t>
            </a:r>
            <a:r>
              <a:rPr lang="en-US" dirty="0" err="1"/>
              <a:t>trackDb.txt</a:t>
            </a:r>
            <a:r>
              <a:rPr lang="en-US" dirty="0"/>
              <a:t> can be used for all the tracks.  You must have documentation to describe your data, your methods, and references to publications.</a:t>
            </a:r>
          </a:p>
        </p:txBody>
      </p:sp>
      <p:sp>
        <p:nvSpPr>
          <p:cNvPr id="4" name="Slide Number Placeholder 3">
            <a:extLst>
              <a:ext uri="{FF2B5EF4-FFF2-40B4-BE49-F238E27FC236}">
                <a16:creationId xmlns:a16="http://schemas.microsoft.com/office/drawing/2014/main" id="{0475D0A2-435B-227E-2A01-4EBEF827FC89}"/>
              </a:ext>
            </a:extLst>
          </p:cNvPr>
          <p:cNvSpPr>
            <a:spLocks noGrp="1"/>
          </p:cNvSpPr>
          <p:nvPr>
            <p:ph type="sldNum" sz="quarter" idx="5"/>
          </p:nvPr>
        </p:nvSpPr>
        <p:spPr/>
        <p:txBody>
          <a:bodyPr/>
          <a:lstStyle/>
          <a:p>
            <a:fld id="{59CAEC72-F4AF-C84E-8D46-1970841F0823}" type="slidenum">
              <a:rPr lang="en-US" smtClean="0"/>
              <a:t>16</a:t>
            </a:fld>
            <a:endParaRPr lang="en-US"/>
          </a:p>
        </p:txBody>
      </p:sp>
    </p:spTree>
    <p:extLst>
      <p:ext uri="{BB962C8B-B14F-4D97-AF65-F5344CB8AC3E}">
        <p14:creationId xmlns:p14="http://schemas.microsoft.com/office/powerpoint/2010/main" val="1523962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0966-AA68-E167-5427-1D9130D03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38F0C-8EE4-5B34-543A-D93650D98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39BD64-89FC-40D3-7579-3292FC5AFDF5}"/>
              </a:ext>
            </a:extLst>
          </p:cNvPr>
          <p:cNvSpPr>
            <a:spLocks noGrp="1"/>
          </p:cNvSpPr>
          <p:nvPr>
            <p:ph type="body" idx="1"/>
          </p:nvPr>
        </p:nvSpPr>
        <p:spPr/>
        <p:txBody>
          <a:bodyPr/>
          <a:lstStyle/>
          <a:p>
            <a:r>
              <a:rPr lang="en-US" dirty="0"/>
              <a:t>To find typical track definitions, use any of the </a:t>
            </a:r>
            <a:r>
              <a:rPr lang="en-US" dirty="0" err="1"/>
              <a:t>GenArk</a:t>
            </a:r>
            <a:r>
              <a:rPr lang="en-US" dirty="0"/>
              <a:t> browsers and to examine how they define tracks.</a:t>
            </a:r>
          </a:p>
        </p:txBody>
      </p:sp>
      <p:sp>
        <p:nvSpPr>
          <p:cNvPr id="4" name="Slide Number Placeholder 3">
            <a:extLst>
              <a:ext uri="{FF2B5EF4-FFF2-40B4-BE49-F238E27FC236}">
                <a16:creationId xmlns:a16="http://schemas.microsoft.com/office/drawing/2014/main" id="{5543AF29-06A8-90A4-D49F-F80A67D8AD88}"/>
              </a:ext>
            </a:extLst>
          </p:cNvPr>
          <p:cNvSpPr>
            <a:spLocks noGrp="1"/>
          </p:cNvSpPr>
          <p:nvPr>
            <p:ph type="sldNum" sz="quarter" idx="5"/>
          </p:nvPr>
        </p:nvSpPr>
        <p:spPr/>
        <p:txBody>
          <a:bodyPr/>
          <a:lstStyle/>
          <a:p>
            <a:fld id="{59CAEC72-F4AF-C84E-8D46-1970841F0823}" type="slidenum">
              <a:rPr lang="en-US" smtClean="0"/>
              <a:t>17</a:t>
            </a:fld>
            <a:endParaRPr lang="en-US"/>
          </a:p>
        </p:txBody>
      </p:sp>
    </p:spTree>
    <p:extLst>
      <p:ext uri="{BB962C8B-B14F-4D97-AF65-F5344CB8AC3E}">
        <p14:creationId xmlns:p14="http://schemas.microsoft.com/office/powerpoint/2010/main" val="1462458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54A0D-7A06-871A-B91C-FC6D84F51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72D30-97A4-4A1D-C717-754BB7D51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66AB0-73B9-B96C-08B1-584AD31EC40A}"/>
              </a:ext>
            </a:extLst>
          </p:cNvPr>
          <p:cNvSpPr>
            <a:spLocks noGrp="1"/>
          </p:cNvSpPr>
          <p:nvPr>
            <p:ph type="body" idx="1"/>
          </p:nvPr>
        </p:nvSpPr>
        <p:spPr/>
        <p:txBody>
          <a:bodyPr/>
          <a:lstStyle/>
          <a:p>
            <a:r>
              <a:rPr lang="en-US" dirty="0"/>
              <a:t>The track definitions can be found in the ‘</a:t>
            </a:r>
            <a:r>
              <a:rPr lang="en-US" dirty="0" err="1"/>
              <a:t>hub.txt</a:t>
            </a:r>
            <a:r>
              <a:rPr lang="en-US" dirty="0"/>
              <a:t>’ file for this assembly hub.  This example: https://</a:t>
            </a:r>
            <a:r>
              <a:rPr lang="en-US" dirty="0" err="1"/>
              <a:t>hgdownload.gi.ucsc.edu</a:t>
            </a:r>
            <a:r>
              <a:rPr lang="en-US" dirty="0"/>
              <a:t>/hubs/GCF/014/441/545/GCF_014441545.1/</a:t>
            </a:r>
          </a:p>
        </p:txBody>
      </p:sp>
      <p:sp>
        <p:nvSpPr>
          <p:cNvPr id="4" name="Slide Number Placeholder 3">
            <a:extLst>
              <a:ext uri="{FF2B5EF4-FFF2-40B4-BE49-F238E27FC236}">
                <a16:creationId xmlns:a16="http://schemas.microsoft.com/office/drawing/2014/main" id="{0D6C19F9-7EF8-DEB3-4EAD-FACBE5B766D4}"/>
              </a:ext>
            </a:extLst>
          </p:cNvPr>
          <p:cNvSpPr>
            <a:spLocks noGrp="1"/>
          </p:cNvSpPr>
          <p:nvPr>
            <p:ph type="sldNum" sz="quarter" idx="5"/>
          </p:nvPr>
        </p:nvSpPr>
        <p:spPr/>
        <p:txBody>
          <a:bodyPr/>
          <a:lstStyle/>
          <a:p>
            <a:fld id="{59CAEC72-F4AF-C84E-8D46-1970841F0823}" type="slidenum">
              <a:rPr lang="en-US" smtClean="0"/>
              <a:t>18</a:t>
            </a:fld>
            <a:endParaRPr lang="en-US"/>
          </a:p>
        </p:txBody>
      </p:sp>
    </p:spTree>
    <p:extLst>
      <p:ext uri="{BB962C8B-B14F-4D97-AF65-F5344CB8AC3E}">
        <p14:creationId xmlns:p14="http://schemas.microsoft.com/office/powerpoint/2010/main" val="249940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93FE6-24AC-26BB-B4C8-0153416F3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3CBE0A-60E5-B677-C63C-37D126DB6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C1ECB3-651A-654A-C0AB-C6A7392BBC05}"/>
              </a:ext>
            </a:extLst>
          </p:cNvPr>
          <p:cNvSpPr>
            <a:spLocks noGrp="1"/>
          </p:cNvSpPr>
          <p:nvPr>
            <p:ph type="body" idx="1"/>
          </p:nvPr>
        </p:nvSpPr>
        <p:spPr/>
        <p:txBody>
          <a:bodyPr/>
          <a:lstStyle/>
          <a:p>
            <a:r>
              <a:rPr lang="en-US" dirty="0"/>
              <a:t>When you see tracks in the browser of the type you would like to use for your annotations, you can find the track definition in the ‘</a:t>
            </a:r>
            <a:r>
              <a:rPr lang="en-US" dirty="0" err="1"/>
              <a:t>hub.txt</a:t>
            </a:r>
            <a:r>
              <a:rPr lang="en-US" dirty="0"/>
              <a:t>’ file for any </a:t>
            </a:r>
            <a:r>
              <a:rPr lang="en-US" dirty="0" err="1"/>
              <a:t>GenArk</a:t>
            </a:r>
            <a:r>
              <a:rPr lang="en-US" dirty="0"/>
              <a:t> assembly.  Note the documentation for writing track definitions: https://</a:t>
            </a:r>
            <a:r>
              <a:rPr lang="en-US" dirty="0" err="1"/>
              <a:t>genome.ucsc.edu</a:t>
            </a:r>
            <a:r>
              <a:rPr lang="en-US" dirty="0"/>
              <a:t>/</a:t>
            </a:r>
            <a:r>
              <a:rPr lang="en-US" dirty="0" err="1"/>
              <a:t>goldenPath</a:t>
            </a:r>
            <a:r>
              <a:rPr lang="en-US" dirty="0"/>
              <a:t>/help/</a:t>
            </a:r>
            <a:r>
              <a:rPr lang="en-US" dirty="0" err="1"/>
              <a:t>trackDb</a:t>
            </a:r>
            <a:r>
              <a:rPr lang="en-US" dirty="0"/>
              <a:t>/</a:t>
            </a:r>
            <a:r>
              <a:rPr lang="en-US" dirty="0" err="1"/>
              <a:t>trackDbHub.html</a:t>
            </a:r>
            <a:endParaRPr lang="en-US" dirty="0"/>
          </a:p>
        </p:txBody>
      </p:sp>
      <p:sp>
        <p:nvSpPr>
          <p:cNvPr id="4" name="Slide Number Placeholder 3">
            <a:extLst>
              <a:ext uri="{FF2B5EF4-FFF2-40B4-BE49-F238E27FC236}">
                <a16:creationId xmlns:a16="http://schemas.microsoft.com/office/drawing/2014/main" id="{FD62E516-4D07-ED1F-8782-057F4BF2B7D6}"/>
              </a:ext>
            </a:extLst>
          </p:cNvPr>
          <p:cNvSpPr>
            <a:spLocks noGrp="1"/>
          </p:cNvSpPr>
          <p:nvPr>
            <p:ph type="sldNum" sz="quarter" idx="5"/>
          </p:nvPr>
        </p:nvSpPr>
        <p:spPr/>
        <p:txBody>
          <a:bodyPr/>
          <a:lstStyle/>
          <a:p>
            <a:fld id="{59CAEC72-F4AF-C84E-8D46-1970841F0823}" type="slidenum">
              <a:rPr lang="en-US" smtClean="0"/>
              <a:t>19</a:t>
            </a:fld>
            <a:endParaRPr lang="en-US"/>
          </a:p>
        </p:txBody>
      </p:sp>
    </p:spTree>
    <p:extLst>
      <p:ext uri="{BB962C8B-B14F-4D97-AF65-F5344CB8AC3E}">
        <p14:creationId xmlns:p14="http://schemas.microsoft.com/office/powerpoint/2010/main" val="183179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 Santa Cruz genome browser home page: https://</a:t>
            </a:r>
            <a:r>
              <a:rPr lang="en-US" dirty="0" err="1"/>
              <a:t>genome.ucsc.edu</a:t>
            </a:r>
            <a:r>
              <a:rPr lang="en-US" dirty="0"/>
              <a:t>/ - best to use the blue navigation bar to move around the various tool sets.  Going to ‘genomes’ will get to the ‘gateway’ page.</a:t>
            </a:r>
          </a:p>
        </p:txBody>
      </p:sp>
      <p:sp>
        <p:nvSpPr>
          <p:cNvPr id="4" name="Slide Number Placeholder 3"/>
          <p:cNvSpPr>
            <a:spLocks noGrp="1"/>
          </p:cNvSpPr>
          <p:nvPr>
            <p:ph type="sldNum" sz="quarter" idx="5"/>
          </p:nvPr>
        </p:nvSpPr>
        <p:spPr/>
        <p:txBody>
          <a:bodyPr/>
          <a:lstStyle/>
          <a:p>
            <a:fld id="{59CAEC72-F4AF-C84E-8D46-1970841F0823}" type="slidenum">
              <a:rPr lang="en-US" smtClean="0"/>
              <a:t>2</a:t>
            </a:fld>
            <a:endParaRPr lang="en-US"/>
          </a:p>
        </p:txBody>
      </p:sp>
    </p:spTree>
    <p:extLst>
      <p:ext uri="{BB962C8B-B14F-4D97-AF65-F5344CB8AC3E}">
        <p14:creationId xmlns:p14="http://schemas.microsoft.com/office/powerpoint/2010/main" val="3889483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B475F-2B82-5338-A163-057BE9117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055E2B-9168-08F7-9000-D296A23846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E6339-28A1-2895-4A13-4AE6AC6F0055}"/>
              </a:ext>
            </a:extLst>
          </p:cNvPr>
          <p:cNvSpPr>
            <a:spLocks noGrp="1"/>
          </p:cNvSpPr>
          <p:nvPr>
            <p:ph type="body" idx="1"/>
          </p:nvPr>
        </p:nvSpPr>
        <p:spPr/>
        <p:txBody>
          <a:bodyPr/>
          <a:lstStyle/>
          <a:p>
            <a:r>
              <a:rPr lang="en-US" dirty="0"/>
              <a:t>The UCSC browser staff 2026.</a:t>
            </a:r>
          </a:p>
        </p:txBody>
      </p:sp>
      <p:sp>
        <p:nvSpPr>
          <p:cNvPr id="4" name="Slide Number Placeholder 3">
            <a:extLst>
              <a:ext uri="{FF2B5EF4-FFF2-40B4-BE49-F238E27FC236}">
                <a16:creationId xmlns:a16="http://schemas.microsoft.com/office/drawing/2014/main" id="{9CA90653-408A-F38E-9BAF-BA276F93DDA2}"/>
              </a:ext>
            </a:extLst>
          </p:cNvPr>
          <p:cNvSpPr>
            <a:spLocks noGrp="1"/>
          </p:cNvSpPr>
          <p:nvPr>
            <p:ph type="sldNum" sz="quarter" idx="5"/>
          </p:nvPr>
        </p:nvSpPr>
        <p:spPr/>
        <p:txBody>
          <a:bodyPr/>
          <a:lstStyle/>
          <a:p>
            <a:fld id="{59CAEC72-F4AF-C84E-8D46-1970841F0823}" type="slidenum">
              <a:rPr lang="en-US" smtClean="0"/>
              <a:t>20</a:t>
            </a:fld>
            <a:endParaRPr lang="en-US"/>
          </a:p>
        </p:txBody>
      </p:sp>
    </p:spTree>
    <p:extLst>
      <p:ext uri="{BB962C8B-B14F-4D97-AF65-F5344CB8AC3E}">
        <p14:creationId xmlns:p14="http://schemas.microsoft.com/office/powerpoint/2010/main" val="2745241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56A31-4B13-213B-5394-D539620D1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8590D-18F3-F63B-F335-340E8573F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E2DF7-7C41-A8A7-44DE-9F756CFA279F}"/>
              </a:ext>
            </a:extLst>
          </p:cNvPr>
          <p:cNvSpPr>
            <a:spLocks noGrp="1"/>
          </p:cNvSpPr>
          <p:nvPr>
            <p:ph type="body" idx="1"/>
          </p:nvPr>
        </p:nvSpPr>
        <p:spPr/>
        <p:txBody>
          <a:bodyPr/>
          <a:lstStyle/>
          <a:p>
            <a:r>
              <a:rPr lang="en-US" dirty="0"/>
              <a:t>PAG 2026, Monday 12 January 2026 19:30 – Contributed annotation tracks to the UCSC genome browser – Hiram Clawson – U.C. Santa Cruz Genomics Institute</a:t>
            </a:r>
          </a:p>
        </p:txBody>
      </p:sp>
      <p:sp>
        <p:nvSpPr>
          <p:cNvPr id="4" name="Slide Number Placeholder 3">
            <a:extLst>
              <a:ext uri="{FF2B5EF4-FFF2-40B4-BE49-F238E27FC236}">
                <a16:creationId xmlns:a16="http://schemas.microsoft.com/office/drawing/2014/main" id="{00002329-52B6-93B1-AD5E-A703CFA5CA65}"/>
              </a:ext>
            </a:extLst>
          </p:cNvPr>
          <p:cNvSpPr>
            <a:spLocks noGrp="1"/>
          </p:cNvSpPr>
          <p:nvPr>
            <p:ph type="sldNum" sz="quarter" idx="5"/>
          </p:nvPr>
        </p:nvSpPr>
        <p:spPr/>
        <p:txBody>
          <a:bodyPr/>
          <a:lstStyle/>
          <a:p>
            <a:fld id="{59CAEC72-F4AF-C84E-8D46-1970841F0823}" type="slidenum">
              <a:rPr lang="en-US" smtClean="0"/>
              <a:t>21</a:t>
            </a:fld>
            <a:endParaRPr lang="en-US"/>
          </a:p>
        </p:txBody>
      </p:sp>
    </p:spTree>
    <p:extLst>
      <p:ext uri="{BB962C8B-B14F-4D97-AF65-F5344CB8AC3E}">
        <p14:creationId xmlns:p14="http://schemas.microsoft.com/office/powerpoint/2010/main" val="26186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BB10-C842-DD8A-435E-2AF10D1F8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C5768-0EBB-48E7-3BC9-365DDE1AA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E231D-EFA7-3967-96E9-778B1D0FA5A9}"/>
              </a:ext>
            </a:extLst>
          </p:cNvPr>
          <p:cNvSpPr>
            <a:spLocks noGrp="1"/>
          </p:cNvSpPr>
          <p:nvPr>
            <p:ph type="body" idx="1"/>
          </p:nvPr>
        </p:nvSpPr>
        <p:spPr/>
        <p:txBody>
          <a:bodyPr/>
          <a:lstStyle/>
          <a:p>
            <a:r>
              <a:rPr lang="en-US" dirty="0"/>
              <a:t>On the ‘gateway’ page, note the search box prompt: “Enter species, common name or assembly ID” – it is a text search for any word.  Implemented as a MySQL full text search.  Use the ‘Send us a request’ to add and assembly of interest that is not yet in the UCSC browser.  The phylogenetic tree diagram selector is obsolete with the large number of assemblies in the system at this time.  Future revisions will have a single mechanism to find an assembly in the system.</a:t>
            </a:r>
          </a:p>
        </p:txBody>
      </p:sp>
      <p:sp>
        <p:nvSpPr>
          <p:cNvPr id="4" name="Slide Number Placeholder 3">
            <a:extLst>
              <a:ext uri="{FF2B5EF4-FFF2-40B4-BE49-F238E27FC236}">
                <a16:creationId xmlns:a16="http://schemas.microsoft.com/office/drawing/2014/main" id="{24F79733-4993-D8FC-9C0E-6E141403362C}"/>
              </a:ext>
            </a:extLst>
          </p:cNvPr>
          <p:cNvSpPr>
            <a:spLocks noGrp="1"/>
          </p:cNvSpPr>
          <p:nvPr>
            <p:ph type="sldNum" sz="quarter" idx="5"/>
          </p:nvPr>
        </p:nvSpPr>
        <p:spPr/>
        <p:txBody>
          <a:bodyPr/>
          <a:lstStyle/>
          <a:p>
            <a:fld id="{59CAEC72-F4AF-C84E-8D46-1970841F0823}" type="slidenum">
              <a:rPr lang="en-US" smtClean="0"/>
              <a:t>3</a:t>
            </a:fld>
            <a:endParaRPr lang="en-US"/>
          </a:p>
        </p:txBody>
      </p:sp>
    </p:spTree>
    <p:extLst>
      <p:ext uri="{BB962C8B-B14F-4D97-AF65-F5344CB8AC3E}">
        <p14:creationId xmlns:p14="http://schemas.microsoft.com/office/powerpoint/2010/main" val="174890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words when matched exactly</a:t>
            </a:r>
          </a:p>
        </p:txBody>
      </p:sp>
      <p:sp>
        <p:nvSpPr>
          <p:cNvPr id="4" name="Slide Number Placeholder 3"/>
          <p:cNvSpPr>
            <a:spLocks noGrp="1"/>
          </p:cNvSpPr>
          <p:nvPr>
            <p:ph type="sldNum" sz="quarter" idx="5"/>
          </p:nvPr>
        </p:nvSpPr>
        <p:spPr/>
        <p:txBody>
          <a:bodyPr/>
          <a:lstStyle/>
          <a:p>
            <a:fld id="{59CAEC72-F4AF-C84E-8D46-1970841F0823}" type="slidenum">
              <a:rPr lang="en-US" smtClean="0"/>
              <a:t>4</a:t>
            </a:fld>
            <a:endParaRPr lang="en-US"/>
          </a:p>
        </p:txBody>
      </p:sp>
    </p:spTree>
    <p:extLst>
      <p:ext uri="{BB962C8B-B14F-4D97-AF65-F5344CB8AC3E}">
        <p14:creationId xmlns:p14="http://schemas.microsoft.com/office/powerpoint/2010/main" val="192320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45F23-BFF3-8B6F-9070-EB3B0B316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D36136-D322-FF14-548D-236A466BB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06B56-3683-220B-A34A-3C025747BA70}"/>
              </a:ext>
            </a:extLst>
          </p:cNvPr>
          <p:cNvSpPr>
            <a:spLocks noGrp="1"/>
          </p:cNvSpPr>
          <p:nvPr>
            <p:ph type="body" idx="1"/>
          </p:nvPr>
        </p:nvSpPr>
        <p:spPr/>
        <p:txBody>
          <a:bodyPr/>
          <a:lstStyle/>
          <a:p>
            <a:r>
              <a:rPr lang="en-US" dirty="0"/>
              <a:t>Common words could have a large number of matches, the display will be a limited number from the full match set.  The implicit ordering should show the more ‘important’ assemblies first.</a:t>
            </a:r>
          </a:p>
        </p:txBody>
      </p:sp>
      <p:sp>
        <p:nvSpPr>
          <p:cNvPr id="4" name="Slide Number Placeholder 3">
            <a:extLst>
              <a:ext uri="{FF2B5EF4-FFF2-40B4-BE49-F238E27FC236}">
                <a16:creationId xmlns:a16="http://schemas.microsoft.com/office/drawing/2014/main" id="{12094569-C276-77EB-B5E9-BE0540E654B0}"/>
              </a:ext>
            </a:extLst>
          </p:cNvPr>
          <p:cNvSpPr>
            <a:spLocks noGrp="1"/>
          </p:cNvSpPr>
          <p:nvPr>
            <p:ph type="sldNum" sz="quarter" idx="5"/>
          </p:nvPr>
        </p:nvSpPr>
        <p:spPr/>
        <p:txBody>
          <a:bodyPr/>
          <a:lstStyle/>
          <a:p>
            <a:fld id="{59CAEC72-F4AF-C84E-8D46-1970841F0823}" type="slidenum">
              <a:rPr lang="en-US" smtClean="0"/>
              <a:t>5</a:t>
            </a:fld>
            <a:endParaRPr lang="en-US"/>
          </a:p>
        </p:txBody>
      </p:sp>
    </p:spTree>
    <p:extLst>
      <p:ext uri="{BB962C8B-B14F-4D97-AF65-F5344CB8AC3E}">
        <p14:creationId xmlns:p14="http://schemas.microsoft.com/office/powerpoint/2010/main" val="1828685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GenArk</a:t>
            </a:r>
            <a:r>
              <a:rPr lang="en-US" dirty="0"/>
              <a:t> are all NCBI </a:t>
            </a:r>
            <a:r>
              <a:rPr lang="en-US" dirty="0" err="1"/>
              <a:t>RefSeq</a:t>
            </a:r>
            <a:r>
              <a:rPr lang="en-US" dirty="0"/>
              <a:t> assemblies classified as ‘reference’ or ‘representative’, plus ‘GenBank assemblies as requested by users or are in specialized projects such as VGP – The Vertebrate Genome Project.</a:t>
            </a:r>
          </a:p>
        </p:txBody>
      </p:sp>
      <p:sp>
        <p:nvSpPr>
          <p:cNvPr id="4" name="Slide Number Placeholder 3"/>
          <p:cNvSpPr>
            <a:spLocks noGrp="1"/>
          </p:cNvSpPr>
          <p:nvPr>
            <p:ph type="sldNum" sz="quarter" idx="5"/>
          </p:nvPr>
        </p:nvSpPr>
        <p:spPr/>
        <p:txBody>
          <a:bodyPr/>
          <a:lstStyle/>
          <a:p>
            <a:fld id="{59CAEC72-F4AF-C84E-8D46-1970841F0823}" type="slidenum">
              <a:rPr lang="en-US" smtClean="0"/>
              <a:t>6</a:t>
            </a:fld>
            <a:endParaRPr lang="en-US"/>
          </a:p>
        </p:txBody>
      </p:sp>
    </p:spTree>
    <p:extLst>
      <p:ext uri="{BB962C8B-B14F-4D97-AF65-F5344CB8AC3E}">
        <p14:creationId xmlns:p14="http://schemas.microsoft.com/office/powerpoint/2010/main" val="192320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49AF0-3112-0E18-4209-C6D7EDAA5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A0CD7-6EF0-4C93-37A1-420D565A4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47B6C-18A8-9FC2-DF01-8F938E53F70B}"/>
              </a:ext>
            </a:extLst>
          </p:cNvPr>
          <p:cNvSpPr>
            <a:spLocks noGrp="1"/>
          </p:cNvSpPr>
          <p:nvPr>
            <p:ph type="body" idx="1"/>
          </p:nvPr>
        </p:nvSpPr>
        <p:spPr/>
        <p:txBody>
          <a:bodyPr/>
          <a:lstStyle/>
          <a:p>
            <a:r>
              <a:rPr lang="en-US" dirty="0"/>
              <a:t>2026 started to better support archaea, bacteria and viral assemblies.  Fungi increased a lot with the BRC project, and the primates increase with the addition of HPRC project assemblies.</a:t>
            </a:r>
          </a:p>
        </p:txBody>
      </p:sp>
      <p:sp>
        <p:nvSpPr>
          <p:cNvPr id="4" name="Slide Number Placeholder 3">
            <a:extLst>
              <a:ext uri="{FF2B5EF4-FFF2-40B4-BE49-F238E27FC236}">
                <a16:creationId xmlns:a16="http://schemas.microsoft.com/office/drawing/2014/main" id="{C8BE1797-876B-B382-887E-675FDB01A959}"/>
              </a:ext>
            </a:extLst>
          </p:cNvPr>
          <p:cNvSpPr>
            <a:spLocks noGrp="1"/>
          </p:cNvSpPr>
          <p:nvPr>
            <p:ph type="sldNum" sz="quarter" idx="5"/>
          </p:nvPr>
        </p:nvSpPr>
        <p:spPr/>
        <p:txBody>
          <a:bodyPr/>
          <a:lstStyle/>
          <a:p>
            <a:fld id="{59CAEC72-F4AF-C84E-8D46-1970841F0823}" type="slidenum">
              <a:rPr lang="en-US" smtClean="0"/>
              <a:t>7</a:t>
            </a:fld>
            <a:endParaRPr lang="en-US"/>
          </a:p>
        </p:txBody>
      </p:sp>
    </p:spTree>
    <p:extLst>
      <p:ext uri="{BB962C8B-B14F-4D97-AF65-F5344CB8AC3E}">
        <p14:creationId xmlns:p14="http://schemas.microsoft.com/office/powerpoint/2010/main" val="1152155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3B22A-B226-74EB-AB78-7FB3F0153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8AE38-880F-15EF-BF0D-4A5A770079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E6B57-48A6-CAFA-B6E9-724AAA78C9F7}"/>
              </a:ext>
            </a:extLst>
          </p:cNvPr>
          <p:cNvSpPr>
            <a:spLocks noGrp="1"/>
          </p:cNvSpPr>
          <p:nvPr>
            <p:ph type="body" idx="1"/>
          </p:nvPr>
        </p:nvSpPr>
        <p:spPr/>
        <p:txBody>
          <a:bodyPr/>
          <a:lstStyle/>
          <a:p>
            <a:r>
              <a:rPr lang="en-US" dirty="0"/>
              <a:t>2026 started to better support archaea, bacteria and viral assemblies.  Fungi increased a lot with the BRC project, and the primates increase with the addition of HPRC project assemblies.</a:t>
            </a:r>
          </a:p>
        </p:txBody>
      </p:sp>
      <p:sp>
        <p:nvSpPr>
          <p:cNvPr id="4" name="Slide Number Placeholder 3">
            <a:extLst>
              <a:ext uri="{FF2B5EF4-FFF2-40B4-BE49-F238E27FC236}">
                <a16:creationId xmlns:a16="http://schemas.microsoft.com/office/drawing/2014/main" id="{4D6B5DAD-F5BE-E666-EF94-313455101A2C}"/>
              </a:ext>
            </a:extLst>
          </p:cNvPr>
          <p:cNvSpPr>
            <a:spLocks noGrp="1"/>
          </p:cNvSpPr>
          <p:nvPr>
            <p:ph type="sldNum" sz="quarter" idx="5"/>
          </p:nvPr>
        </p:nvSpPr>
        <p:spPr/>
        <p:txBody>
          <a:bodyPr/>
          <a:lstStyle/>
          <a:p>
            <a:fld id="{59CAEC72-F4AF-C84E-8D46-1970841F0823}" type="slidenum">
              <a:rPr lang="en-US" smtClean="0"/>
              <a:t>8</a:t>
            </a:fld>
            <a:endParaRPr lang="en-US"/>
          </a:p>
        </p:txBody>
      </p:sp>
    </p:spTree>
    <p:extLst>
      <p:ext uri="{BB962C8B-B14F-4D97-AF65-F5344CB8AC3E}">
        <p14:creationId xmlns:p14="http://schemas.microsoft.com/office/powerpoint/2010/main" val="151839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479BD-A3C3-B1E3-0E9C-77957BB56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281DE-895C-77C4-EBF2-2489E61E0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F177CD-F714-96EA-86B4-9403E871E831}"/>
              </a:ext>
            </a:extLst>
          </p:cNvPr>
          <p:cNvSpPr>
            <a:spLocks noGrp="1"/>
          </p:cNvSpPr>
          <p:nvPr>
            <p:ph type="body" idx="1"/>
          </p:nvPr>
        </p:nvSpPr>
        <p:spPr/>
        <p:txBody>
          <a:bodyPr/>
          <a:lstStyle/>
          <a:p>
            <a:r>
              <a:rPr lang="en-US" dirty="0"/>
              <a:t>Statement of the issue at hand.  Thousands of assemblies, annotation pipelines producing annotations for hundreds of assemblies in one process.  Submitting those tracks to UCSC for inclusion in the browser.  https://</a:t>
            </a:r>
            <a:r>
              <a:rPr lang="en-US" dirty="0" err="1"/>
              <a:t>hgdownload.gi.ucsc.edu</a:t>
            </a:r>
            <a:r>
              <a:rPr lang="en-US" dirty="0"/>
              <a:t>/hubs/</a:t>
            </a:r>
          </a:p>
        </p:txBody>
      </p:sp>
      <p:sp>
        <p:nvSpPr>
          <p:cNvPr id="4" name="Slide Number Placeholder 3">
            <a:extLst>
              <a:ext uri="{FF2B5EF4-FFF2-40B4-BE49-F238E27FC236}">
                <a16:creationId xmlns:a16="http://schemas.microsoft.com/office/drawing/2014/main" id="{C0FCA83C-F400-ABE3-DEE6-4F0C9A62A2F0}"/>
              </a:ext>
            </a:extLst>
          </p:cNvPr>
          <p:cNvSpPr>
            <a:spLocks noGrp="1"/>
          </p:cNvSpPr>
          <p:nvPr>
            <p:ph type="sldNum" sz="quarter" idx="5"/>
          </p:nvPr>
        </p:nvSpPr>
        <p:spPr/>
        <p:txBody>
          <a:bodyPr/>
          <a:lstStyle/>
          <a:p>
            <a:fld id="{59CAEC72-F4AF-C84E-8D46-1970841F0823}" type="slidenum">
              <a:rPr lang="en-US" smtClean="0"/>
              <a:t>9</a:t>
            </a:fld>
            <a:endParaRPr lang="en-US"/>
          </a:p>
        </p:txBody>
      </p:sp>
    </p:spTree>
    <p:extLst>
      <p:ext uri="{BB962C8B-B14F-4D97-AF65-F5344CB8AC3E}">
        <p14:creationId xmlns:p14="http://schemas.microsoft.com/office/powerpoint/2010/main" val="148267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AC34-C23E-0D4D-3580-64B3A45DF6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CEB94C-3A84-33AF-EA8B-BBD4978417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535F3F-F8AB-0E7E-F4D8-582B828BB205}"/>
              </a:ext>
            </a:extLst>
          </p:cNvPr>
          <p:cNvSpPr>
            <a:spLocks noGrp="1"/>
          </p:cNvSpPr>
          <p:nvPr>
            <p:ph type="dt" sz="half" idx="10"/>
          </p:nvPr>
        </p:nvSpPr>
        <p:spPr/>
        <p:txBody>
          <a:bodyPr/>
          <a:lstStyle/>
          <a:p>
            <a:fld id="{1DEDBE76-37B3-AA43-9AA4-2DA034CD77A2}" type="datetimeFigureOut">
              <a:rPr lang="en-US" smtClean="0"/>
              <a:t>1/11/26</a:t>
            </a:fld>
            <a:endParaRPr lang="en-US"/>
          </a:p>
        </p:txBody>
      </p:sp>
      <p:sp>
        <p:nvSpPr>
          <p:cNvPr id="5" name="Footer Placeholder 4">
            <a:extLst>
              <a:ext uri="{FF2B5EF4-FFF2-40B4-BE49-F238E27FC236}">
                <a16:creationId xmlns:a16="http://schemas.microsoft.com/office/drawing/2014/main" id="{E97EFAC2-9149-B016-483A-8BA2779E7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4E8C3-F18B-5DA2-1EB1-1D81CFC2EE23}"/>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83911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2EFD-16ED-55BB-C08A-AE494B0B89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91DE0C-D20E-3DB2-C393-0B3576DE02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C276E-8571-7EA0-6717-894253F49EA0}"/>
              </a:ext>
            </a:extLst>
          </p:cNvPr>
          <p:cNvSpPr>
            <a:spLocks noGrp="1"/>
          </p:cNvSpPr>
          <p:nvPr>
            <p:ph type="dt" sz="half" idx="10"/>
          </p:nvPr>
        </p:nvSpPr>
        <p:spPr/>
        <p:txBody>
          <a:bodyPr/>
          <a:lstStyle/>
          <a:p>
            <a:fld id="{1DEDBE76-37B3-AA43-9AA4-2DA034CD77A2}" type="datetimeFigureOut">
              <a:rPr lang="en-US" smtClean="0"/>
              <a:t>1/11/26</a:t>
            </a:fld>
            <a:endParaRPr lang="en-US"/>
          </a:p>
        </p:txBody>
      </p:sp>
      <p:sp>
        <p:nvSpPr>
          <p:cNvPr id="5" name="Footer Placeholder 4">
            <a:extLst>
              <a:ext uri="{FF2B5EF4-FFF2-40B4-BE49-F238E27FC236}">
                <a16:creationId xmlns:a16="http://schemas.microsoft.com/office/drawing/2014/main" id="{F1D2EC5E-BBB0-4E36-2BAB-EABF9CA31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777CA-3C7B-7FF6-0E1D-C2E554F6448F}"/>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308124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4E1886-A2AE-BBD9-F609-4A5C6B63B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AF52AB-C07C-CE74-878B-DAEDECDF5D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48223-8FC0-096A-9276-2C7393C12AFE}"/>
              </a:ext>
            </a:extLst>
          </p:cNvPr>
          <p:cNvSpPr>
            <a:spLocks noGrp="1"/>
          </p:cNvSpPr>
          <p:nvPr>
            <p:ph type="dt" sz="half" idx="10"/>
          </p:nvPr>
        </p:nvSpPr>
        <p:spPr/>
        <p:txBody>
          <a:bodyPr/>
          <a:lstStyle/>
          <a:p>
            <a:fld id="{1DEDBE76-37B3-AA43-9AA4-2DA034CD77A2}" type="datetimeFigureOut">
              <a:rPr lang="en-US" smtClean="0"/>
              <a:t>1/11/26</a:t>
            </a:fld>
            <a:endParaRPr lang="en-US"/>
          </a:p>
        </p:txBody>
      </p:sp>
      <p:sp>
        <p:nvSpPr>
          <p:cNvPr id="5" name="Footer Placeholder 4">
            <a:extLst>
              <a:ext uri="{FF2B5EF4-FFF2-40B4-BE49-F238E27FC236}">
                <a16:creationId xmlns:a16="http://schemas.microsoft.com/office/drawing/2014/main" id="{BEAAC9E5-8AA6-F661-326E-D3B0394E2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D00EA-2C19-F8E3-4D1C-E043C8355844}"/>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74604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0048-009B-1B1B-B872-BA1CD5E1D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D24DA-4A4B-44AB-40A8-25A5391824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84E1C-11D7-35EB-6760-A809CE6E1E32}"/>
              </a:ext>
            </a:extLst>
          </p:cNvPr>
          <p:cNvSpPr>
            <a:spLocks noGrp="1"/>
          </p:cNvSpPr>
          <p:nvPr>
            <p:ph type="dt" sz="half" idx="10"/>
          </p:nvPr>
        </p:nvSpPr>
        <p:spPr/>
        <p:txBody>
          <a:bodyPr/>
          <a:lstStyle/>
          <a:p>
            <a:fld id="{1DEDBE76-37B3-AA43-9AA4-2DA034CD77A2}" type="datetimeFigureOut">
              <a:rPr lang="en-US" smtClean="0"/>
              <a:t>1/11/26</a:t>
            </a:fld>
            <a:endParaRPr lang="en-US"/>
          </a:p>
        </p:txBody>
      </p:sp>
      <p:sp>
        <p:nvSpPr>
          <p:cNvPr id="5" name="Footer Placeholder 4">
            <a:extLst>
              <a:ext uri="{FF2B5EF4-FFF2-40B4-BE49-F238E27FC236}">
                <a16:creationId xmlns:a16="http://schemas.microsoft.com/office/drawing/2014/main" id="{4C741647-6550-3068-AC41-B682EDB85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93C7A-AB7C-C57B-327E-DC02544DBA16}"/>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82325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5A99-E949-7B7F-B202-18E8F4D5DC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7CEDA4-7EB0-E102-78E5-19683B1431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2BED29-6B0A-FE6D-D1F0-53CC72959107}"/>
              </a:ext>
            </a:extLst>
          </p:cNvPr>
          <p:cNvSpPr>
            <a:spLocks noGrp="1"/>
          </p:cNvSpPr>
          <p:nvPr>
            <p:ph type="dt" sz="half" idx="10"/>
          </p:nvPr>
        </p:nvSpPr>
        <p:spPr/>
        <p:txBody>
          <a:bodyPr/>
          <a:lstStyle/>
          <a:p>
            <a:fld id="{1DEDBE76-37B3-AA43-9AA4-2DA034CD77A2}" type="datetimeFigureOut">
              <a:rPr lang="en-US" smtClean="0"/>
              <a:t>1/11/26</a:t>
            </a:fld>
            <a:endParaRPr lang="en-US"/>
          </a:p>
        </p:txBody>
      </p:sp>
      <p:sp>
        <p:nvSpPr>
          <p:cNvPr id="5" name="Footer Placeholder 4">
            <a:extLst>
              <a:ext uri="{FF2B5EF4-FFF2-40B4-BE49-F238E27FC236}">
                <a16:creationId xmlns:a16="http://schemas.microsoft.com/office/drawing/2014/main" id="{EF7B550E-8F0E-0D80-D5D1-FC774E714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58C59-9872-A677-8423-082BAE947C52}"/>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08575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E286-261C-C8EE-66A5-CC5A2A686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29B3A5-DFEC-CDA9-8898-F35A8E3E19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4BD834-2C4A-D1FB-50EC-C49EE4C582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2F15E4-F490-8EC0-1A4D-8611263FEEFF}"/>
              </a:ext>
            </a:extLst>
          </p:cNvPr>
          <p:cNvSpPr>
            <a:spLocks noGrp="1"/>
          </p:cNvSpPr>
          <p:nvPr>
            <p:ph type="dt" sz="half" idx="10"/>
          </p:nvPr>
        </p:nvSpPr>
        <p:spPr/>
        <p:txBody>
          <a:bodyPr/>
          <a:lstStyle/>
          <a:p>
            <a:fld id="{1DEDBE76-37B3-AA43-9AA4-2DA034CD77A2}" type="datetimeFigureOut">
              <a:rPr lang="en-US" smtClean="0"/>
              <a:t>1/11/26</a:t>
            </a:fld>
            <a:endParaRPr lang="en-US"/>
          </a:p>
        </p:txBody>
      </p:sp>
      <p:sp>
        <p:nvSpPr>
          <p:cNvPr id="6" name="Footer Placeholder 5">
            <a:extLst>
              <a:ext uri="{FF2B5EF4-FFF2-40B4-BE49-F238E27FC236}">
                <a16:creationId xmlns:a16="http://schemas.microsoft.com/office/drawing/2014/main" id="{1A71036D-BC5A-1AFF-32B0-CDB73A50C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548BC-8A33-63E6-0D13-9703543437D0}"/>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17685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C19B-C209-ACD0-3DE7-2189AA84B5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4E0C48-2579-2C52-0247-74152AF4C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8341A5-07C7-256B-F7EA-02C271E88B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00F2DB-05A4-E009-10D5-C32356C44C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016C30-9238-A150-FDB3-C9025BEE76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C4B677-3429-49D3-9293-8DC8B38D0356}"/>
              </a:ext>
            </a:extLst>
          </p:cNvPr>
          <p:cNvSpPr>
            <a:spLocks noGrp="1"/>
          </p:cNvSpPr>
          <p:nvPr>
            <p:ph type="dt" sz="half" idx="10"/>
          </p:nvPr>
        </p:nvSpPr>
        <p:spPr/>
        <p:txBody>
          <a:bodyPr/>
          <a:lstStyle/>
          <a:p>
            <a:fld id="{1DEDBE76-37B3-AA43-9AA4-2DA034CD77A2}" type="datetimeFigureOut">
              <a:rPr lang="en-US" smtClean="0"/>
              <a:t>1/11/26</a:t>
            </a:fld>
            <a:endParaRPr lang="en-US"/>
          </a:p>
        </p:txBody>
      </p:sp>
      <p:sp>
        <p:nvSpPr>
          <p:cNvPr id="8" name="Footer Placeholder 7">
            <a:extLst>
              <a:ext uri="{FF2B5EF4-FFF2-40B4-BE49-F238E27FC236}">
                <a16:creationId xmlns:a16="http://schemas.microsoft.com/office/drawing/2014/main" id="{AEF4DB25-F3EA-96FB-374C-E9FDCC1A60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45B37B-00C1-DAB7-0F73-97D8660C2A47}"/>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312096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2D84-0393-B503-60F3-4B8AF607E0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B98B11-AFF7-9B90-6248-C0FAB6346B81}"/>
              </a:ext>
            </a:extLst>
          </p:cNvPr>
          <p:cNvSpPr>
            <a:spLocks noGrp="1"/>
          </p:cNvSpPr>
          <p:nvPr>
            <p:ph type="dt" sz="half" idx="10"/>
          </p:nvPr>
        </p:nvSpPr>
        <p:spPr/>
        <p:txBody>
          <a:bodyPr/>
          <a:lstStyle/>
          <a:p>
            <a:fld id="{1DEDBE76-37B3-AA43-9AA4-2DA034CD77A2}" type="datetimeFigureOut">
              <a:rPr lang="en-US" smtClean="0"/>
              <a:t>1/11/26</a:t>
            </a:fld>
            <a:endParaRPr lang="en-US"/>
          </a:p>
        </p:txBody>
      </p:sp>
      <p:sp>
        <p:nvSpPr>
          <p:cNvPr id="4" name="Footer Placeholder 3">
            <a:extLst>
              <a:ext uri="{FF2B5EF4-FFF2-40B4-BE49-F238E27FC236}">
                <a16:creationId xmlns:a16="http://schemas.microsoft.com/office/drawing/2014/main" id="{92BF84A5-DAEB-D8FC-771A-434C04CC50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81A535-D640-1607-C363-30E4FFA78C22}"/>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76150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DD9462-49CB-AA51-CA5B-0F4F81F77DC3}"/>
              </a:ext>
            </a:extLst>
          </p:cNvPr>
          <p:cNvSpPr>
            <a:spLocks noGrp="1"/>
          </p:cNvSpPr>
          <p:nvPr>
            <p:ph type="dt" sz="half" idx="10"/>
          </p:nvPr>
        </p:nvSpPr>
        <p:spPr/>
        <p:txBody>
          <a:bodyPr/>
          <a:lstStyle/>
          <a:p>
            <a:fld id="{1DEDBE76-37B3-AA43-9AA4-2DA034CD77A2}" type="datetimeFigureOut">
              <a:rPr lang="en-US" smtClean="0"/>
              <a:t>1/11/26</a:t>
            </a:fld>
            <a:endParaRPr lang="en-US"/>
          </a:p>
        </p:txBody>
      </p:sp>
      <p:sp>
        <p:nvSpPr>
          <p:cNvPr id="3" name="Footer Placeholder 2">
            <a:extLst>
              <a:ext uri="{FF2B5EF4-FFF2-40B4-BE49-F238E27FC236}">
                <a16:creationId xmlns:a16="http://schemas.microsoft.com/office/drawing/2014/main" id="{C82D563C-710A-57B7-5180-D9B659E45A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B37354-5784-DA40-4F55-154FA58CF9FC}"/>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26985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1B9-FDFE-FD3E-ECE3-508997F94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9BE731-08BB-6574-A2FC-0C4B0AB4A9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38B8E-4CB3-1824-6265-304C933D1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E165B1-67D8-09E8-3B23-DD2849A0648B}"/>
              </a:ext>
            </a:extLst>
          </p:cNvPr>
          <p:cNvSpPr>
            <a:spLocks noGrp="1"/>
          </p:cNvSpPr>
          <p:nvPr>
            <p:ph type="dt" sz="half" idx="10"/>
          </p:nvPr>
        </p:nvSpPr>
        <p:spPr/>
        <p:txBody>
          <a:bodyPr/>
          <a:lstStyle/>
          <a:p>
            <a:fld id="{1DEDBE76-37B3-AA43-9AA4-2DA034CD77A2}" type="datetimeFigureOut">
              <a:rPr lang="en-US" smtClean="0"/>
              <a:t>1/11/26</a:t>
            </a:fld>
            <a:endParaRPr lang="en-US"/>
          </a:p>
        </p:txBody>
      </p:sp>
      <p:sp>
        <p:nvSpPr>
          <p:cNvPr id="6" name="Footer Placeholder 5">
            <a:extLst>
              <a:ext uri="{FF2B5EF4-FFF2-40B4-BE49-F238E27FC236}">
                <a16:creationId xmlns:a16="http://schemas.microsoft.com/office/drawing/2014/main" id="{9A66EEDB-9966-8079-D825-B8580BAB0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D638E-4C1C-287A-C7F3-8F695F11792A}"/>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32986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589F-B2AA-E433-D49A-6E9B2D8BF1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E1C3A0-DF68-3F02-8796-DBAA9FB82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C3B562-6181-6C1C-5E5E-FC0376901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33F95-A71D-586A-BC73-A3F784F15114}"/>
              </a:ext>
            </a:extLst>
          </p:cNvPr>
          <p:cNvSpPr>
            <a:spLocks noGrp="1"/>
          </p:cNvSpPr>
          <p:nvPr>
            <p:ph type="dt" sz="half" idx="10"/>
          </p:nvPr>
        </p:nvSpPr>
        <p:spPr/>
        <p:txBody>
          <a:bodyPr/>
          <a:lstStyle/>
          <a:p>
            <a:fld id="{1DEDBE76-37B3-AA43-9AA4-2DA034CD77A2}" type="datetimeFigureOut">
              <a:rPr lang="en-US" smtClean="0"/>
              <a:t>1/11/26</a:t>
            </a:fld>
            <a:endParaRPr lang="en-US"/>
          </a:p>
        </p:txBody>
      </p:sp>
      <p:sp>
        <p:nvSpPr>
          <p:cNvPr id="6" name="Footer Placeholder 5">
            <a:extLst>
              <a:ext uri="{FF2B5EF4-FFF2-40B4-BE49-F238E27FC236}">
                <a16:creationId xmlns:a16="http://schemas.microsoft.com/office/drawing/2014/main" id="{9CE31D07-17DF-2F76-B434-AA5584894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AB517-5CB4-2623-47DD-C7F5EC649D57}"/>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7974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F58E3-3EA6-882B-3148-3A388A925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99F8E-EC86-89E6-00AA-91434E407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84282-8D91-604E-C058-339EB9AEB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DBE76-37B3-AA43-9AA4-2DA034CD77A2}" type="datetimeFigureOut">
              <a:rPr lang="en-US" smtClean="0"/>
              <a:t>1/11/26</a:t>
            </a:fld>
            <a:endParaRPr lang="en-US"/>
          </a:p>
        </p:txBody>
      </p:sp>
      <p:sp>
        <p:nvSpPr>
          <p:cNvPr id="5" name="Footer Placeholder 4">
            <a:extLst>
              <a:ext uri="{FF2B5EF4-FFF2-40B4-BE49-F238E27FC236}">
                <a16:creationId xmlns:a16="http://schemas.microsoft.com/office/drawing/2014/main" id="{AF1F9BFD-6B27-D2AB-435B-F4BDCEE3F3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00BF17-B2D3-7755-BC07-401CC5D78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F6F77-8CF0-774F-9B34-23194B192A3D}" type="slidenum">
              <a:rPr lang="en-US" smtClean="0"/>
              <a:t>‹#›</a:t>
            </a:fld>
            <a:endParaRPr lang="en-US"/>
          </a:p>
        </p:txBody>
      </p:sp>
    </p:spTree>
    <p:extLst>
      <p:ext uri="{BB962C8B-B14F-4D97-AF65-F5344CB8AC3E}">
        <p14:creationId xmlns:p14="http://schemas.microsoft.com/office/powerpoint/2010/main" val="4080457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genome.ucsc.edu/cgi-bin/hgTracks?genome=GCA_000260495.2"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8.jpg"/><Relationship Id="rId18" Type="http://schemas.openxmlformats.org/officeDocument/2006/relationships/image" Target="../media/image33.jpg"/><Relationship Id="rId3" Type="http://schemas.openxmlformats.org/officeDocument/2006/relationships/image" Target="../media/image18.jpg"/><Relationship Id="rId7" Type="http://schemas.openxmlformats.org/officeDocument/2006/relationships/image" Target="../media/image22.jpg"/><Relationship Id="rId12" Type="http://schemas.openxmlformats.org/officeDocument/2006/relationships/image" Target="../media/image27.jpg"/><Relationship Id="rId17" Type="http://schemas.openxmlformats.org/officeDocument/2006/relationships/image" Target="../media/image32.jpg"/><Relationship Id="rId2" Type="http://schemas.openxmlformats.org/officeDocument/2006/relationships/notesSlide" Target="../notesSlides/notesSlide20.xml"/><Relationship Id="rId16" Type="http://schemas.openxmlformats.org/officeDocument/2006/relationships/image" Target="../media/image31.jpg"/><Relationship Id="rId1" Type="http://schemas.openxmlformats.org/officeDocument/2006/relationships/slideLayout" Target="../slideLayouts/slideLayout1.xml"/><Relationship Id="rId6" Type="http://schemas.openxmlformats.org/officeDocument/2006/relationships/image" Target="../media/image21.jpg"/><Relationship Id="rId11" Type="http://schemas.openxmlformats.org/officeDocument/2006/relationships/image" Target="../media/image26.jpg"/><Relationship Id="rId5" Type="http://schemas.openxmlformats.org/officeDocument/2006/relationships/image" Target="../media/image20.jpg"/><Relationship Id="rId15" Type="http://schemas.openxmlformats.org/officeDocument/2006/relationships/image" Target="../media/image3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 Id="rId1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doi.org/10.1186/s13059-023-03057-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524000" y="55272"/>
            <a:ext cx="9144000" cy="1597572"/>
          </a:xfrm>
          <a:solidFill>
            <a:schemeClr val="accent5">
              <a:lumMod val="50000"/>
            </a:schemeClr>
          </a:solidFill>
        </p:spPr>
        <p:txBody>
          <a:bodyPr>
            <a:normAutofit fontScale="90000"/>
          </a:bodyPr>
          <a:lstStyle/>
          <a:p>
            <a:r>
              <a:rPr lang="en-US" dirty="0">
                <a:solidFill>
                  <a:srgbClr val="FFC000"/>
                </a:solidFill>
              </a:rPr>
              <a:t>Contributed annotation tracks </a:t>
            </a:r>
            <a:br>
              <a:rPr lang="en-US" dirty="0">
                <a:solidFill>
                  <a:srgbClr val="FFC000"/>
                </a:solidFill>
              </a:rPr>
            </a:br>
            <a:r>
              <a:rPr lang="en-US" dirty="0">
                <a:solidFill>
                  <a:srgbClr val="FFC000"/>
                </a:solidFill>
              </a:rPr>
              <a:t>to the UCSC genome browser</a:t>
            </a:r>
          </a:p>
        </p:txBody>
      </p:sp>
      <p:sp>
        <p:nvSpPr>
          <p:cNvPr id="4" name="TextBox 3">
            <a:extLst>
              <a:ext uri="{FF2B5EF4-FFF2-40B4-BE49-F238E27FC236}">
                <a16:creationId xmlns:a16="http://schemas.microsoft.com/office/drawing/2014/main" id="{0A2D76E2-12E4-052A-8CCF-BEA87582B87F}"/>
              </a:ext>
            </a:extLst>
          </p:cNvPr>
          <p:cNvSpPr txBox="1"/>
          <p:nvPr/>
        </p:nvSpPr>
        <p:spPr>
          <a:xfrm>
            <a:off x="24118" y="2137904"/>
            <a:ext cx="11603310" cy="523220"/>
          </a:xfrm>
          <a:prstGeom prst="rect">
            <a:avLst/>
          </a:prstGeom>
          <a:noFill/>
        </p:spPr>
        <p:txBody>
          <a:bodyPr wrap="square" rtlCol="0">
            <a:spAutoFit/>
          </a:bodyPr>
          <a:lstStyle/>
          <a:p>
            <a:pPr algn="ctr"/>
            <a:r>
              <a:rPr lang="en-US" sz="2800" dirty="0"/>
              <a:t>Hiram Clawson – U.C. Santa Cruz Genomics Institute - </a:t>
            </a:r>
            <a:r>
              <a:rPr lang="en-US" sz="2800" dirty="0" err="1"/>
              <a:t>hclawson@ucsc.edu</a:t>
            </a:r>
            <a:r>
              <a:rPr lang="en-US" sz="2800" dirty="0"/>
              <a:t> </a:t>
            </a:r>
          </a:p>
        </p:txBody>
      </p:sp>
      <p:sp>
        <p:nvSpPr>
          <p:cNvPr id="9" name="TextBox 8">
            <a:extLst>
              <a:ext uri="{FF2B5EF4-FFF2-40B4-BE49-F238E27FC236}">
                <a16:creationId xmlns:a16="http://schemas.microsoft.com/office/drawing/2014/main" id="{11C9C923-B6AC-5F06-4E13-D0B25D7488A0}"/>
              </a:ext>
            </a:extLst>
          </p:cNvPr>
          <p:cNvSpPr txBox="1"/>
          <p:nvPr/>
        </p:nvSpPr>
        <p:spPr>
          <a:xfrm>
            <a:off x="-12339" y="2747842"/>
            <a:ext cx="7429108" cy="523220"/>
          </a:xfrm>
          <a:prstGeom prst="rect">
            <a:avLst/>
          </a:prstGeom>
          <a:noFill/>
        </p:spPr>
        <p:txBody>
          <a:bodyPr wrap="square" rtlCol="0">
            <a:spAutoFit/>
          </a:bodyPr>
          <a:lstStyle/>
          <a:p>
            <a:pPr algn="ctr"/>
            <a:r>
              <a:rPr lang="en-US" sz="2800" dirty="0"/>
              <a:t>PAG 2026, Monday 12 January 2026 7:30 PM</a:t>
            </a:r>
          </a:p>
        </p:txBody>
      </p:sp>
      <p:sp>
        <p:nvSpPr>
          <p:cNvPr id="10" name="Title 1">
            <a:extLst>
              <a:ext uri="{FF2B5EF4-FFF2-40B4-BE49-F238E27FC236}">
                <a16:creationId xmlns:a16="http://schemas.microsoft.com/office/drawing/2014/main" id="{391D92BA-2AA9-B06A-AB22-87E976248F47}"/>
              </a:ext>
            </a:extLst>
          </p:cNvPr>
          <p:cNvSpPr txBox="1">
            <a:spLocks/>
          </p:cNvSpPr>
          <p:nvPr/>
        </p:nvSpPr>
        <p:spPr>
          <a:xfrm>
            <a:off x="5712044" y="3555728"/>
            <a:ext cx="3969328" cy="801662"/>
          </a:xfrm>
          <a:prstGeom prst="rect">
            <a:avLst/>
          </a:prstGeom>
          <a:solidFill>
            <a:schemeClr val="accent5">
              <a:lumMod val="5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FFC000"/>
                </a:solidFill>
              </a:rPr>
              <a:t>Copy of this presentation:</a:t>
            </a:r>
          </a:p>
          <a:p>
            <a:r>
              <a:rPr lang="en-US" sz="2800" dirty="0">
                <a:solidFill>
                  <a:srgbClr val="FFC000"/>
                </a:solidFill>
              </a:rPr>
              <a:t>https://</a:t>
            </a:r>
            <a:r>
              <a:rPr lang="en-US" sz="2800" dirty="0" err="1">
                <a:solidFill>
                  <a:srgbClr val="FFC000"/>
                </a:solidFill>
              </a:rPr>
              <a:t>bit.ly</a:t>
            </a:r>
            <a:r>
              <a:rPr lang="en-US" sz="2800" dirty="0">
                <a:solidFill>
                  <a:srgbClr val="FFC000"/>
                </a:solidFill>
              </a:rPr>
              <a:t>/4pJimVB</a:t>
            </a:r>
          </a:p>
        </p:txBody>
      </p:sp>
      <p:pic>
        <p:nvPicPr>
          <p:cNvPr id="6" name="Picture 5">
            <a:extLst>
              <a:ext uri="{FF2B5EF4-FFF2-40B4-BE49-F238E27FC236}">
                <a16:creationId xmlns:a16="http://schemas.microsoft.com/office/drawing/2014/main" id="{C7C71B32-32E8-014C-6796-BA5AF12D14DE}"/>
              </a:ext>
            </a:extLst>
          </p:cNvPr>
          <p:cNvPicPr>
            <a:picLocks noChangeAspect="1"/>
          </p:cNvPicPr>
          <p:nvPr/>
        </p:nvPicPr>
        <p:blipFill>
          <a:blip r:embed="rId3"/>
          <a:stretch>
            <a:fillRect/>
          </a:stretch>
        </p:blipFill>
        <p:spPr>
          <a:xfrm>
            <a:off x="9840191" y="2988300"/>
            <a:ext cx="1736436" cy="1736436"/>
          </a:xfrm>
          <a:prstGeom prst="rect">
            <a:avLst/>
          </a:prstGeom>
        </p:spPr>
      </p:pic>
      <p:pic>
        <p:nvPicPr>
          <p:cNvPr id="5" name="Picture 4">
            <a:extLst>
              <a:ext uri="{FF2B5EF4-FFF2-40B4-BE49-F238E27FC236}">
                <a16:creationId xmlns:a16="http://schemas.microsoft.com/office/drawing/2014/main" id="{44412198-CE2E-9697-0C32-2DBAE0387676}"/>
              </a:ext>
            </a:extLst>
          </p:cNvPr>
          <p:cNvPicPr>
            <a:picLocks noChangeAspect="1"/>
          </p:cNvPicPr>
          <p:nvPr/>
        </p:nvPicPr>
        <p:blipFill>
          <a:blip r:embed="rId4"/>
          <a:stretch>
            <a:fillRect/>
          </a:stretch>
        </p:blipFill>
        <p:spPr>
          <a:xfrm>
            <a:off x="360195" y="4791705"/>
            <a:ext cx="11218641" cy="2066296"/>
          </a:xfrm>
          <a:prstGeom prst="rect">
            <a:avLst/>
          </a:prstGeom>
        </p:spPr>
      </p:pic>
    </p:spTree>
    <p:extLst>
      <p:ext uri="{BB962C8B-B14F-4D97-AF65-F5344CB8AC3E}">
        <p14:creationId xmlns:p14="http://schemas.microsoft.com/office/powerpoint/2010/main" val="3781568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12F9B-A731-026B-7CDD-1E24AB86C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535C5-F700-590D-C911-DCDA2ED8339A}"/>
              </a:ext>
            </a:extLst>
          </p:cNvPr>
          <p:cNvSpPr>
            <a:spLocks noGrp="1"/>
          </p:cNvSpPr>
          <p:nvPr>
            <p:ph type="ctrTitle"/>
          </p:nvPr>
        </p:nvSpPr>
        <p:spPr>
          <a:xfrm>
            <a:off x="820885" y="12757"/>
            <a:ext cx="10504999" cy="621687"/>
          </a:xfrm>
          <a:solidFill>
            <a:schemeClr val="accent5">
              <a:lumMod val="50000"/>
            </a:schemeClr>
          </a:solidFill>
        </p:spPr>
        <p:txBody>
          <a:bodyPr>
            <a:noAutofit/>
          </a:bodyPr>
          <a:lstStyle/>
          <a:p>
            <a:r>
              <a:rPr lang="en-US" sz="3600" dirty="0">
                <a:solidFill>
                  <a:srgbClr val="FFC000"/>
                </a:solidFill>
              </a:rPr>
              <a:t>For example: TOGAv2, Tiberius, </a:t>
            </a:r>
            <a:r>
              <a:rPr lang="en-US" sz="3600" dirty="0" err="1">
                <a:solidFill>
                  <a:srgbClr val="FFC000"/>
                </a:solidFill>
              </a:rPr>
              <a:t>VEuPathDB</a:t>
            </a:r>
            <a:r>
              <a:rPr lang="en-US" sz="3600" dirty="0">
                <a:solidFill>
                  <a:srgbClr val="FFC000"/>
                </a:solidFill>
              </a:rPr>
              <a:t> annotations:</a:t>
            </a:r>
          </a:p>
        </p:txBody>
      </p:sp>
      <p:cxnSp>
        <p:nvCxnSpPr>
          <p:cNvPr id="13" name="Straight Arrow Connector 12">
            <a:extLst>
              <a:ext uri="{FF2B5EF4-FFF2-40B4-BE49-F238E27FC236}">
                <a16:creationId xmlns:a16="http://schemas.microsoft.com/office/drawing/2014/main" id="{7D5D0A10-0FA4-C9D6-5BC9-DBE74318AAEF}"/>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4DF3CCF-3BA2-D255-5227-B30B090CD225}"/>
              </a:ext>
            </a:extLst>
          </p:cNvPr>
          <p:cNvPicPr>
            <a:picLocks noChangeAspect="1"/>
          </p:cNvPicPr>
          <p:nvPr/>
        </p:nvPicPr>
        <p:blipFill>
          <a:blip r:embed="rId3"/>
          <a:stretch>
            <a:fillRect/>
          </a:stretch>
        </p:blipFill>
        <p:spPr>
          <a:xfrm>
            <a:off x="992707" y="655226"/>
            <a:ext cx="10163246" cy="6113771"/>
          </a:xfrm>
          <a:prstGeom prst="rect">
            <a:avLst/>
          </a:prstGeom>
        </p:spPr>
      </p:pic>
    </p:spTree>
    <p:extLst>
      <p:ext uri="{BB962C8B-B14F-4D97-AF65-F5344CB8AC3E}">
        <p14:creationId xmlns:p14="http://schemas.microsoft.com/office/powerpoint/2010/main" val="21084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53699-09F3-2A69-4C40-E642992DDA2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12428E3-F71C-74C0-3CEC-43A4E5B63B4C}"/>
              </a:ext>
            </a:extLst>
          </p:cNvPr>
          <p:cNvPicPr>
            <a:picLocks noChangeAspect="1"/>
          </p:cNvPicPr>
          <p:nvPr/>
        </p:nvPicPr>
        <p:blipFill>
          <a:blip r:embed="rId3"/>
          <a:stretch>
            <a:fillRect/>
          </a:stretch>
        </p:blipFill>
        <p:spPr>
          <a:xfrm>
            <a:off x="121746" y="709061"/>
            <a:ext cx="12052936" cy="2333711"/>
          </a:xfrm>
          <a:prstGeom prst="rect">
            <a:avLst/>
          </a:prstGeom>
        </p:spPr>
      </p:pic>
      <p:sp>
        <p:nvSpPr>
          <p:cNvPr id="2" name="Title 1">
            <a:extLst>
              <a:ext uri="{FF2B5EF4-FFF2-40B4-BE49-F238E27FC236}">
                <a16:creationId xmlns:a16="http://schemas.microsoft.com/office/drawing/2014/main" id="{D9E00C62-87F6-45F6-CF75-7D782934DDEF}"/>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Your annotations</a:t>
            </a:r>
          </a:p>
        </p:txBody>
      </p:sp>
      <p:cxnSp>
        <p:nvCxnSpPr>
          <p:cNvPr id="13" name="Straight Arrow Connector 12">
            <a:extLst>
              <a:ext uri="{FF2B5EF4-FFF2-40B4-BE49-F238E27FC236}">
                <a16:creationId xmlns:a16="http://schemas.microsoft.com/office/drawing/2014/main" id="{9278051C-65A9-AD12-2D6D-15861996C92D}"/>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024B48E-0DBF-655E-5AE9-2CE547FA236F}"/>
              </a:ext>
            </a:extLst>
          </p:cNvPr>
          <p:cNvSpPr txBox="1"/>
          <p:nvPr/>
        </p:nvSpPr>
        <p:spPr>
          <a:xfrm>
            <a:off x="7073979" y="3249900"/>
            <a:ext cx="4470241" cy="1077218"/>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Develop your annotations into a ‘track hub’</a:t>
            </a:r>
          </a:p>
        </p:txBody>
      </p:sp>
      <p:pic>
        <p:nvPicPr>
          <p:cNvPr id="5" name="Picture 4">
            <a:extLst>
              <a:ext uri="{FF2B5EF4-FFF2-40B4-BE49-F238E27FC236}">
                <a16:creationId xmlns:a16="http://schemas.microsoft.com/office/drawing/2014/main" id="{7863919D-154B-FA22-4540-7DE4A01E2837}"/>
              </a:ext>
            </a:extLst>
          </p:cNvPr>
          <p:cNvPicPr>
            <a:picLocks noChangeAspect="1"/>
          </p:cNvPicPr>
          <p:nvPr/>
        </p:nvPicPr>
        <p:blipFill>
          <a:blip r:embed="rId4"/>
          <a:stretch>
            <a:fillRect/>
          </a:stretch>
        </p:blipFill>
        <p:spPr>
          <a:xfrm>
            <a:off x="121746" y="3075825"/>
            <a:ext cx="6426200" cy="1968500"/>
          </a:xfrm>
          <a:prstGeom prst="rect">
            <a:avLst/>
          </a:prstGeom>
        </p:spPr>
      </p:pic>
      <p:cxnSp>
        <p:nvCxnSpPr>
          <p:cNvPr id="7" name="Straight Connector 6">
            <a:extLst>
              <a:ext uri="{FF2B5EF4-FFF2-40B4-BE49-F238E27FC236}">
                <a16:creationId xmlns:a16="http://schemas.microsoft.com/office/drawing/2014/main" id="{A6C08979-9443-C1CD-8C53-106EB302D9ED}"/>
              </a:ext>
            </a:extLst>
          </p:cNvPr>
          <p:cNvCxnSpPr>
            <a:cxnSpLocks/>
          </p:cNvCxnSpPr>
          <p:nvPr/>
        </p:nvCxnSpPr>
        <p:spPr>
          <a:xfrm flipH="1">
            <a:off x="4384964" y="2078182"/>
            <a:ext cx="3158836" cy="1737047"/>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pic>
        <p:nvPicPr>
          <p:cNvPr id="10" name="Picture 9">
            <a:extLst>
              <a:ext uri="{FF2B5EF4-FFF2-40B4-BE49-F238E27FC236}">
                <a16:creationId xmlns:a16="http://schemas.microsoft.com/office/drawing/2014/main" id="{AC220340-B91B-A21A-AD13-F973759EA485}"/>
              </a:ext>
            </a:extLst>
          </p:cNvPr>
          <p:cNvPicPr>
            <a:picLocks noChangeAspect="1"/>
          </p:cNvPicPr>
          <p:nvPr/>
        </p:nvPicPr>
        <p:blipFill>
          <a:blip r:embed="rId5"/>
          <a:stretch>
            <a:fillRect/>
          </a:stretch>
        </p:blipFill>
        <p:spPr>
          <a:xfrm>
            <a:off x="160482" y="5147347"/>
            <a:ext cx="5029200" cy="1562100"/>
          </a:xfrm>
          <a:prstGeom prst="rect">
            <a:avLst/>
          </a:prstGeom>
        </p:spPr>
      </p:pic>
      <p:pic>
        <p:nvPicPr>
          <p:cNvPr id="12" name="Picture 11">
            <a:extLst>
              <a:ext uri="{FF2B5EF4-FFF2-40B4-BE49-F238E27FC236}">
                <a16:creationId xmlns:a16="http://schemas.microsoft.com/office/drawing/2014/main" id="{12A501F8-7E15-93B9-7718-20574D6FBC42}"/>
              </a:ext>
            </a:extLst>
          </p:cNvPr>
          <p:cNvPicPr>
            <a:picLocks noChangeAspect="1"/>
          </p:cNvPicPr>
          <p:nvPr/>
        </p:nvPicPr>
        <p:blipFill>
          <a:blip r:embed="rId6"/>
          <a:stretch>
            <a:fillRect/>
          </a:stretch>
        </p:blipFill>
        <p:spPr>
          <a:xfrm>
            <a:off x="4297854" y="4475453"/>
            <a:ext cx="7772400" cy="2382547"/>
          </a:xfrm>
          <a:prstGeom prst="rect">
            <a:avLst/>
          </a:prstGeom>
        </p:spPr>
      </p:pic>
      <p:cxnSp>
        <p:nvCxnSpPr>
          <p:cNvPr id="14" name="Straight Connector 13">
            <a:extLst>
              <a:ext uri="{FF2B5EF4-FFF2-40B4-BE49-F238E27FC236}">
                <a16:creationId xmlns:a16="http://schemas.microsoft.com/office/drawing/2014/main" id="{95DEE897-5FD3-AEC0-3E02-F65CDE634721}"/>
              </a:ext>
            </a:extLst>
          </p:cNvPr>
          <p:cNvCxnSpPr>
            <a:cxnSpLocks/>
          </p:cNvCxnSpPr>
          <p:nvPr/>
        </p:nvCxnSpPr>
        <p:spPr>
          <a:xfrm flipV="1">
            <a:off x="3286752" y="4727864"/>
            <a:ext cx="1098212" cy="648988"/>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6326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F5064-6BB8-5A09-2AE4-008D9A8D6E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C3F4E4-E632-0B13-A661-D2CFB3C1CF89}"/>
              </a:ext>
            </a:extLst>
          </p:cNvPr>
          <p:cNvSpPr>
            <a:spLocks noGrp="1"/>
          </p:cNvSpPr>
          <p:nvPr>
            <p:ph type="ctrTitle"/>
          </p:nvPr>
        </p:nvSpPr>
        <p:spPr>
          <a:xfrm>
            <a:off x="342900" y="4060"/>
            <a:ext cx="10920845" cy="621687"/>
          </a:xfrm>
          <a:solidFill>
            <a:schemeClr val="accent5">
              <a:lumMod val="50000"/>
            </a:schemeClr>
          </a:solidFill>
        </p:spPr>
        <p:txBody>
          <a:bodyPr>
            <a:noAutofit/>
          </a:bodyPr>
          <a:lstStyle/>
          <a:p>
            <a:r>
              <a:rPr lang="en-US" sz="3600" dirty="0">
                <a:solidFill>
                  <a:srgbClr val="FFC000"/>
                </a:solidFill>
              </a:rPr>
              <a:t>Documentation for developing track hubs</a:t>
            </a:r>
          </a:p>
        </p:txBody>
      </p:sp>
      <p:cxnSp>
        <p:nvCxnSpPr>
          <p:cNvPr id="13" name="Straight Arrow Connector 12">
            <a:extLst>
              <a:ext uri="{FF2B5EF4-FFF2-40B4-BE49-F238E27FC236}">
                <a16:creationId xmlns:a16="http://schemas.microsoft.com/office/drawing/2014/main" id="{7E707036-8B05-F88A-2482-47A2E068CDD2}"/>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B6D9D86-561C-195B-E04C-7E1E2DDBE26A}"/>
              </a:ext>
            </a:extLst>
          </p:cNvPr>
          <p:cNvPicPr>
            <a:picLocks noChangeAspect="1"/>
          </p:cNvPicPr>
          <p:nvPr/>
        </p:nvPicPr>
        <p:blipFill>
          <a:blip r:embed="rId3"/>
          <a:stretch>
            <a:fillRect/>
          </a:stretch>
        </p:blipFill>
        <p:spPr>
          <a:xfrm>
            <a:off x="69532" y="752672"/>
            <a:ext cx="12052936" cy="2333711"/>
          </a:xfrm>
          <a:prstGeom prst="rect">
            <a:avLst/>
          </a:prstGeom>
        </p:spPr>
      </p:pic>
      <p:pic>
        <p:nvPicPr>
          <p:cNvPr id="8" name="Picture 7">
            <a:extLst>
              <a:ext uri="{FF2B5EF4-FFF2-40B4-BE49-F238E27FC236}">
                <a16:creationId xmlns:a16="http://schemas.microsoft.com/office/drawing/2014/main" id="{EB8ACC17-725C-8511-D060-8F22460EAFF4}"/>
              </a:ext>
            </a:extLst>
          </p:cNvPr>
          <p:cNvPicPr>
            <a:picLocks noChangeAspect="1"/>
          </p:cNvPicPr>
          <p:nvPr/>
        </p:nvPicPr>
        <p:blipFill>
          <a:blip r:embed="rId4"/>
          <a:stretch>
            <a:fillRect/>
          </a:stretch>
        </p:blipFill>
        <p:spPr>
          <a:xfrm>
            <a:off x="160482" y="3213308"/>
            <a:ext cx="6426200" cy="1968500"/>
          </a:xfrm>
          <a:prstGeom prst="rect">
            <a:avLst/>
          </a:prstGeom>
        </p:spPr>
      </p:pic>
      <p:pic>
        <p:nvPicPr>
          <p:cNvPr id="11" name="Picture 10">
            <a:extLst>
              <a:ext uri="{FF2B5EF4-FFF2-40B4-BE49-F238E27FC236}">
                <a16:creationId xmlns:a16="http://schemas.microsoft.com/office/drawing/2014/main" id="{EE7596CB-02D1-0CB2-E36E-93F0A131ACA8}"/>
              </a:ext>
            </a:extLst>
          </p:cNvPr>
          <p:cNvPicPr>
            <a:picLocks noChangeAspect="1"/>
          </p:cNvPicPr>
          <p:nvPr/>
        </p:nvPicPr>
        <p:blipFill>
          <a:blip r:embed="rId5"/>
          <a:stretch>
            <a:fillRect/>
          </a:stretch>
        </p:blipFill>
        <p:spPr>
          <a:xfrm>
            <a:off x="160482" y="5147347"/>
            <a:ext cx="5029200" cy="1562100"/>
          </a:xfrm>
          <a:prstGeom prst="rect">
            <a:avLst/>
          </a:prstGeom>
        </p:spPr>
      </p:pic>
      <p:sp>
        <p:nvSpPr>
          <p:cNvPr id="7" name="TextBox 6">
            <a:extLst>
              <a:ext uri="{FF2B5EF4-FFF2-40B4-BE49-F238E27FC236}">
                <a16:creationId xmlns:a16="http://schemas.microsoft.com/office/drawing/2014/main" id="{A0E64C62-213F-BB5F-D28C-559B1DD129D0}"/>
              </a:ext>
            </a:extLst>
          </p:cNvPr>
          <p:cNvSpPr txBox="1"/>
          <p:nvPr/>
        </p:nvSpPr>
        <p:spPr>
          <a:xfrm>
            <a:off x="4643583" y="6353827"/>
            <a:ext cx="7387935" cy="400110"/>
          </a:xfrm>
          <a:prstGeom prst="rect">
            <a:avLst/>
          </a:prstGeom>
          <a:solidFill>
            <a:schemeClr val="accent5">
              <a:lumMod val="75000"/>
            </a:schemeClr>
          </a:solidFill>
        </p:spPr>
        <p:txBody>
          <a:bodyPr wrap="square" rtlCol="0">
            <a:spAutoFit/>
          </a:bodyPr>
          <a:lstStyle/>
          <a:p>
            <a:r>
              <a:rPr lang="en-US" sz="2000" dirty="0">
                <a:solidFill>
                  <a:schemeClr val="accent4">
                    <a:lumMod val="60000"/>
                    <a:lumOff val="40000"/>
                  </a:schemeClr>
                </a:solidFill>
              </a:rPr>
              <a:t>https://</a:t>
            </a:r>
            <a:r>
              <a:rPr lang="en-US" sz="2000" dirty="0" err="1">
                <a:solidFill>
                  <a:schemeClr val="accent4">
                    <a:lumMod val="60000"/>
                    <a:lumOff val="40000"/>
                  </a:schemeClr>
                </a:solidFill>
              </a:rPr>
              <a:t>genome.ucsc.edu</a:t>
            </a:r>
            <a:r>
              <a:rPr lang="en-US" sz="2000" dirty="0">
                <a:solidFill>
                  <a:schemeClr val="accent4">
                    <a:lumMod val="60000"/>
                    <a:lumOff val="40000"/>
                  </a:schemeClr>
                </a:solidFill>
              </a:rPr>
              <a:t>/</a:t>
            </a:r>
            <a:r>
              <a:rPr lang="en-US" sz="2000" dirty="0" err="1">
                <a:solidFill>
                  <a:schemeClr val="accent4">
                    <a:lumMod val="60000"/>
                    <a:lumOff val="40000"/>
                  </a:schemeClr>
                </a:solidFill>
              </a:rPr>
              <a:t>goldenPath</a:t>
            </a:r>
            <a:r>
              <a:rPr lang="en-US" sz="2000" dirty="0">
                <a:solidFill>
                  <a:schemeClr val="accent4">
                    <a:lumMod val="60000"/>
                    <a:lumOff val="40000"/>
                  </a:schemeClr>
                </a:solidFill>
              </a:rPr>
              <a:t>/help/</a:t>
            </a:r>
            <a:r>
              <a:rPr lang="en-US" sz="2000" dirty="0" err="1">
                <a:solidFill>
                  <a:schemeClr val="accent4">
                    <a:lumMod val="60000"/>
                    <a:lumOff val="40000"/>
                  </a:schemeClr>
                </a:solidFill>
              </a:rPr>
              <a:t>trackDb</a:t>
            </a:r>
            <a:r>
              <a:rPr lang="en-US" sz="2000" dirty="0">
                <a:solidFill>
                  <a:schemeClr val="accent4">
                    <a:lumMod val="60000"/>
                    <a:lumOff val="40000"/>
                  </a:schemeClr>
                </a:solidFill>
              </a:rPr>
              <a:t>/</a:t>
            </a:r>
            <a:r>
              <a:rPr lang="en-US" sz="2000" dirty="0" err="1">
                <a:solidFill>
                  <a:schemeClr val="accent4">
                    <a:lumMod val="60000"/>
                    <a:lumOff val="40000"/>
                  </a:schemeClr>
                </a:solidFill>
              </a:rPr>
              <a:t>trackDbHub.html</a:t>
            </a:r>
            <a:endParaRPr lang="en-US" sz="2000" dirty="0">
              <a:solidFill>
                <a:schemeClr val="accent4">
                  <a:lumMod val="60000"/>
                  <a:lumOff val="40000"/>
                </a:schemeClr>
              </a:solidFill>
            </a:endParaRPr>
          </a:p>
        </p:txBody>
      </p:sp>
      <p:cxnSp>
        <p:nvCxnSpPr>
          <p:cNvPr id="12" name="Straight Connector 11">
            <a:extLst>
              <a:ext uri="{FF2B5EF4-FFF2-40B4-BE49-F238E27FC236}">
                <a16:creationId xmlns:a16="http://schemas.microsoft.com/office/drawing/2014/main" id="{6EF9B49B-6975-46E3-4E27-C191467AA47F}"/>
              </a:ext>
            </a:extLst>
          </p:cNvPr>
          <p:cNvCxnSpPr>
            <a:cxnSpLocks/>
          </p:cNvCxnSpPr>
          <p:nvPr/>
        </p:nvCxnSpPr>
        <p:spPr>
          <a:xfrm flipH="1">
            <a:off x="4468091" y="2143634"/>
            <a:ext cx="3110923" cy="1831694"/>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3FB3170B-3B00-C024-7800-C0AEA370AB7F}"/>
              </a:ext>
            </a:extLst>
          </p:cNvPr>
          <p:cNvCxnSpPr>
            <a:cxnSpLocks/>
          </p:cNvCxnSpPr>
          <p:nvPr/>
        </p:nvCxnSpPr>
        <p:spPr>
          <a:xfrm>
            <a:off x="3241964" y="5798127"/>
            <a:ext cx="4337050" cy="51121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F674CBF9-1341-848E-CDCF-66BF6EFAB9AD}"/>
              </a:ext>
            </a:extLst>
          </p:cNvPr>
          <p:cNvSpPr txBox="1"/>
          <p:nvPr/>
        </p:nvSpPr>
        <p:spPr>
          <a:xfrm>
            <a:off x="5017655" y="4832149"/>
            <a:ext cx="7013863" cy="1077218"/>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There is a reference document for all track types and associated specifications.</a:t>
            </a:r>
          </a:p>
        </p:txBody>
      </p:sp>
    </p:spTree>
    <p:extLst>
      <p:ext uri="{BB962C8B-B14F-4D97-AF65-F5344CB8AC3E}">
        <p14:creationId xmlns:p14="http://schemas.microsoft.com/office/powerpoint/2010/main" val="1448942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1B753-A58A-6CCC-D00B-31B7CF93519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7431581-E4E8-C8F2-ED01-ADB3D46459BD}"/>
              </a:ext>
            </a:extLst>
          </p:cNvPr>
          <p:cNvSpPr txBox="1"/>
          <p:nvPr/>
        </p:nvSpPr>
        <p:spPr>
          <a:xfrm>
            <a:off x="322119" y="1477855"/>
            <a:ext cx="3603872" cy="4524315"/>
          </a:xfrm>
          <a:prstGeom prst="rect">
            <a:avLst/>
          </a:prstGeom>
          <a:noFill/>
          <a:ln w="57150">
            <a:solidFill>
              <a:schemeClr val="accent1"/>
            </a:solidFill>
          </a:ln>
        </p:spPr>
        <p:txBody>
          <a:bodyPr wrap="none" rtlCol="0">
            <a:spAutoFit/>
          </a:bodyPr>
          <a:lstStyle/>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hub.txt</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genomes.txt</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documentation.html</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GCA_000260495.2/</a:t>
            </a:r>
          </a:p>
          <a:p>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trackDb.txt</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veupathGenes.bb</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veupathGenes.gtf.gz</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GCF_014441545.1/</a:t>
            </a:r>
          </a:p>
          <a:p>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trackDb.txt</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veupathGenes.gtf.gz</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veupathGenes.bb</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GCF_014108235.1/</a:t>
            </a:r>
          </a:p>
          <a:p>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trackDb.txt</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veupathGenes.gtf.gz</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veupathGenes.bb</a:t>
            </a:r>
            <a:endParaRPr lang="en-US" dirty="0">
              <a:latin typeface="Consolas" panose="020B0609020204030204" pitchFamily="49" charset="0"/>
              <a:cs typeface="Consolas" panose="020B0609020204030204" pitchFamily="49" charset="0"/>
            </a:endParaRPr>
          </a:p>
          <a:p>
            <a:endParaRPr lang="en-US" dirty="0"/>
          </a:p>
        </p:txBody>
      </p:sp>
      <p:sp>
        <p:nvSpPr>
          <p:cNvPr id="2" name="Title 1">
            <a:extLst>
              <a:ext uri="{FF2B5EF4-FFF2-40B4-BE49-F238E27FC236}">
                <a16:creationId xmlns:a16="http://schemas.microsoft.com/office/drawing/2014/main" id="{796014CA-1BF0-DAB0-F30A-C4671D273F90}"/>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Specific layout for your annotation track hub</a:t>
            </a:r>
          </a:p>
        </p:txBody>
      </p:sp>
      <p:cxnSp>
        <p:nvCxnSpPr>
          <p:cNvPr id="13" name="Straight Arrow Connector 12">
            <a:extLst>
              <a:ext uri="{FF2B5EF4-FFF2-40B4-BE49-F238E27FC236}">
                <a16:creationId xmlns:a16="http://schemas.microsoft.com/office/drawing/2014/main" id="{BC06A66E-667F-6369-4443-2766AD4EC90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0E1F0D0-AC8F-9C58-0B57-A647BD925050}"/>
              </a:ext>
            </a:extLst>
          </p:cNvPr>
          <p:cNvSpPr txBox="1"/>
          <p:nvPr/>
        </p:nvSpPr>
        <p:spPr>
          <a:xfrm>
            <a:off x="4237341" y="793773"/>
            <a:ext cx="7390086" cy="1077218"/>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For efficient import of such data, there must be a consistent and structured layout.</a:t>
            </a:r>
          </a:p>
        </p:txBody>
      </p:sp>
      <p:sp>
        <p:nvSpPr>
          <p:cNvPr id="5" name="TextBox 4">
            <a:extLst>
              <a:ext uri="{FF2B5EF4-FFF2-40B4-BE49-F238E27FC236}">
                <a16:creationId xmlns:a16="http://schemas.microsoft.com/office/drawing/2014/main" id="{893543B7-60F0-327D-28F4-49A43A9C4B62}"/>
              </a:ext>
            </a:extLst>
          </p:cNvPr>
          <p:cNvSpPr txBox="1"/>
          <p:nvPr/>
        </p:nvSpPr>
        <p:spPr>
          <a:xfrm>
            <a:off x="4237341" y="2394005"/>
            <a:ext cx="7390086" cy="1569660"/>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Assembly names need to be the NCBI GenBank accession names to identify the corresponding assembly.  GCF_... GCA_...</a:t>
            </a:r>
          </a:p>
        </p:txBody>
      </p:sp>
      <p:sp>
        <p:nvSpPr>
          <p:cNvPr id="6" name="TextBox 5">
            <a:extLst>
              <a:ext uri="{FF2B5EF4-FFF2-40B4-BE49-F238E27FC236}">
                <a16:creationId xmlns:a16="http://schemas.microsoft.com/office/drawing/2014/main" id="{DC85B91C-3335-7DCD-6959-6DA6C7E1675D}"/>
              </a:ext>
            </a:extLst>
          </p:cNvPr>
          <p:cNvSpPr txBox="1"/>
          <p:nvPr/>
        </p:nvSpPr>
        <p:spPr>
          <a:xfrm>
            <a:off x="4237341" y="4476286"/>
            <a:ext cx="7390086" cy="1569660"/>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All the track files can be the same names since they are all the same annotation type.</a:t>
            </a:r>
          </a:p>
        </p:txBody>
      </p:sp>
      <p:sp>
        <p:nvSpPr>
          <p:cNvPr id="8" name="TextBox 7">
            <a:extLst>
              <a:ext uri="{FF2B5EF4-FFF2-40B4-BE49-F238E27FC236}">
                <a16:creationId xmlns:a16="http://schemas.microsoft.com/office/drawing/2014/main" id="{314289C7-7264-B89A-D517-9C66152565BE}"/>
              </a:ext>
            </a:extLst>
          </p:cNvPr>
          <p:cNvSpPr txBox="1"/>
          <p:nvPr/>
        </p:nvSpPr>
        <p:spPr>
          <a:xfrm>
            <a:off x="322119" y="799561"/>
            <a:ext cx="3603872" cy="584775"/>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Directory structure:</a:t>
            </a:r>
          </a:p>
        </p:txBody>
      </p:sp>
    </p:spTree>
    <p:extLst>
      <p:ext uri="{BB962C8B-B14F-4D97-AF65-F5344CB8AC3E}">
        <p14:creationId xmlns:p14="http://schemas.microsoft.com/office/powerpoint/2010/main" val="94176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899C7-B44F-0769-1588-6D7F14B8BE8F}"/>
            </a:ext>
          </a:extLst>
        </p:cNvPr>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3A15D9BE-C1FC-CDFB-9468-D74B5B79F623}"/>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4F7CAB8-556B-EFD4-481F-C3047DB43F04}"/>
              </a:ext>
            </a:extLst>
          </p:cNvPr>
          <p:cNvSpPr txBox="1"/>
          <p:nvPr/>
        </p:nvSpPr>
        <p:spPr>
          <a:xfrm>
            <a:off x="685801" y="1491235"/>
            <a:ext cx="9555821" cy="4247317"/>
          </a:xfrm>
          <a:prstGeom prst="rect">
            <a:avLst/>
          </a:prstGeom>
          <a:noFill/>
          <a:ln w="19050">
            <a:solidFill>
              <a:schemeClr val="accent1"/>
            </a:solidFill>
          </a:ln>
        </p:spPr>
        <p:txBody>
          <a:bodyPr wrap="none" rtlCol="0">
            <a:spAutoFit/>
          </a:bodyPr>
          <a:lstStyle/>
          <a:p>
            <a:r>
              <a:rPr lang="en-US" dirty="0">
                <a:latin typeface="Consolas" panose="020B0609020204030204" pitchFamily="49" charset="0"/>
                <a:cs typeface="Consolas" panose="020B0609020204030204" pitchFamily="49" charset="0"/>
              </a:rPr>
              <a:t>hub PAG_2026_GenArk_Contrib_Example</a:t>
            </a:r>
          </a:p>
          <a:p>
            <a:r>
              <a:rPr lang="en-US" dirty="0" err="1">
                <a:latin typeface="Consolas" panose="020B0609020204030204" pitchFamily="49" charset="0"/>
                <a:cs typeface="Consolas" panose="020B0609020204030204" pitchFamily="49" charset="0"/>
              </a:rPr>
              <a:t>shortLabel</a:t>
            </a:r>
            <a:r>
              <a:rPr lang="en-US" dirty="0">
                <a:latin typeface="Consolas" panose="020B0609020204030204" pitchFamily="49" charset="0"/>
                <a:cs typeface="Consolas" panose="020B0609020204030204" pitchFamily="49" charset="0"/>
              </a:rPr>
              <a:t> PAG 2026 </a:t>
            </a:r>
            <a:r>
              <a:rPr lang="en-US" dirty="0" err="1">
                <a:latin typeface="Consolas" panose="020B0609020204030204" pitchFamily="49" charset="0"/>
                <a:cs typeface="Consolas" panose="020B0609020204030204" pitchFamily="49" charset="0"/>
              </a:rPr>
              <a:t>GenArk</a:t>
            </a:r>
            <a:r>
              <a:rPr lang="en-US" dirty="0">
                <a:latin typeface="Consolas" panose="020B0609020204030204" pitchFamily="49" charset="0"/>
                <a:cs typeface="Consolas" panose="020B0609020204030204" pitchFamily="49" charset="0"/>
              </a:rPr>
              <a:t> tracks</a:t>
            </a:r>
          </a:p>
          <a:p>
            <a:r>
              <a:rPr lang="en-US" dirty="0" err="1">
                <a:latin typeface="Consolas" panose="020B0609020204030204" pitchFamily="49" charset="0"/>
                <a:cs typeface="Consolas" panose="020B0609020204030204" pitchFamily="49" charset="0"/>
              </a:rPr>
              <a:t>longLabel</a:t>
            </a:r>
            <a:r>
              <a:rPr lang="en-US" dirty="0">
                <a:latin typeface="Consolas" panose="020B0609020204030204" pitchFamily="49" charset="0"/>
                <a:cs typeface="Consolas" panose="020B0609020204030204" pitchFamily="49" charset="0"/>
              </a:rPr>
              <a:t> PAG 2026 example of contributed tracks to UCSC </a:t>
            </a:r>
            <a:r>
              <a:rPr lang="en-US" dirty="0" err="1">
                <a:latin typeface="Consolas" panose="020B0609020204030204" pitchFamily="49" charset="0"/>
                <a:cs typeface="Consolas" panose="020B0609020204030204" pitchFamily="49" charset="0"/>
              </a:rPr>
              <a:t>GenArk</a:t>
            </a:r>
            <a:r>
              <a:rPr lang="en-US" dirty="0">
                <a:latin typeface="Consolas" panose="020B0609020204030204" pitchFamily="49" charset="0"/>
                <a:cs typeface="Consolas" panose="020B0609020204030204" pitchFamily="49" charset="0"/>
              </a:rPr>
              <a:t> assemblies</a:t>
            </a:r>
          </a:p>
          <a:p>
            <a:r>
              <a:rPr lang="en-US" dirty="0">
                <a:latin typeface="Consolas" panose="020B0609020204030204" pitchFamily="49" charset="0"/>
                <a:cs typeface="Consolas" panose="020B0609020204030204" pitchFamily="49" charset="0"/>
              </a:rPr>
              <a:t>email </a:t>
            </a:r>
            <a:r>
              <a:rPr lang="en-US" dirty="0" err="1">
                <a:latin typeface="Consolas" panose="020B0609020204030204" pitchFamily="49" charset="0"/>
                <a:cs typeface="Consolas" panose="020B0609020204030204" pitchFamily="49" charset="0"/>
              </a:rPr>
              <a:t>genome@soe.ucsc.edu</a:t>
            </a:r>
            <a:endParaRPr lang="en-US" dirty="0">
              <a:latin typeface="Consolas" panose="020B0609020204030204" pitchFamily="49" charset="0"/>
              <a:cs typeface="Consolas" panose="020B0609020204030204" pitchFamily="49" charset="0"/>
            </a:endParaRPr>
          </a:p>
          <a:p>
            <a:r>
              <a:rPr lang="en-US" dirty="0" err="1">
                <a:latin typeface="Consolas" panose="020B0609020204030204" pitchFamily="49" charset="0"/>
                <a:cs typeface="Consolas" panose="020B0609020204030204" pitchFamily="49" charset="0"/>
              </a:rPr>
              <a:t>genomesFile</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genomes.txt</a:t>
            </a:r>
            <a:endParaRPr lang="en-US" dirty="0">
              <a:latin typeface="Consolas" panose="020B0609020204030204" pitchFamily="49" charset="0"/>
              <a:cs typeface="Consolas" panose="020B0609020204030204" pitchFamily="49" charset="0"/>
            </a:endParaRPr>
          </a:p>
          <a:p>
            <a:r>
              <a:rPr lang="en-US" dirty="0" err="1">
                <a:latin typeface="Consolas" panose="020B0609020204030204" pitchFamily="49" charset="0"/>
                <a:cs typeface="Consolas" panose="020B0609020204030204" pitchFamily="49" charset="0"/>
              </a:rPr>
              <a:t>descriptionUrl</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documentation.html</a:t>
            </a:r>
            <a:endParaRPr lang="en-US" dirty="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comments:</a:t>
            </a:r>
          </a:p>
          <a:p>
            <a:r>
              <a:rPr lang="en-US" dirty="0">
                <a:latin typeface="Consolas" panose="020B0609020204030204" pitchFamily="49" charset="0"/>
                <a:cs typeface="Consolas" panose="020B0609020204030204" pitchFamily="49" charset="0"/>
              </a:rPr>
              <a:t># load this hub with a reference to this </a:t>
            </a:r>
            <a:r>
              <a:rPr lang="en-US" dirty="0" err="1">
                <a:latin typeface="Consolas" panose="020B0609020204030204" pitchFamily="49" charset="0"/>
                <a:cs typeface="Consolas" panose="020B0609020204030204" pitchFamily="49" charset="0"/>
              </a:rPr>
              <a:t>hub.txt</a:t>
            </a:r>
            <a:r>
              <a:rPr lang="en-US" dirty="0">
                <a:latin typeface="Consolas" panose="020B0609020204030204" pitchFamily="49" charset="0"/>
                <a:cs typeface="Consolas" panose="020B0609020204030204" pitchFamily="49" charset="0"/>
              </a:rPr>
              <a:t> file:</a:t>
            </a:r>
          </a:p>
          <a:p>
            <a:r>
              <a:rPr lang="en-US" dirty="0">
                <a:latin typeface="Consolas" panose="020B0609020204030204" pitchFamily="49" charset="0"/>
                <a:cs typeface="Consolas" panose="020B0609020204030204" pitchFamily="49" charset="0"/>
              </a:rPr>
              <a:t># https://genome-</a:t>
            </a:r>
            <a:r>
              <a:rPr lang="en-US" dirty="0" err="1">
                <a:latin typeface="Consolas" panose="020B0609020204030204" pitchFamily="49" charset="0"/>
                <a:cs typeface="Consolas" panose="020B0609020204030204" pitchFamily="49" charset="0"/>
              </a:rPr>
              <a:t>test.gi.ucsc.edu</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hiram</a:t>
            </a:r>
            <a:r>
              <a:rPr lang="en-US" dirty="0">
                <a:latin typeface="Consolas" panose="020B0609020204030204" pitchFamily="49" charset="0"/>
                <a:cs typeface="Consolas" panose="020B0609020204030204" pitchFamily="49" charset="0"/>
              </a:rPr>
              <a:t>/BRC/</a:t>
            </a:r>
            <a:r>
              <a:rPr lang="en-US" dirty="0" err="1">
                <a:latin typeface="Consolas" panose="020B0609020204030204" pitchFamily="49" charset="0"/>
                <a:cs typeface="Consolas" panose="020B0609020204030204" pitchFamily="49" charset="0"/>
              </a:rPr>
              <a:t>contrib</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hub.txt</a:t>
            </a:r>
            <a:endParaRPr lang="en-US" dirty="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for example, to show this track hub in the genome browser::</a:t>
            </a:r>
          </a:p>
          <a:p>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hlinkClick r:id="rId3"/>
              </a:rPr>
              <a:t>https://genome.ucsc.edu/cgi-bin/hgTracks?genome=GCA_000260495.2</a:t>
            </a:r>
            <a:r>
              <a:rPr lang="en-US" dirty="0">
                <a:latin typeface="Consolas" panose="020B0609020204030204" pitchFamily="49" charset="0"/>
                <a:cs typeface="Consolas" panose="020B0609020204030204" pitchFamily="49" charset="0"/>
              </a:rPr>
              <a:t>&amp;</a:t>
            </a:r>
          </a:p>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hubUrl</a:t>
            </a:r>
            <a:r>
              <a:rPr lang="en-US" dirty="0">
                <a:latin typeface="Consolas" panose="020B0609020204030204" pitchFamily="49" charset="0"/>
                <a:cs typeface="Consolas" panose="020B0609020204030204" pitchFamily="49" charset="0"/>
              </a:rPr>
              <a:t>=https://genome-</a:t>
            </a:r>
            <a:r>
              <a:rPr lang="en-US" dirty="0" err="1">
                <a:latin typeface="Consolas" panose="020B0609020204030204" pitchFamily="49" charset="0"/>
                <a:cs typeface="Consolas" panose="020B0609020204030204" pitchFamily="49" charset="0"/>
              </a:rPr>
              <a:t>test.gi.ucsc.edu</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hiram</a:t>
            </a:r>
            <a:r>
              <a:rPr lang="en-US" dirty="0">
                <a:latin typeface="Consolas" panose="020B0609020204030204" pitchFamily="49" charset="0"/>
                <a:cs typeface="Consolas" panose="020B0609020204030204" pitchFamily="49" charset="0"/>
              </a:rPr>
              <a:t>/BRC/</a:t>
            </a:r>
            <a:r>
              <a:rPr lang="en-US" dirty="0" err="1">
                <a:latin typeface="Consolas" panose="020B0609020204030204" pitchFamily="49" charset="0"/>
                <a:cs typeface="Consolas" panose="020B0609020204030204" pitchFamily="49" charset="0"/>
              </a:rPr>
              <a:t>contrib</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hub.txt</a:t>
            </a:r>
            <a:endParaRPr lang="en-US" dirty="0">
              <a:latin typeface="Consolas" panose="020B0609020204030204" pitchFamily="49" charset="0"/>
              <a:cs typeface="Consolas" panose="020B0609020204030204" pitchFamily="49" charset="0"/>
            </a:endParaRPr>
          </a:p>
        </p:txBody>
      </p:sp>
      <p:cxnSp>
        <p:nvCxnSpPr>
          <p:cNvPr id="3" name="Straight Connector 2">
            <a:extLst>
              <a:ext uri="{FF2B5EF4-FFF2-40B4-BE49-F238E27FC236}">
                <a16:creationId xmlns:a16="http://schemas.microsoft.com/office/drawing/2014/main" id="{6193D8FA-CBEC-0717-F4F8-4B29505AA3BB}"/>
              </a:ext>
            </a:extLst>
          </p:cNvPr>
          <p:cNvCxnSpPr>
            <a:cxnSpLocks/>
          </p:cNvCxnSpPr>
          <p:nvPr/>
        </p:nvCxnSpPr>
        <p:spPr>
          <a:xfrm flipH="1">
            <a:off x="3730336" y="2763982"/>
            <a:ext cx="3023755"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C154534F-670F-4902-5C6B-A3224406C2DB}"/>
              </a:ext>
            </a:extLst>
          </p:cNvPr>
          <p:cNvCxnSpPr>
            <a:cxnSpLocks/>
          </p:cNvCxnSpPr>
          <p:nvPr/>
        </p:nvCxnSpPr>
        <p:spPr>
          <a:xfrm flipH="1" flipV="1">
            <a:off x="5049982" y="3096491"/>
            <a:ext cx="2867891" cy="518401"/>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7440028B-4F45-CC6A-9901-52D96967E61D}"/>
              </a:ext>
            </a:extLst>
          </p:cNvPr>
          <p:cNvSpPr txBox="1"/>
          <p:nvPr/>
        </p:nvSpPr>
        <p:spPr>
          <a:xfrm>
            <a:off x="8040416" y="3349486"/>
            <a:ext cx="3971476" cy="584775"/>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DOCUMENTATION ! ! ! </a:t>
            </a:r>
          </a:p>
        </p:txBody>
      </p:sp>
      <p:sp>
        <p:nvSpPr>
          <p:cNvPr id="12" name="TextBox 11">
            <a:extLst>
              <a:ext uri="{FF2B5EF4-FFF2-40B4-BE49-F238E27FC236}">
                <a16:creationId xmlns:a16="http://schemas.microsoft.com/office/drawing/2014/main" id="{409FADFE-5378-9D16-3227-8A9C88480F2D}"/>
              </a:ext>
            </a:extLst>
          </p:cNvPr>
          <p:cNvSpPr txBox="1"/>
          <p:nvPr/>
        </p:nvSpPr>
        <p:spPr>
          <a:xfrm>
            <a:off x="6868392" y="2452253"/>
            <a:ext cx="5143500" cy="584775"/>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Specify the target assemblies </a:t>
            </a:r>
          </a:p>
        </p:txBody>
      </p:sp>
      <p:sp>
        <p:nvSpPr>
          <p:cNvPr id="6" name="Title 1">
            <a:extLst>
              <a:ext uri="{FF2B5EF4-FFF2-40B4-BE49-F238E27FC236}">
                <a16:creationId xmlns:a16="http://schemas.microsoft.com/office/drawing/2014/main" id="{9AB64439-F71F-7D64-F005-B9492A044E6E}"/>
              </a:ext>
            </a:extLst>
          </p:cNvPr>
          <p:cNvSpPr txBox="1">
            <a:spLocks/>
          </p:cNvSpPr>
          <p:nvPr/>
        </p:nvSpPr>
        <p:spPr>
          <a:xfrm>
            <a:off x="495300" y="239588"/>
            <a:ext cx="10920845" cy="621687"/>
          </a:xfrm>
          <a:prstGeom prst="rect">
            <a:avLst/>
          </a:prstGeom>
          <a:solidFill>
            <a:schemeClr val="accent5">
              <a:lumMod val="5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FFC000"/>
                </a:solidFill>
              </a:rPr>
              <a:t>A specific example: start with the ‘</a:t>
            </a:r>
            <a:r>
              <a:rPr lang="en-US" sz="3600" dirty="0" err="1">
                <a:solidFill>
                  <a:srgbClr val="FFC000"/>
                </a:solidFill>
              </a:rPr>
              <a:t>hub.txt</a:t>
            </a:r>
            <a:r>
              <a:rPr lang="en-US" sz="3600" dirty="0">
                <a:solidFill>
                  <a:srgbClr val="FFC000"/>
                </a:solidFill>
              </a:rPr>
              <a:t>’ file</a:t>
            </a:r>
          </a:p>
        </p:txBody>
      </p:sp>
      <p:sp>
        <p:nvSpPr>
          <p:cNvPr id="2" name="TextBox 1">
            <a:extLst>
              <a:ext uri="{FF2B5EF4-FFF2-40B4-BE49-F238E27FC236}">
                <a16:creationId xmlns:a16="http://schemas.microsoft.com/office/drawing/2014/main" id="{F52E015E-7ADD-471A-1173-9891484DBA07}"/>
              </a:ext>
            </a:extLst>
          </p:cNvPr>
          <p:cNvSpPr txBox="1"/>
          <p:nvPr/>
        </p:nvSpPr>
        <p:spPr>
          <a:xfrm>
            <a:off x="1911929" y="6033637"/>
            <a:ext cx="7491844" cy="461665"/>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You can have all your documentation in one single html file </a:t>
            </a:r>
          </a:p>
        </p:txBody>
      </p:sp>
    </p:spTree>
    <p:extLst>
      <p:ext uri="{BB962C8B-B14F-4D97-AF65-F5344CB8AC3E}">
        <p14:creationId xmlns:p14="http://schemas.microsoft.com/office/powerpoint/2010/main" val="290558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5A787-F20D-A055-DB59-223D61929330}"/>
            </a:ext>
          </a:extLst>
        </p:cNvPr>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8E1C2A9D-84FF-9383-CE0B-DCD4D4BF7EE3}"/>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8912C3F-2D65-5FF6-33EC-12030B3D7654}"/>
              </a:ext>
            </a:extLst>
          </p:cNvPr>
          <p:cNvSpPr txBox="1"/>
          <p:nvPr/>
        </p:nvSpPr>
        <p:spPr>
          <a:xfrm>
            <a:off x="353289" y="1491235"/>
            <a:ext cx="4616970" cy="2308324"/>
          </a:xfrm>
          <a:prstGeom prst="rect">
            <a:avLst/>
          </a:prstGeom>
          <a:noFill/>
          <a:ln w="19050">
            <a:solidFill>
              <a:schemeClr val="accent1"/>
            </a:solidFill>
          </a:ln>
        </p:spPr>
        <p:txBody>
          <a:bodyPr wrap="none" rtlCol="0">
            <a:spAutoFit/>
          </a:bodyPr>
          <a:lstStyle/>
          <a:p>
            <a:r>
              <a:rPr lang="en-US" dirty="0">
                <a:latin typeface="Consolas" panose="020B0609020204030204" pitchFamily="49" charset="0"/>
                <a:cs typeface="Consolas" panose="020B0609020204030204" pitchFamily="49" charset="0"/>
              </a:rPr>
              <a:t>genome GCA_000260495.2</a:t>
            </a:r>
          </a:p>
          <a:p>
            <a:r>
              <a:rPr lang="en-US" dirty="0" err="1">
                <a:latin typeface="Consolas" panose="020B0609020204030204" pitchFamily="49" charset="0"/>
                <a:cs typeface="Consolas" panose="020B0609020204030204" pitchFamily="49" charset="0"/>
              </a:rPr>
              <a:t>trackDb</a:t>
            </a:r>
            <a:r>
              <a:rPr lang="en-US" dirty="0">
                <a:latin typeface="Consolas" panose="020B0609020204030204" pitchFamily="49" charset="0"/>
                <a:cs typeface="Consolas" panose="020B0609020204030204" pitchFamily="49" charset="0"/>
              </a:rPr>
              <a:t> GCA_000260495.2/</a:t>
            </a:r>
            <a:r>
              <a:rPr lang="en-US" dirty="0" err="1">
                <a:latin typeface="Consolas" panose="020B0609020204030204" pitchFamily="49" charset="0"/>
                <a:cs typeface="Consolas" panose="020B0609020204030204" pitchFamily="49" charset="0"/>
              </a:rPr>
              <a:t>trackDb.txt</a:t>
            </a:r>
            <a:endParaRPr lang="en-US" dirty="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genome GCF_014441545.1</a:t>
            </a:r>
          </a:p>
          <a:p>
            <a:r>
              <a:rPr lang="en-US" dirty="0" err="1">
                <a:latin typeface="Consolas" panose="020B0609020204030204" pitchFamily="49" charset="0"/>
                <a:cs typeface="Consolas" panose="020B0609020204030204" pitchFamily="49" charset="0"/>
              </a:rPr>
              <a:t>trackDb</a:t>
            </a:r>
            <a:r>
              <a:rPr lang="en-US" dirty="0">
                <a:latin typeface="Consolas" panose="020B0609020204030204" pitchFamily="49" charset="0"/>
                <a:cs typeface="Consolas" panose="020B0609020204030204" pitchFamily="49" charset="0"/>
              </a:rPr>
              <a:t> GCF_014441545.1/</a:t>
            </a:r>
            <a:r>
              <a:rPr lang="en-US" dirty="0" err="1">
                <a:latin typeface="Consolas" panose="020B0609020204030204" pitchFamily="49" charset="0"/>
                <a:cs typeface="Consolas" panose="020B0609020204030204" pitchFamily="49" charset="0"/>
              </a:rPr>
              <a:t>trackDb.txt</a:t>
            </a:r>
            <a:endParaRPr lang="en-US" dirty="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genome GCF_014108235.1</a:t>
            </a:r>
          </a:p>
          <a:p>
            <a:r>
              <a:rPr lang="en-US" dirty="0" err="1">
                <a:latin typeface="Consolas" panose="020B0609020204030204" pitchFamily="49" charset="0"/>
                <a:cs typeface="Consolas" panose="020B0609020204030204" pitchFamily="49" charset="0"/>
              </a:rPr>
              <a:t>trackDb</a:t>
            </a:r>
            <a:r>
              <a:rPr lang="en-US" dirty="0">
                <a:latin typeface="Consolas" panose="020B0609020204030204" pitchFamily="49" charset="0"/>
                <a:cs typeface="Consolas" panose="020B0609020204030204" pitchFamily="49" charset="0"/>
              </a:rPr>
              <a:t> GCF_014108235.1/</a:t>
            </a:r>
            <a:r>
              <a:rPr lang="en-US" dirty="0" err="1">
                <a:latin typeface="Consolas" panose="020B0609020204030204" pitchFamily="49" charset="0"/>
                <a:cs typeface="Consolas" panose="020B0609020204030204" pitchFamily="49" charset="0"/>
              </a:rPr>
              <a:t>trackDb.txt</a:t>
            </a:r>
            <a:endParaRPr lang="en-US" dirty="0">
              <a:latin typeface="Consolas" panose="020B0609020204030204" pitchFamily="49" charset="0"/>
              <a:cs typeface="Consolas" panose="020B0609020204030204" pitchFamily="49" charset="0"/>
            </a:endParaRPr>
          </a:p>
        </p:txBody>
      </p:sp>
      <p:sp>
        <p:nvSpPr>
          <p:cNvPr id="9" name="TextBox 8">
            <a:extLst>
              <a:ext uri="{FF2B5EF4-FFF2-40B4-BE49-F238E27FC236}">
                <a16:creationId xmlns:a16="http://schemas.microsoft.com/office/drawing/2014/main" id="{9BC48050-D4A8-8018-F2B9-C4271180B1B6}"/>
              </a:ext>
            </a:extLst>
          </p:cNvPr>
          <p:cNvSpPr txBox="1"/>
          <p:nvPr/>
        </p:nvSpPr>
        <p:spPr>
          <a:xfrm>
            <a:off x="322121" y="3938076"/>
            <a:ext cx="11700163" cy="1077218"/>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Important to use the correct GenBank accession identifier or UCSC database name, </a:t>
            </a:r>
            <a:r>
              <a:rPr lang="en-US" sz="3200" dirty="0" err="1">
                <a:solidFill>
                  <a:schemeClr val="accent4">
                    <a:lumMod val="60000"/>
                    <a:lumOff val="40000"/>
                  </a:schemeClr>
                </a:solidFill>
              </a:rPr>
              <a:t>e,g</a:t>
            </a:r>
            <a:r>
              <a:rPr lang="en-US" sz="3200" dirty="0">
                <a:solidFill>
                  <a:schemeClr val="accent4">
                    <a:lumMod val="60000"/>
                    <a:lumOff val="40000"/>
                  </a:schemeClr>
                </a:solidFill>
              </a:rPr>
              <a:t>. ‘GCF_016077325.2’,</a:t>
            </a:r>
            <a:r>
              <a:rPr lang="en-US" sz="3200" b="1" dirty="0">
                <a:solidFill>
                  <a:srgbClr val="FFFF00"/>
                </a:solidFill>
              </a:rPr>
              <a:t> </a:t>
            </a:r>
            <a:r>
              <a:rPr lang="en-US" sz="3200" dirty="0">
                <a:solidFill>
                  <a:schemeClr val="accent4">
                    <a:lumMod val="60000"/>
                    <a:lumOff val="40000"/>
                  </a:schemeClr>
                </a:solidFill>
              </a:rPr>
              <a:t>‘hg38’, ‘mm39’</a:t>
            </a:r>
          </a:p>
        </p:txBody>
      </p:sp>
      <p:sp>
        <p:nvSpPr>
          <p:cNvPr id="12" name="TextBox 11">
            <a:extLst>
              <a:ext uri="{FF2B5EF4-FFF2-40B4-BE49-F238E27FC236}">
                <a16:creationId xmlns:a16="http://schemas.microsoft.com/office/drawing/2014/main" id="{A731CF3A-A386-C9E0-D4E5-4D9139A644FC}"/>
              </a:ext>
            </a:extLst>
          </p:cNvPr>
          <p:cNvSpPr txBox="1"/>
          <p:nvPr/>
        </p:nvSpPr>
        <p:spPr>
          <a:xfrm>
            <a:off x="5133109" y="1626318"/>
            <a:ext cx="6889173" cy="1077218"/>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List each assembly for which you have calculated annotations. </a:t>
            </a:r>
          </a:p>
        </p:txBody>
      </p:sp>
      <p:sp>
        <p:nvSpPr>
          <p:cNvPr id="17" name="Title 1">
            <a:extLst>
              <a:ext uri="{FF2B5EF4-FFF2-40B4-BE49-F238E27FC236}">
                <a16:creationId xmlns:a16="http://schemas.microsoft.com/office/drawing/2014/main" id="{AE70A750-92C0-390B-8B46-2ABF42FFABBF}"/>
              </a:ext>
            </a:extLst>
          </p:cNvPr>
          <p:cNvSpPr txBox="1">
            <a:spLocks/>
          </p:cNvSpPr>
          <p:nvPr/>
        </p:nvSpPr>
        <p:spPr>
          <a:xfrm>
            <a:off x="635577" y="316009"/>
            <a:ext cx="10920845" cy="621687"/>
          </a:xfrm>
          <a:prstGeom prst="rect">
            <a:avLst/>
          </a:prstGeom>
          <a:solidFill>
            <a:schemeClr val="accent5">
              <a:lumMod val="5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FFC000"/>
                </a:solidFill>
              </a:rPr>
              <a:t>The ‘</a:t>
            </a:r>
            <a:r>
              <a:rPr lang="en-US" sz="3600" dirty="0" err="1">
                <a:solidFill>
                  <a:srgbClr val="FFC000"/>
                </a:solidFill>
              </a:rPr>
              <a:t>hub.txt</a:t>
            </a:r>
            <a:r>
              <a:rPr lang="en-US" sz="3600" dirty="0">
                <a:solidFill>
                  <a:srgbClr val="FFC000"/>
                </a:solidFill>
              </a:rPr>
              <a:t>’ points to this ‘</a:t>
            </a:r>
            <a:r>
              <a:rPr lang="en-US" sz="3600" dirty="0" err="1">
                <a:solidFill>
                  <a:srgbClr val="FFC000"/>
                </a:solidFill>
              </a:rPr>
              <a:t>genomes.txt</a:t>
            </a:r>
            <a:r>
              <a:rPr lang="en-US" sz="3600" dirty="0">
                <a:solidFill>
                  <a:srgbClr val="FFC000"/>
                </a:solidFill>
              </a:rPr>
              <a:t>’ file</a:t>
            </a:r>
          </a:p>
        </p:txBody>
      </p:sp>
      <p:sp>
        <p:nvSpPr>
          <p:cNvPr id="21" name="TextBox 20">
            <a:extLst>
              <a:ext uri="{FF2B5EF4-FFF2-40B4-BE49-F238E27FC236}">
                <a16:creationId xmlns:a16="http://schemas.microsoft.com/office/drawing/2014/main" id="{E6C4AC34-FA2A-BB2B-9288-5D8FAA3BBA8C}"/>
              </a:ext>
            </a:extLst>
          </p:cNvPr>
          <p:cNvSpPr txBox="1"/>
          <p:nvPr/>
        </p:nvSpPr>
        <p:spPr>
          <a:xfrm>
            <a:off x="322121" y="5895064"/>
            <a:ext cx="11700163" cy="584775"/>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https://</a:t>
            </a:r>
            <a:r>
              <a:rPr lang="en-US" sz="3200" dirty="0" err="1">
                <a:solidFill>
                  <a:schemeClr val="accent4">
                    <a:lumMod val="60000"/>
                    <a:lumOff val="40000"/>
                  </a:schemeClr>
                </a:solidFill>
              </a:rPr>
              <a:t>hgdownload.gi.ucsc.edu</a:t>
            </a:r>
            <a:r>
              <a:rPr lang="en-US" sz="3200" dirty="0">
                <a:solidFill>
                  <a:schemeClr val="accent4">
                    <a:lumMod val="60000"/>
                    <a:lumOff val="40000"/>
                  </a:schemeClr>
                </a:solidFill>
              </a:rPr>
              <a:t>/hubs/</a:t>
            </a:r>
            <a:r>
              <a:rPr lang="en-US" sz="3200" dirty="0" err="1">
                <a:solidFill>
                  <a:schemeClr val="accent4">
                    <a:lumMod val="60000"/>
                    <a:lumOff val="40000"/>
                  </a:schemeClr>
                </a:solidFill>
              </a:rPr>
              <a:t>UCSC_GI.assemblyHubList.txt</a:t>
            </a:r>
            <a:endParaRPr lang="en-US" sz="3200" dirty="0">
              <a:solidFill>
                <a:schemeClr val="accent4">
                  <a:lumMod val="60000"/>
                  <a:lumOff val="40000"/>
                </a:schemeClr>
              </a:solidFill>
            </a:endParaRPr>
          </a:p>
        </p:txBody>
      </p:sp>
      <p:sp>
        <p:nvSpPr>
          <p:cNvPr id="22" name="TextBox 21">
            <a:extLst>
              <a:ext uri="{FF2B5EF4-FFF2-40B4-BE49-F238E27FC236}">
                <a16:creationId xmlns:a16="http://schemas.microsoft.com/office/drawing/2014/main" id="{151B1102-8DC3-3209-5950-43096708F2A7}"/>
              </a:ext>
            </a:extLst>
          </p:cNvPr>
          <p:cNvSpPr txBox="1"/>
          <p:nvPr/>
        </p:nvSpPr>
        <p:spPr>
          <a:xfrm>
            <a:off x="322121" y="5193452"/>
            <a:ext cx="11700163" cy="584775"/>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Full listing of all </a:t>
            </a:r>
            <a:r>
              <a:rPr lang="en-US" sz="3200" dirty="0" err="1">
                <a:solidFill>
                  <a:schemeClr val="accent4">
                    <a:lumMod val="60000"/>
                    <a:lumOff val="40000"/>
                  </a:schemeClr>
                </a:solidFill>
              </a:rPr>
              <a:t>GenArk</a:t>
            </a:r>
            <a:r>
              <a:rPr lang="en-US" sz="3200" dirty="0">
                <a:solidFill>
                  <a:schemeClr val="accent4">
                    <a:lumMod val="60000"/>
                    <a:lumOff val="40000"/>
                  </a:schemeClr>
                </a:solidFill>
              </a:rPr>
              <a:t> assemblies:</a:t>
            </a:r>
          </a:p>
        </p:txBody>
      </p:sp>
      <p:sp>
        <p:nvSpPr>
          <p:cNvPr id="23" name="TextBox 22">
            <a:extLst>
              <a:ext uri="{FF2B5EF4-FFF2-40B4-BE49-F238E27FC236}">
                <a16:creationId xmlns:a16="http://schemas.microsoft.com/office/drawing/2014/main" id="{9CFA7089-63A0-91A4-47DC-C2F36031B3B4}"/>
              </a:ext>
            </a:extLst>
          </p:cNvPr>
          <p:cNvSpPr txBox="1"/>
          <p:nvPr/>
        </p:nvSpPr>
        <p:spPr>
          <a:xfrm>
            <a:off x="5133108" y="2959965"/>
            <a:ext cx="6889173" cy="584775"/>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The </a:t>
            </a:r>
            <a:r>
              <a:rPr lang="en-US" sz="3200" dirty="0" err="1">
                <a:solidFill>
                  <a:schemeClr val="accent4">
                    <a:lumMod val="60000"/>
                    <a:lumOff val="40000"/>
                  </a:schemeClr>
                </a:solidFill>
              </a:rPr>
              <a:t>trackDb.txt</a:t>
            </a:r>
            <a:r>
              <a:rPr lang="en-US" sz="3200" dirty="0">
                <a:solidFill>
                  <a:schemeClr val="accent4">
                    <a:lumMod val="60000"/>
                    <a:lumOff val="40000"/>
                  </a:schemeClr>
                </a:solidFill>
              </a:rPr>
              <a:t> file defines the tracks.</a:t>
            </a:r>
          </a:p>
        </p:txBody>
      </p:sp>
    </p:spTree>
    <p:extLst>
      <p:ext uri="{BB962C8B-B14F-4D97-AF65-F5344CB8AC3E}">
        <p14:creationId xmlns:p14="http://schemas.microsoft.com/office/powerpoint/2010/main" val="1982066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82987-FAF9-20B8-2AF9-8F86E830C6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F39175-0237-A32B-5703-167E7EA5DB3A}"/>
              </a:ext>
            </a:extLst>
          </p:cNvPr>
          <p:cNvSpPr>
            <a:spLocks noGrp="1"/>
          </p:cNvSpPr>
          <p:nvPr>
            <p:ph type="ctrTitle"/>
          </p:nvPr>
        </p:nvSpPr>
        <p:spPr>
          <a:xfrm>
            <a:off x="342900" y="450873"/>
            <a:ext cx="10920845" cy="621687"/>
          </a:xfrm>
          <a:solidFill>
            <a:schemeClr val="accent5">
              <a:lumMod val="50000"/>
            </a:schemeClr>
          </a:solidFill>
        </p:spPr>
        <p:txBody>
          <a:bodyPr>
            <a:noAutofit/>
          </a:bodyPr>
          <a:lstStyle/>
          <a:p>
            <a:r>
              <a:rPr lang="en-US" sz="3600" dirty="0">
                <a:solidFill>
                  <a:srgbClr val="FFC000"/>
                </a:solidFill>
              </a:rPr>
              <a:t>All the tracks are identical, only one </a:t>
            </a:r>
            <a:r>
              <a:rPr lang="en-US" sz="3600" dirty="0" err="1">
                <a:solidFill>
                  <a:srgbClr val="FFC000"/>
                </a:solidFill>
              </a:rPr>
              <a:t>trackDb.txt</a:t>
            </a:r>
            <a:r>
              <a:rPr lang="en-US" sz="3600" dirty="0">
                <a:solidFill>
                  <a:srgbClr val="FFC000"/>
                </a:solidFill>
              </a:rPr>
              <a:t> needed</a:t>
            </a:r>
          </a:p>
        </p:txBody>
      </p:sp>
      <p:cxnSp>
        <p:nvCxnSpPr>
          <p:cNvPr id="13" name="Straight Arrow Connector 12">
            <a:extLst>
              <a:ext uri="{FF2B5EF4-FFF2-40B4-BE49-F238E27FC236}">
                <a16:creationId xmlns:a16="http://schemas.microsoft.com/office/drawing/2014/main" id="{056856DD-6C26-59B7-B2F7-1DCCE8746B33}"/>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89BAC1-90BD-8370-78A3-810EE971730B}"/>
              </a:ext>
            </a:extLst>
          </p:cNvPr>
          <p:cNvSpPr txBox="1"/>
          <p:nvPr/>
        </p:nvSpPr>
        <p:spPr>
          <a:xfrm>
            <a:off x="685801" y="1491235"/>
            <a:ext cx="10189008" cy="3970318"/>
          </a:xfrm>
          <a:prstGeom prst="rect">
            <a:avLst/>
          </a:prstGeom>
          <a:noFill/>
          <a:ln w="19050">
            <a:solidFill>
              <a:schemeClr val="accent1"/>
            </a:solidFill>
          </a:ln>
        </p:spPr>
        <p:txBody>
          <a:bodyPr wrap="none" rtlCol="0">
            <a:spAutoFit/>
          </a:bodyPr>
          <a:lstStyle/>
          <a:p>
            <a:r>
              <a:rPr lang="en-US" dirty="0">
                <a:latin typeface="Consolas" panose="020B0609020204030204" pitchFamily="49" charset="0"/>
                <a:cs typeface="Consolas" panose="020B0609020204030204" pitchFamily="49" charset="0"/>
              </a:rPr>
              <a:t>track </a:t>
            </a:r>
            <a:r>
              <a:rPr lang="en-US" dirty="0" err="1">
                <a:latin typeface="Consolas" panose="020B0609020204030204" pitchFamily="49" charset="0"/>
                <a:cs typeface="Consolas" panose="020B0609020204030204" pitchFamily="49" charset="0"/>
              </a:rPr>
              <a:t>VEuPathDBGeneModels</a:t>
            </a:r>
            <a:endParaRPr lang="en-US" dirty="0">
              <a:latin typeface="Consolas" panose="020B0609020204030204" pitchFamily="49" charset="0"/>
              <a:cs typeface="Consolas" panose="020B0609020204030204" pitchFamily="49" charset="0"/>
            </a:endParaRPr>
          </a:p>
          <a:p>
            <a:r>
              <a:rPr lang="en-US" dirty="0" err="1">
                <a:latin typeface="Consolas" panose="020B0609020204030204" pitchFamily="49" charset="0"/>
                <a:cs typeface="Consolas" panose="020B0609020204030204" pitchFamily="49" charset="0"/>
              </a:rPr>
              <a:t>shortLabel</a:t>
            </a:r>
            <a:r>
              <a:rPr lang="en-US" dirty="0">
                <a:latin typeface="Consolas" panose="020B0609020204030204" pitchFamily="49" charset="0"/>
                <a:cs typeface="Consolas" panose="020B0609020204030204" pitchFamily="49" charset="0"/>
              </a:rPr>
              <a:t> PAG 2026 </a:t>
            </a:r>
            <a:r>
              <a:rPr lang="en-US" dirty="0" err="1">
                <a:latin typeface="Consolas" panose="020B0609020204030204" pitchFamily="49" charset="0"/>
                <a:cs typeface="Consolas" panose="020B0609020204030204" pitchFamily="49" charset="0"/>
              </a:rPr>
              <a:t>contrib</a:t>
            </a:r>
            <a:endParaRPr lang="en-US" dirty="0">
              <a:latin typeface="Consolas" panose="020B0609020204030204" pitchFamily="49" charset="0"/>
              <a:cs typeface="Consolas" panose="020B0609020204030204" pitchFamily="49" charset="0"/>
            </a:endParaRPr>
          </a:p>
          <a:p>
            <a:r>
              <a:rPr lang="en-US" dirty="0" err="1">
                <a:latin typeface="Consolas" panose="020B0609020204030204" pitchFamily="49" charset="0"/>
                <a:cs typeface="Consolas" panose="020B0609020204030204" pitchFamily="49" charset="0"/>
              </a:rPr>
              <a:t>longLabel</a:t>
            </a:r>
            <a:r>
              <a:rPr lang="en-US" dirty="0">
                <a:latin typeface="Consolas" panose="020B0609020204030204" pitchFamily="49" charset="0"/>
                <a:cs typeface="Consolas" panose="020B0609020204030204" pitchFamily="49" charset="0"/>
              </a:rPr>
              <a:t> PAG 2026 - demonstrating contributed tracks to UCSC </a:t>
            </a:r>
            <a:r>
              <a:rPr lang="en-US" dirty="0" err="1">
                <a:latin typeface="Consolas" panose="020B0609020204030204" pitchFamily="49" charset="0"/>
                <a:cs typeface="Consolas" panose="020B0609020204030204" pitchFamily="49" charset="0"/>
              </a:rPr>
              <a:t>GenArk</a:t>
            </a:r>
            <a:r>
              <a:rPr lang="en-US" dirty="0">
                <a:latin typeface="Consolas" panose="020B0609020204030204" pitchFamily="49" charset="0"/>
                <a:cs typeface="Consolas" panose="020B0609020204030204" pitchFamily="49" charset="0"/>
              </a:rPr>
              <a:t> assemblies</a:t>
            </a:r>
          </a:p>
          <a:p>
            <a:r>
              <a:rPr lang="en-US" dirty="0">
                <a:latin typeface="Consolas" panose="020B0609020204030204" pitchFamily="49" charset="0"/>
                <a:cs typeface="Consolas" panose="020B0609020204030204" pitchFamily="49" charset="0"/>
              </a:rPr>
              <a:t>group genes</a:t>
            </a:r>
          </a:p>
          <a:p>
            <a:r>
              <a:rPr lang="en-US" dirty="0">
                <a:latin typeface="Consolas" panose="020B0609020204030204" pitchFamily="49" charset="0"/>
                <a:cs typeface="Consolas" panose="020B0609020204030204" pitchFamily="49" charset="0"/>
              </a:rPr>
              <a:t>type </a:t>
            </a:r>
            <a:r>
              <a:rPr lang="en-US" dirty="0" err="1">
                <a:latin typeface="Consolas" panose="020B0609020204030204" pitchFamily="49" charset="0"/>
                <a:cs typeface="Consolas" panose="020B0609020204030204" pitchFamily="49" charset="0"/>
              </a:rPr>
              <a:t>bigBed</a:t>
            </a:r>
            <a:r>
              <a:rPr lang="en-US" dirty="0">
                <a:latin typeface="Consolas" panose="020B0609020204030204" pitchFamily="49" charset="0"/>
                <a:cs typeface="Consolas" panose="020B0609020204030204" pitchFamily="49" charset="0"/>
              </a:rPr>
              <a:t> 12 .</a:t>
            </a:r>
          </a:p>
          <a:p>
            <a:r>
              <a:rPr lang="en-US" dirty="0">
                <a:latin typeface="Consolas" panose="020B0609020204030204" pitchFamily="49" charset="0"/>
                <a:cs typeface="Consolas" panose="020B0609020204030204" pitchFamily="49" charset="0"/>
              </a:rPr>
              <a:t>visibility pack</a:t>
            </a:r>
          </a:p>
          <a:p>
            <a:r>
              <a:rPr lang="en-US" dirty="0" err="1">
                <a:latin typeface="Consolas" panose="020B0609020204030204" pitchFamily="49" charset="0"/>
                <a:cs typeface="Consolas" panose="020B0609020204030204" pitchFamily="49" charset="0"/>
              </a:rPr>
              <a:t>labelFields</a:t>
            </a:r>
            <a:r>
              <a:rPr lang="en-US" dirty="0">
                <a:latin typeface="Consolas" panose="020B0609020204030204" pitchFamily="49" charset="0"/>
                <a:cs typeface="Consolas" panose="020B0609020204030204" pitchFamily="49" charset="0"/>
              </a:rPr>
              <a:t> name</a:t>
            </a:r>
          </a:p>
          <a:p>
            <a:r>
              <a:rPr lang="en-US" dirty="0" err="1">
                <a:latin typeface="Consolas" panose="020B0609020204030204" pitchFamily="49" charset="0"/>
                <a:cs typeface="Consolas" panose="020B0609020204030204" pitchFamily="49" charset="0"/>
              </a:rPr>
              <a:t>searchIndex</a:t>
            </a:r>
            <a:r>
              <a:rPr lang="en-US" dirty="0">
                <a:latin typeface="Consolas" panose="020B0609020204030204" pitchFamily="49" charset="0"/>
                <a:cs typeface="Consolas" panose="020B0609020204030204" pitchFamily="49" charset="0"/>
              </a:rPr>
              <a:t> name</a:t>
            </a:r>
          </a:p>
          <a:p>
            <a:r>
              <a:rPr lang="en-US" dirty="0" err="1">
                <a:latin typeface="Consolas" panose="020B0609020204030204" pitchFamily="49" charset="0"/>
                <a:cs typeface="Consolas" panose="020B0609020204030204" pitchFamily="49" charset="0"/>
              </a:rPr>
              <a:t>bigDataUrl</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veupathGenes.bb</a:t>
            </a:r>
            <a:endParaRPr lang="en-US" dirty="0">
              <a:latin typeface="Consolas" panose="020B0609020204030204" pitchFamily="49" charset="0"/>
              <a:cs typeface="Consolas" panose="020B0609020204030204" pitchFamily="49" charset="0"/>
            </a:endParaRPr>
          </a:p>
          <a:p>
            <a:r>
              <a:rPr lang="en-US" dirty="0" err="1">
                <a:latin typeface="Consolas" panose="020B0609020204030204" pitchFamily="49" charset="0"/>
                <a:cs typeface="Consolas" panose="020B0609020204030204" pitchFamily="49" charset="0"/>
              </a:rPr>
              <a:t>colorByStrand</a:t>
            </a:r>
            <a:r>
              <a:rPr lang="en-US" dirty="0">
                <a:latin typeface="Consolas" panose="020B0609020204030204" pitchFamily="49" charset="0"/>
                <a:cs typeface="Consolas" panose="020B0609020204030204" pitchFamily="49" charset="0"/>
              </a:rPr>
              <a:t> 0,0,122 157,60,32</a:t>
            </a:r>
          </a:p>
          <a:p>
            <a:r>
              <a:rPr lang="en-US" dirty="0" err="1">
                <a:latin typeface="Consolas" panose="020B0609020204030204" pitchFamily="49" charset="0"/>
                <a:cs typeface="Consolas" panose="020B0609020204030204" pitchFamily="49" charset="0"/>
              </a:rPr>
              <a:t>dataVersion</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VEuPathDB</a:t>
            </a:r>
            <a:r>
              <a:rPr lang="en-US" dirty="0">
                <a:latin typeface="Consolas" panose="020B0609020204030204" pitchFamily="49" charset="0"/>
                <a:cs typeface="Consolas" panose="020B0609020204030204" pitchFamily="49" charset="0"/>
              </a:rPr>
              <a:t> release 68</a:t>
            </a:r>
          </a:p>
          <a:p>
            <a:r>
              <a:rPr lang="en-US" dirty="0">
                <a:latin typeface="Consolas" panose="020B0609020204030204" pitchFamily="49" charset="0"/>
                <a:cs typeface="Consolas" panose="020B0609020204030204" pitchFamily="49" charset="0"/>
              </a:rPr>
              <a:t>html ../documentation</a:t>
            </a:r>
          </a:p>
          <a:p>
            <a:endParaRPr lang="en-US" dirty="0">
              <a:latin typeface="Consolas" panose="020B0609020204030204" pitchFamily="49" charset="0"/>
              <a:cs typeface="Consolas" panose="020B0609020204030204" pitchFamily="49" charset="0"/>
            </a:endParaRPr>
          </a:p>
          <a:p>
            <a:r>
              <a:rPr lang="en-US" dirty="0"/>
              <a:t># can be multiple track definitions here for other annotations</a:t>
            </a:r>
          </a:p>
        </p:txBody>
      </p:sp>
      <p:sp>
        <p:nvSpPr>
          <p:cNvPr id="3" name="TextBox 2">
            <a:extLst>
              <a:ext uri="{FF2B5EF4-FFF2-40B4-BE49-F238E27FC236}">
                <a16:creationId xmlns:a16="http://schemas.microsoft.com/office/drawing/2014/main" id="{12E2A499-CBF2-2E32-677C-68B3AA34A1C3}"/>
              </a:ext>
            </a:extLst>
          </p:cNvPr>
          <p:cNvSpPr txBox="1"/>
          <p:nvPr/>
        </p:nvSpPr>
        <p:spPr>
          <a:xfrm>
            <a:off x="7042888" y="3018247"/>
            <a:ext cx="3971476" cy="584775"/>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DOCUMENTATION ! ! ! </a:t>
            </a:r>
          </a:p>
        </p:txBody>
      </p:sp>
      <p:cxnSp>
        <p:nvCxnSpPr>
          <p:cNvPr id="5" name="Straight Connector 4">
            <a:extLst>
              <a:ext uri="{FF2B5EF4-FFF2-40B4-BE49-F238E27FC236}">
                <a16:creationId xmlns:a16="http://schemas.microsoft.com/office/drawing/2014/main" id="{9CD1DC6D-DFB5-84DD-4869-ED9077BD13D9}"/>
              </a:ext>
            </a:extLst>
          </p:cNvPr>
          <p:cNvCxnSpPr>
            <a:cxnSpLocks/>
          </p:cNvCxnSpPr>
          <p:nvPr/>
        </p:nvCxnSpPr>
        <p:spPr>
          <a:xfrm flipH="1">
            <a:off x="3480955" y="3429000"/>
            <a:ext cx="3460172" cy="1288473"/>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87F41F79-CB81-FFD1-A8CC-56935B4AAA47}"/>
              </a:ext>
            </a:extLst>
          </p:cNvPr>
          <p:cNvSpPr txBox="1"/>
          <p:nvPr/>
        </p:nvSpPr>
        <p:spPr>
          <a:xfrm>
            <a:off x="342900" y="5530396"/>
            <a:ext cx="10920845" cy="584775"/>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Your documentation can all be in one </a:t>
            </a:r>
            <a:r>
              <a:rPr lang="en-US" sz="3200" dirty="0" err="1">
                <a:solidFill>
                  <a:schemeClr val="accent4">
                    <a:lumMod val="60000"/>
                    <a:lumOff val="40000"/>
                  </a:schemeClr>
                </a:solidFill>
              </a:rPr>
              <a:t>documentation.html</a:t>
            </a:r>
            <a:r>
              <a:rPr lang="en-US" sz="3200" dirty="0">
                <a:solidFill>
                  <a:schemeClr val="accent4">
                    <a:lumMod val="60000"/>
                    <a:lumOff val="40000"/>
                  </a:schemeClr>
                </a:solidFill>
              </a:rPr>
              <a:t> page.  </a:t>
            </a:r>
          </a:p>
        </p:txBody>
      </p:sp>
      <p:sp>
        <p:nvSpPr>
          <p:cNvPr id="6" name="TextBox 5">
            <a:extLst>
              <a:ext uri="{FF2B5EF4-FFF2-40B4-BE49-F238E27FC236}">
                <a16:creationId xmlns:a16="http://schemas.microsoft.com/office/drawing/2014/main" id="{D791E281-9AF9-2F1E-A0CA-B64D0CE05FAC}"/>
              </a:ext>
            </a:extLst>
          </p:cNvPr>
          <p:cNvSpPr txBox="1"/>
          <p:nvPr/>
        </p:nvSpPr>
        <p:spPr>
          <a:xfrm>
            <a:off x="342896" y="6181568"/>
            <a:ext cx="10920845" cy="584775"/>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Copy UCSC format: Description, Methods, Credits, References  </a:t>
            </a:r>
          </a:p>
        </p:txBody>
      </p:sp>
    </p:spTree>
    <p:extLst>
      <p:ext uri="{BB962C8B-B14F-4D97-AF65-F5344CB8AC3E}">
        <p14:creationId xmlns:p14="http://schemas.microsoft.com/office/powerpoint/2010/main" val="2057787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051-B37A-A5C3-B1C4-47DFDB83A57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6B75984-6C8E-DA73-908F-C86CB802EB41}"/>
              </a:ext>
            </a:extLst>
          </p:cNvPr>
          <p:cNvPicPr>
            <a:picLocks noChangeAspect="1"/>
          </p:cNvPicPr>
          <p:nvPr/>
        </p:nvPicPr>
        <p:blipFill>
          <a:blip r:embed="rId3"/>
          <a:stretch>
            <a:fillRect/>
          </a:stretch>
        </p:blipFill>
        <p:spPr>
          <a:xfrm>
            <a:off x="376540" y="654628"/>
            <a:ext cx="7772400" cy="6159260"/>
          </a:xfrm>
          <a:prstGeom prst="rect">
            <a:avLst/>
          </a:prstGeom>
          <a:ln w="38100">
            <a:solidFill>
              <a:schemeClr val="accent5"/>
            </a:solidFill>
          </a:ln>
        </p:spPr>
      </p:pic>
      <p:sp>
        <p:nvSpPr>
          <p:cNvPr id="2" name="Title 1">
            <a:extLst>
              <a:ext uri="{FF2B5EF4-FFF2-40B4-BE49-F238E27FC236}">
                <a16:creationId xmlns:a16="http://schemas.microsoft.com/office/drawing/2014/main" id="{3D4CF6EF-D826-B64A-CB7F-4DD47E836350}"/>
              </a:ext>
            </a:extLst>
          </p:cNvPr>
          <p:cNvSpPr>
            <a:spLocks noGrp="1"/>
          </p:cNvSpPr>
          <p:nvPr>
            <p:ph type="ctrTitle"/>
          </p:nvPr>
        </p:nvSpPr>
        <p:spPr>
          <a:xfrm>
            <a:off x="342900" y="4060"/>
            <a:ext cx="10920845" cy="621687"/>
          </a:xfrm>
          <a:solidFill>
            <a:schemeClr val="accent5">
              <a:lumMod val="50000"/>
            </a:schemeClr>
          </a:solidFill>
        </p:spPr>
        <p:txBody>
          <a:bodyPr>
            <a:noAutofit/>
          </a:bodyPr>
          <a:lstStyle/>
          <a:p>
            <a:r>
              <a:rPr lang="en-US" sz="3600" dirty="0">
                <a:solidFill>
                  <a:srgbClr val="FFC000"/>
                </a:solidFill>
              </a:rPr>
              <a:t>Where to find example track definitions</a:t>
            </a:r>
          </a:p>
        </p:txBody>
      </p:sp>
      <p:cxnSp>
        <p:nvCxnSpPr>
          <p:cNvPr id="13" name="Straight Arrow Connector 12">
            <a:extLst>
              <a:ext uri="{FF2B5EF4-FFF2-40B4-BE49-F238E27FC236}">
                <a16:creationId xmlns:a16="http://schemas.microsoft.com/office/drawing/2014/main" id="{AB12DE70-2E2A-D30B-3CBD-C18101550AE5}"/>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1F4327E-93DA-5176-6D2C-6CF517D8610D}"/>
              </a:ext>
            </a:extLst>
          </p:cNvPr>
          <p:cNvCxnSpPr>
            <a:cxnSpLocks/>
          </p:cNvCxnSpPr>
          <p:nvPr/>
        </p:nvCxnSpPr>
        <p:spPr>
          <a:xfrm flipH="1">
            <a:off x="6255327" y="5507182"/>
            <a:ext cx="1473361" cy="1037971"/>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569ABD39-700A-413B-903A-D7154E7D9D44}"/>
              </a:ext>
            </a:extLst>
          </p:cNvPr>
          <p:cNvSpPr txBox="1"/>
          <p:nvPr/>
        </p:nvSpPr>
        <p:spPr>
          <a:xfrm>
            <a:off x="7728688" y="4347501"/>
            <a:ext cx="4272814" cy="2062103"/>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For any </a:t>
            </a:r>
            <a:r>
              <a:rPr lang="en-US" sz="3200" dirty="0" err="1">
                <a:solidFill>
                  <a:schemeClr val="accent4">
                    <a:lumMod val="60000"/>
                    <a:lumOff val="40000"/>
                  </a:schemeClr>
                </a:solidFill>
              </a:rPr>
              <a:t>GenArk</a:t>
            </a:r>
            <a:r>
              <a:rPr lang="en-US" sz="3200" dirty="0">
                <a:solidFill>
                  <a:schemeClr val="accent4">
                    <a:lumMod val="60000"/>
                    <a:lumOff val="40000"/>
                  </a:schemeClr>
                </a:solidFill>
              </a:rPr>
              <a:t> browser, on the gateway page, use the link to the hub directory.</a:t>
            </a:r>
          </a:p>
        </p:txBody>
      </p:sp>
    </p:spTree>
    <p:extLst>
      <p:ext uri="{BB962C8B-B14F-4D97-AF65-F5344CB8AC3E}">
        <p14:creationId xmlns:p14="http://schemas.microsoft.com/office/powerpoint/2010/main" val="2684455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4F3E0-0562-BFBE-CCC8-AB6B8075F69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E732CF9-FD46-4CF5-C6CD-942C940F9FFF}"/>
              </a:ext>
            </a:extLst>
          </p:cNvPr>
          <p:cNvPicPr>
            <a:picLocks noChangeAspect="1"/>
          </p:cNvPicPr>
          <p:nvPr/>
        </p:nvPicPr>
        <p:blipFill>
          <a:blip r:embed="rId3"/>
          <a:stretch>
            <a:fillRect/>
          </a:stretch>
        </p:blipFill>
        <p:spPr>
          <a:xfrm>
            <a:off x="342899" y="625747"/>
            <a:ext cx="9351963" cy="5919406"/>
          </a:xfrm>
          <a:prstGeom prst="rect">
            <a:avLst/>
          </a:prstGeom>
        </p:spPr>
      </p:pic>
      <p:sp>
        <p:nvSpPr>
          <p:cNvPr id="2" name="Title 1">
            <a:extLst>
              <a:ext uri="{FF2B5EF4-FFF2-40B4-BE49-F238E27FC236}">
                <a16:creationId xmlns:a16="http://schemas.microsoft.com/office/drawing/2014/main" id="{AB7647C1-C8FF-60A7-9599-8F83AD3C504A}"/>
              </a:ext>
            </a:extLst>
          </p:cNvPr>
          <p:cNvSpPr>
            <a:spLocks noGrp="1"/>
          </p:cNvSpPr>
          <p:nvPr>
            <p:ph type="ctrTitle"/>
          </p:nvPr>
        </p:nvSpPr>
        <p:spPr>
          <a:xfrm>
            <a:off x="342900" y="4060"/>
            <a:ext cx="10920845" cy="621687"/>
          </a:xfrm>
          <a:solidFill>
            <a:schemeClr val="accent5">
              <a:lumMod val="50000"/>
            </a:schemeClr>
          </a:solidFill>
        </p:spPr>
        <p:txBody>
          <a:bodyPr>
            <a:noAutofit/>
          </a:bodyPr>
          <a:lstStyle/>
          <a:p>
            <a:r>
              <a:rPr lang="en-US" sz="3600" dirty="0">
                <a:solidFill>
                  <a:srgbClr val="FFC000"/>
                </a:solidFill>
              </a:rPr>
              <a:t>A typical </a:t>
            </a:r>
            <a:r>
              <a:rPr lang="en-US" sz="3600" dirty="0" err="1">
                <a:solidFill>
                  <a:srgbClr val="FFC000"/>
                </a:solidFill>
              </a:rPr>
              <a:t>GenArk</a:t>
            </a:r>
            <a:r>
              <a:rPr lang="en-US" sz="3600" dirty="0">
                <a:solidFill>
                  <a:srgbClr val="FFC000"/>
                </a:solidFill>
              </a:rPr>
              <a:t> assembly download directory:</a:t>
            </a:r>
          </a:p>
        </p:txBody>
      </p:sp>
      <p:cxnSp>
        <p:nvCxnSpPr>
          <p:cNvPr id="13" name="Straight Arrow Connector 12">
            <a:extLst>
              <a:ext uri="{FF2B5EF4-FFF2-40B4-BE49-F238E27FC236}">
                <a16:creationId xmlns:a16="http://schemas.microsoft.com/office/drawing/2014/main" id="{70754A04-E0A3-21E6-5324-A8424EB533B4}"/>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8AACCAE-D46E-2052-CB21-0E99D391D6F9}"/>
              </a:ext>
            </a:extLst>
          </p:cNvPr>
          <p:cNvCxnSpPr>
            <a:cxnSpLocks/>
          </p:cNvCxnSpPr>
          <p:nvPr/>
        </p:nvCxnSpPr>
        <p:spPr>
          <a:xfrm flipH="1" flipV="1">
            <a:off x="1634836" y="5430982"/>
            <a:ext cx="5985164" cy="249382"/>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1DC8E4F1-80B2-74F8-BE09-6909A11A49D2}"/>
              </a:ext>
            </a:extLst>
          </p:cNvPr>
          <p:cNvSpPr txBox="1"/>
          <p:nvPr/>
        </p:nvSpPr>
        <p:spPr>
          <a:xfrm>
            <a:off x="7728688" y="5030320"/>
            <a:ext cx="4272814" cy="1077218"/>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View the ‘</a:t>
            </a:r>
            <a:r>
              <a:rPr lang="en-US" sz="3200" dirty="0" err="1">
                <a:solidFill>
                  <a:schemeClr val="accent4">
                    <a:lumMod val="60000"/>
                    <a:lumOff val="40000"/>
                  </a:schemeClr>
                </a:solidFill>
              </a:rPr>
              <a:t>hub.txt</a:t>
            </a:r>
            <a:r>
              <a:rPr lang="en-US" sz="3200" dirty="0">
                <a:solidFill>
                  <a:schemeClr val="accent4">
                    <a:lumMod val="60000"/>
                    <a:lumOff val="40000"/>
                  </a:schemeClr>
                </a:solidFill>
              </a:rPr>
              <a:t> file for track definitions.</a:t>
            </a:r>
          </a:p>
        </p:txBody>
      </p:sp>
      <p:sp>
        <p:nvSpPr>
          <p:cNvPr id="15" name="TextBox 14">
            <a:extLst>
              <a:ext uri="{FF2B5EF4-FFF2-40B4-BE49-F238E27FC236}">
                <a16:creationId xmlns:a16="http://schemas.microsoft.com/office/drawing/2014/main" id="{48896239-37C0-A9F3-B036-DDB6E47E8911}"/>
              </a:ext>
            </a:extLst>
          </p:cNvPr>
          <p:cNvSpPr txBox="1"/>
          <p:nvPr/>
        </p:nvSpPr>
        <p:spPr>
          <a:xfrm>
            <a:off x="342898" y="6264908"/>
            <a:ext cx="11506203" cy="523220"/>
          </a:xfrm>
          <a:prstGeom prst="rect">
            <a:avLst/>
          </a:prstGeom>
          <a:solidFill>
            <a:schemeClr val="accent5">
              <a:lumMod val="75000"/>
            </a:schemeClr>
          </a:solidFill>
        </p:spPr>
        <p:txBody>
          <a:bodyPr wrap="square" rtlCol="0">
            <a:spAutoFit/>
          </a:bodyPr>
          <a:lstStyle/>
          <a:p>
            <a:r>
              <a:rPr lang="en-US" sz="2800" dirty="0">
                <a:solidFill>
                  <a:schemeClr val="accent4">
                    <a:lumMod val="60000"/>
                    <a:lumOff val="40000"/>
                  </a:schemeClr>
                </a:solidFill>
              </a:rPr>
              <a:t>https://</a:t>
            </a:r>
            <a:r>
              <a:rPr lang="en-US" sz="2800" dirty="0" err="1">
                <a:solidFill>
                  <a:schemeClr val="accent4">
                    <a:lumMod val="60000"/>
                    <a:lumOff val="40000"/>
                  </a:schemeClr>
                </a:solidFill>
              </a:rPr>
              <a:t>hgdownload.gi.ucsc.edu</a:t>
            </a:r>
            <a:r>
              <a:rPr lang="en-US" sz="2800" dirty="0">
                <a:solidFill>
                  <a:schemeClr val="accent4">
                    <a:lumMod val="60000"/>
                    <a:lumOff val="40000"/>
                  </a:schemeClr>
                </a:solidFill>
              </a:rPr>
              <a:t>/hubs/GCF/014/441/545/GCF_014441545.1/</a:t>
            </a:r>
          </a:p>
        </p:txBody>
      </p:sp>
      <p:sp>
        <p:nvSpPr>
          <p:cNvPr id="5" name="TextBox 4">
            <a:extLst>
              <a:ext uri="{FF2B5EF4-FFF2-40B4-BE49-F238E27FC236}">
                <a16:creationId xmlns:a16="http://schemas.microsoft.com/office/drawing/2014/main" id="{8B62E7F1-7052-C6E1-D176-7479DC98DF32}"/>
              </a:ext>
            </a:extLst>
          </p:cNvPr>
          <p:cNvSpPr txBox="1"/>
          <p:nvPr/>
        </p:nvSpPr>
        <p:spPr>
          <a:xfrm>
            <a:off x="7728688" y="4154880"/>
            <a:ext cx="4272814" cy="523220"/>
          </a:xfrm>
          <a:prstGeom prst="rect">
            <a:avLst/>
          </a:prstGeom>
          <a:solidFill>
            <a:schemeClr val="accent5">
              <a:lumMod val="75000"/>
            </a:schemeClr>
          </a:solidFill>
        </p:spPr>
        <p:txBody>
          <a:bodyPr wrap="square" rtlCol="0">
            <a:spAutoFit/>
          </a:bodyPr>
          <a:lstStyle/>
          <a:p>
            <a:r>
              <a:rPr lang="en-US" sz="2800" dirty="0">
                <a:solidFill>
                  <a:schemeClr val="accent4">
                    <a:lumMod val="60000"/>
                    <a:lumOff val="40000"/>
                  </a:schemeClr>
                </a:solidFill>
              </a:rPr>
              <a:t>Documentation examples</a:t>
            </a:r>
          </a:p>
        </p:txBody>
      </p:sp>
      <p:cxnSp>
        <p:nvCxnSpPr>
          <p:cNvPr id="7" name="Straight Connector 6">
            <a:extLst>
              <a:ext uri="{FF2B5EF4-FFF2-40B4-BE49-F238E27FC236}">
                <a16:creationId xmlns:a16="http://schemas.microsoft.com/office/drawing/2014/main" id="{9ADF9C9F-2E83-8A90-F02C-92696E8E9B7C}"/>
              </a:ext>
            </a:extLst>
          </p:cNvPr>
          <p:cNvCxnSpPr>
            <a:cxnSpLocks/>
          </p:cNvCxnSpPr>
          <p:nvPr/>
        </p:nvCxnSpPr>
        <p:spPr>
          <a:xfrm flipH="1">
            <a:off x="1526148" y="4416490"/>
            <a:ext cx="6093852" cy="76511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69381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A91D0-7138-9853-F584-E8D090335FF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3C49E2B-4C88-F833-50AB-2CB6912C52F4}"/>
              </a:ext>
            </a:extLst>
          </p:cNvPr>
          <p:cNvSpPr txBox="1"/>
          <p:nvPr/>
        </p:nvSpPr>
        <p:spPr>
          <a:xfrm>
            <a:off x="387925" y="659961"/>
            <a:ext cx="6556603" cy="6093976"/>
          </a:xfrm>
          <a:prstGeom prst="rect">
            <a:avLst/>
          </a:prstGeom>
          <a:noFill/>
          <a:ln w="19050">
            <a:solidFill>
              <a:schemeClr val="accent1"/>
            </a:solidFill>
          </a:ln>
        </p:spPr>
        <p:txBody>
          <a:bodyPr wrap="none" rtlCol="0">
            <a:spAutoFit/>
          </a:bodyPr>
          <a:lstStyle/>
          <a:p>
            <a:r>
              <a:rPr lang="en-US" sz="1200" dirty="0">
                <a:latin typeface="Consolas" panose="020B0609020204030204" pitchFamily="49" charset="0"/>
                <a:cs typeface="Consolas" panose="020B0609020204030204" pitchFamily="49" charset="0"/>
              </a:rPr>
              <a:t>track </a:t>
            </a:r>
            <a:r>
              <a:rPr lang="en-US" sz="1200" dirty="0" err="1">
                <a:latin typeface="Consolas" panose="020B0609020204030204" pitchFamily="49" charset="0"/>
                <a:cs typeface="Consolas" panose="020B0609020204030204" pitchFamily="49" charset="0"/>
              </a:rPr>
              <a:t>repeatMasker</a:t>
            </a:r>
            <a:endParaRPr lang="en-US" sz="1200" dirty="0">
              <a:latin typeface="Consolas" panose="020B0609020204030204" pitchFamily="49" charset="0"/>
              <a:cs typeface="Consolas" panose="020B0609020204030204" pitchFamily="49" charset="0"/>
            </a:endParaRPr>
          </a:p>
          <a:p>
            <a:r>
              <a:rPr lang="en-US" sz="1200" dirty="0" err="1">
                <a:latin typeface="Consolas" panose="020B0609020204030204" pitchFamily="49" charset="0"/>
                <a:cs typeface="Consolas" panose="020B0609020204030204" pitchFamily="49" charset="0"/>
              </a:rPr>
              <a:t>shortLabel</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RepeatMasker</a:t>
            </a:r>
            <a:endParaRPr lang="en-US" sz="1200" dirty="0">
              <a:latin typeface="Consolas" panose="020B0609020204030204" pitchFamily="49" charset="0"/>
              <a:cs typeface="Consolas" panose="020B0609020204030204" pitchFamily="49" charset="0"/>
            </a:endParaRPr>
          </a:p>
          <a:p>
            <a:r>
              <a:rPr lang="en-US" sz="1200" dirty="0" err="1">
                <a:latin typeface="Consolas" panose="020B0609020204030204" pitchFamily="49" charset="0"/>
                <a:cs typeface="Consolas" panose="020B0609020204030204" pitchFamily="49" charset="0"/>
              </a:rPr>
              <a:t>longLabel</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RepeatMasker</a:t>
            </a:r>
            <a:r>
              <a:rPr lang="en-US" sz="1200" dirty="0">
                <a:latin typeface="Consolas" panose="020B0609020204030204" pitchFamily="49" charset="0"/>
                <a:cs typeface="Consolas" panose="020B0609020204030204" pitchFamily="49" charset="0"/>
              </a:rPr>
              <a:t> Repetitive Elements</a:t>
            </a:r>
          </a:p>
          <a:p>
            <a:r>
              <a:rPr lang="en-US" sz="1200" dirty="0">
                <a:latin typeface="Consolas" panose="020B0609020204030204" pitchFamily="49" charset="0"/>
                <a:cs typeface="Consolas" panose="020B0609020204030204" pitchFamily="49" charset="0"/>
              </a:rPr>
              <a:t>type </a:t>
            </a:r>
            <a:r>
              <a:rPr lang="en-US" sz="1200" dirty="0" err="1">
                <a:latin typeface="Consolas" panose="020B0609020204030204" pitchFamily="49" charset="0"/>
                <a:cs typeface="Consolas" panose="020B0609020204030204" pitchFamily="49" charset="0"/>
              </a:rPr>
              <a:t>bigRmsk</a:t>
            </a:r>
            <a:r>
              <a:rPr lang="en-US" sz="1200" dirty="0">
                <a:latin typeface="Consolas" panose="020B0609020204030204" pitchFamily="49" charset="0"/>
                <a:cs typeface="Consolas" panose="020B0609020204030204" pitchFamily="49" charset="0"/>
              </a:rPr>
              <a:t> 9 +</a:t>
            </a:r>
          </a:p>
          <a:p>
            <a:r>
              <a:rPr lang="en-US" sz="1200" dirty="0">
                <a:latin typeface="Consolas" panose="020B0609020204030204" pitchFamily="49" charset="0"/>
                <a:cs typeface="Consolas" panose="020B0609020204030204" pitchFamily="49" charset="0"/>
              </a:rPr>
              <a:t>visibility pack</a:t>
            </a:r>
          </a:p>
          <a:p>
            <a:r>
              <a:rPr lang="en-US" sz="1200" dirty="0">
                <a:latin typeface="Consolas" panose="020B0609020204030204" pitchFamily="49" charset="0"/>
                <a:cs typeface="Consolas" panose="020B0609020204030204" pitchFamily="49" charset="0"/>
              </a:rPr>
              <a:t>group </a:t>
            </a:r>
            <a:r>
              <a:rPr lang="en-US" sz="1200" dirty="0" err="1">
                <a:latin typeface="Consolas" panose="020B0609020204030204" pitchFamily="49" charset="0"/>
                <a:cs typeface="Consolas" panose="020B0609020204030204" pitchFamily="49" charset="0"/>
              </a:rPr>
              <a:t>varRep</a:t>
            </a:r>
            <a:endParaRPr lang="en-US" sz="1200" dirty="0">
              <a:latin typeface="Consolas" panose="020B0609020204030204" pitchFamily="49" charset="0"/>
              <a:cs typeface="Consolas" panose="020B0609020204030204" pitchFamily="49" charset="0"/>
            </a:endParaRPr>
          </a:p>
          <a:p>
            <a:r>
              <a:rPr lang="en-US" sz="1200" dirty="0" err="1">
                <a:latin typeface="Consolas" panose="020B0609020204030204" pitchFamily="49" charset="0"/>
                <a:cs typeface="Consolas" panose="020B0609020204030204" pitchFamily="49" charset="0"/>
              </a:rPr>
              <a:t>bigDataUrl</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bbi</a:t>
            </a:r>
            <a:r>
              <a:rPr lang="en-US" sz="1200" dirty="0">
                <a:latin typeface="Consolas" panose="020B0609020204030204" pitchFamily="49" charset="0"/>
                <a:cs typeface="Consolas" panose="020B0609020204030204" pitchFamily="49" charset="0"/>
              </a:rPr>
              <a:t>/GCF_014441545.1_ROS_Cfam_1.0.rmsk.bb</a:t>
            </a:r>
          </a:p>
          <a:p>
            <a:r>
              <a:rPr lang="en-US" sz="1200" dirty="0" err="1">
                <a:latin typeface="Consolas" panose="020B0609020204030204" pitchFamily="49" charset="0"/>
                <a:cs typeface="Consolas" panose="020B0609020204030204" pitchFamily="49" charset="0"/>
              </a:rPr>
              <a:t>maxWindowToDraw</a:t>
            </a:r>
            <a:r>
              <a:rPr lang="en-US" sz="1200" dirty="0">
                <a:latin typeface="Consolas" panose="020B0609020204030204" pitchFamily="49" charset="0"/>
                <a:cs typeface="Consolas" panose="020B0609020204030204" pitchFamily="49" charset="0"/>
              </a:rPr>
              <a:t> 5000000</a:t>
            </a:r>
          </a:p>
          <a:p>
            <a:r>
              <a:rPr lang="en-US" sz="1200" dirty="0">
                <a:latin typeface="Consolas" panose="020B0609020204030204" pitchFamily="49" charset="0"/>
                <a:cs typeface="Consolas" panose="020B0609020204030204" pitchFamily="49" charset="0"/>
              </a:rPr>
              <a:t>html html/GCF_014441545.1_ROS_Cfam_1.0.repeatMasker</a:t>
            </a:r>
          </a:p>
          <a:p>
            <a:endParaRPr lang="en-US" sz="1200" dirty="0">
              <a:latin typeface="Consolas" panose="020B0609020204030204" pitchFamily="49" charset="0"/>
              <a:cs typeface="Consolas" panose="020B0609020204030204" pitchFamily="49" charset="0"/>
            </a:endParaRPr>
          </a:p>
          <a:p>
            <a:r>
              <a:rPr lang="en-US" sz="1200" dirty="0">
                <a:latin typeface="Consolas" panose="020B0609020204030204" pitchFamily="49" charset="0"/>
                <a:cs typeface="Consolas" panose="020B0609020204030204" pitchFamily="49" charset="0"/>
              </a:rPr>
              <a:t>track </a:t>
            </a:r>
            <a:r>
              <a:rPr lang="en-US" sz="1200" dirty="0" err="1">
                <a:latin typeface="Consolas" panose="020B0609020204030204" pitchFamily="49" charset="0"/>
                <a:cs typeface="Consolas" panose="020B0609020204030204" pitchFamily="49" charset="0"/>
              </a:rPr>
              <a:t>simpleRepeat</a:t>
            </a:r>
            <a:endParaRPr lang="en-US" sz="1200" dirty="0">
              <a:latin typeface="Consolas" panose="020B0609020204030204" pitchFamily="49" charset="0"/>
              <a:cs typeface="Consolas" panose="020B0609020204030204" pitchFamily="49" charset="0"/>
            </a:endParaRPr>
          </a:p>
          <a:p>
            <a:r>
              <a:rPr lang="en-US" sz="1200" dirty="0" err="1">
                <a:latin typeface="Consolas" panose="020B0609020204030204" pitchFamily="49" charset="0"/>
                <a:cs typeface="Consolas" panose="020B0609020204030204" pitchFamily="49" charset="0"/>
              </a:rPr>
              <a:t>shortLabel</a:t>
            </a:r>
            <a:r>
              <a:rPr lang="en-US" sz="1200" dirty="0">
                <a:latin typeface="Consolas" panose="020B0609020204030204" pitchFamily="49" charset="0"/>
                <a:cs typeface="Consolas" panose="020B0609020204030204" pitchFamily="49" charset="0"/>
              </a:rPr>
              <a:t> Simple Repeats</a:t>
            </a:r>
          </a:p>
          <a:p>
            <a:r>
              <a:rPr lang="en-US" sz="1200" dirty="0" err="1">
                <a:latin typeface="Consolas" panose="020B0609020204030204" pitchFamily="49" charset="0"/>
                <a:cs typeface="Consolas" panose="020B0609020204030204" pitchFamily="49" charset="0"/>
              </a:rPr>
              <a:t>longLabel</a:t>
            </a:r>
            <a:r>
              <a:rPr lang="en-US" sz="1200" dirty="0">
                <a:latin typeface="Consolas" panose="020B0609020204030204" pitchFamily="49" charset="0"/>
                <a:cs typeface="Consolas" panose="020B0609020204030204" pitchFamily="49" charset="0"/>
              </a:rPr>
              <a:t> Simple Tandem Repeats by TRF</a:t>
            </a:r>
          </a:p>
          <a:p>
            <a:r>
              <a:rPr lang="en-US" sz="1200" dirty="0">
                <a:latin typeface="Consolas" panose="020B0609020204030204" pitchFamily="49" charset="0"/>
                <a:cs typeface="Consolas" panose="020B0609020204030204" pitchFamily="49" charset="0"/>
              </a:rPr>
              <a:t>group </a:t>
            </a:r>
            <a:r>
              <a:rPr lang="en-US" sz="1200" dirty="0" err="1">
                <a:latin typeface="Consolas" panose="020B0609020204030204" pitchFamily="49" charset="0"/>
                <a:cs typeface="Consolas" panose="020B0609020204030204" pitchFamily="49" charset="0"/>
              </a:rPr>
              <a:t>varRep</a:t>
            </a:r>
            <a:endParaRPr lang="en-US" sz="1200" dirty="0">
              <a:latin typeface="Consolas" panose="020B0609020204030204" pitchFamily="49" charset="0"/>
              <a:cs typeface="Consolas" panose="020B0609020204030204" pitchFamily="49" charset="0"/>
            </a:endParaRPr>
          </a:p>
          <a:p>
            <a:r>
              <a:rPr lang="en-US" sz="1200" dirty="0">
                <a:latin typeface="Consolas" panose="020B0609020204030204" pitchFamily="49" charset="0"/>
                <a:cs typeface="Consolas" panose="020B0609020204030204" pitchFamily="49" charset="0"/>
              </a:rPr>
              <a:t>visibility dense</a:t>
            </a:r>
          </a:p>
          <a:p>
            <a:r>
              <a:rPr lang="en-US" sz="1200" dirty="0">
                <a:latin typeface="Consolas" panose="020B0609020204030204" pitchFamily="49" charset="0"/>
                <a:cs typeface="Consolas" panose="020B0609020204030204" pitchFamily="49" charset="0"/>
              </a:rPr>
              <a:t>type </a:t>
            </a:r>
            <a:r>
              <a:rPr lang="en-US" sz="1200" dirty="0" err="1">
                <a:latin typeface="Consolas" panose="020B0609020204030204" pitchFamily="49" charset="0"/>
                <a:cs typeface="Consolas" panose="020B0609020204030204" pitchFamily="49" charset="0"/>
              </a:rPr>
              <a:t>bigBed</a:t>
            </a:r>
            <a:r>
              <a:rPr lang="en-US" sz="1200" dirty="0">
                <a:latin typeface="Consolas" panose="020B0609020204030204" pitchFamily="49" charset="0"/>
                <a:cs typeface="Consolas" panose="020B0609020204030204" pitchFamily="49" charset="0"/>
              </a:rPr>
              <a:t> 4 +</a:t>
            </a:r>
          </a:p>
          <a:p>
            <a:r>
              <a:rPr lang="en-US" sz="1200" dirty="0" err="1">
                <a:latin typeface="Consolas" panose="020B0609020204030204" pitchFamily="49" charset="0"/>
                <a:cs typeface="Consolas" panose="020B0609020204030204" pitchFamily="49" charset="0"/>
              </a:rPr>
              <a:t>bigDataUrl</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bbi</a:t>
            </a:r>
            <a:r>
              <a:rPr lang="en-US" sz="1200" dirty="0">
                <a:latin typeface="Consolas" panose="020B0609020204030204" pitchFamily="49" charset="0"/>
                <a:cs typeface="Consolas" panose="020B0609020204030204" pitchFamily="49" charset="0"/>
              </a:rPr>
              <a:t>/GCF_014441545.1_ROS_Cfam_1.0.simpleRepeat.bb</a:t>
            </a:r>
          </a:p>
          <a:p>
            <a:r>
              <a:rPr lang="en-US" sz="1200" dirty="0">
                <a:latin typeface="Consolas" panose="020B0609020204030204" pitchFamily="49" charset="0"/>
                <a:cs typeface="Consolas" panose="020B0609020204030204" pitchFamily="49" charset="0"/>
              </a:rPr>
              <a:t>html html/GCF_014441545.1_ROS_Cfam_1.0.simpleRepeat</a:t>
            </a:r>
          </a:p>
          <a:p>
            <a:endParaRPr lang="en-US" sz="1200" dirty="0">
              <a:latin typeface="Consolas" panose="020B0609020204030204" pitchFamily="49" charset="0"/>
              <a:cs typeface="Consolas" panose="020B0609020204030204" pitchFamily="49" charset="0"/>
            </a:endParaRPr>
          </a:p>
          <a:p>
            <a:r>
              <a:rPr lang="en-US" sz="1200" dirty="0">
                <a:latin typeface="Consolas" panose="020B0609020204030204" pitchFamily="49" charset="0"/>
                <a:cs typeface="Consolas" panose="020B0609020204030204" pitchFamily="49" charset="0"/>
              </a:rPr>
              <a:t>track </a:t>
            </a:r>
            <a:r>
              <a:rPr lang="en-US" sz="1200" dirty="0" err="1">
                <a:latin typeface="Consolas" panose="020B0609020204030204" pitchFamily="49" charset="0"/>
                <a:cs typeface="Consolas" panose="020B0609020204030204" pitchFamily="49" charset="0"/>
              </a:rPr>
              <a:t>refSeqComposite</a:t>
            </a:r>
            <a:endParaRPr lang="en-US" sz="1200" dirty="0">
              <a:latin typeface="Consolas" panose="020B0609020204030204" pitchFamily="49" charset="0"/>
              <a:cs typeface="Consolas" panose="020B0609020204030204" pitchFamily="49" charset="0"/>
            </a:endParaRPr>
          </a:p>
          <a:p>
            <a:r>
              <a:rPr lang="en-US" sz="1200" dirty="0" err="1">
                <a:latin typeface="Consolas" panose="020B0609020204030204" pitchFamily="49" charset="0"/>
                <a:cs typeface="Consolas" panose="020B0609020204030204" pitchFamily="49" charset="0"/>
              </a:rPr>
              <a:t>compositeTrack</a:t>
            </a:r>
            <a:r>
              <a:rPr lang="en-US" sz="1200" dirty="0">
                <a:latin typeface="Consolas" panose="020B0609020204030204" pitchFamily="49" charset="0"/>
                <a:cs typeface="Consolas" panose="020B0609020204030204" pitchFamily="49" charset="0"/>
              </a:rPr>
              <a:t> on</a:t>
            </a:r>
          </a:p>
          <a:p>
            <a:r>
              <a:rPr lang="en-US" sz="1200" dirty="0" err="1">
                <a:latin typeface="Consolas" panose="020B0609020204030204" pitchFamily="49" charset="0"/>
                <a:cs typeface="Consolas" panose="020B0609020204030204" pitchFamily="49" charset="0"/>
              </a:rPr>
              <a:t>shortLabel</a:t>
            </a:r>
            <a:r>
              <a:rPr lang="en-US" sz="1200" dirty="0">
                <a:latin typeface="Consolas" panose="020B0609020204030204" pitchFamily="49" charset="0"/>
                <a:cs typeface="Consolas" panose="020B0609020204030204" pitchFamily="49" charset="0"/>
              </a:rPr>
              <a:t> NCBI </a:t>
            </a:r>
            <a:r>
              <a:rPr lang="en-US" sz="1200" dirty="0" err="1">
                <a:latin typeface="Consolas" panose="020B0609020204030204" pitchFamily="49" charset="0"/>
                <a:cs typeface="Consolas" panose="020B0609020204030204" pitchFamily="49" charset="0"/>
              </a:rPr>
              <a:t>RefSeq</a:t>
            </a:r>
            <a:endParaRPr lang="en-US" sz="1200" dirty="0">
              <a:latin typeface="Consolas" panose="020B0609020204030204" pitchFamily="49" charset="0"/>
              <a:cs typeface="Consolas" panose="020B0609020204030204" pitchFamily="49" charset="0"/>
            </a:endParaRPr>
          </a:p>
          <a:p>
            <a:r>
              <a:rPr lang="en-US" sz="1200" dirty="0" err="1">
                <a:latin typeface="Consolas" panose="020B0609020204030204" pitchFamily="49" charset="0"/>
                <a:cs typeface="Consolas" panose="020B0609020204030204" pitchFamily="49" charset="0"/>
              </a:rPr>
              <a:t>longLabel</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RefSeq</a:t>
            </a:r>
            <a:r>
              <a:rPr lang="en-US" sz="1200" dirty="0">
                <a:latin typeface="Consolas" panose="020B0609020204030204" pitchFamily="49" charset="0"/>
                <a:cs typeface="Consolas" panose="020B0609020204030204" pitchFamily="49" charset="0"/>
              </a:rPr>
              <a:t> gene predictions from NCBI</a:t>
            </a:r>
          </a:p>
          <a:p>
            <a:r>
              <a:rPr lang="en-US" sz="1200" dirty="0">
                <a:latin typeface="Consolas" panose="020B0609020204030204" pitchFamily="49" charset="0"/>
                <a:cs typeface="Consolas" panose="020B0609020204030204" pitchFamily="49" charset="0"/>
              </a:rPr>
              <a:t>group genes</a:t>
            </a:r>
          </a:p>
          <a:p>
            <a:r>
              <a:rPr lang="en-US" sz="1200" dirty="0">
                <a:latin typeface="Consolas" panose="020B0609020204030204" pitchFamily="49" charset="0"/>
                <a:cs typeface="Consolas" panose="020B0609020204030204" pitchFamily="49" charset="0"/>
              </a:rPr>
              <a:t>visibility pack</a:t>
            </a:r>
          </a:p>
          <a:p>
            <a:r>
              <a:rPr lang="en-US" sz="1200" dirty="0">
                <a:latin typeface="Consolas" panose="020B0609020204030204" pitchFamily="49" charset="0"/>
                <a:cs typeface="Consolas" panose="020B0609020204030204" pitchFamily="49" charset="0"/>
              </a:rPr>
              <a:t>type </a:t>
            </a:r>
            <a:r>
              <a:rPr lang="en-US" sz="1200" dirty="0" err="1">
                <a:latin typeface="Consolas" panose="020B0609020204030204" pitchFamily="49" charset="0"/>
                <a:cs typeface="Consolas" panose="020B0609020204030204" pitchFamily="49" charset="0"/>
              </a:rPr>
              <a:t>bigBed</a:t>
            </a:r>
            <a:endParaRPr lang="en-US" sz="1200" dirty="0">
              <a:latin typeface="Consolas" panose="020B0609020204030204" pitchFamily="49" charset="0"/>
              <a:cs typeface="Consolas" panose="020B0609020204030204" pitchFamily="49" charset="0"/>
            </a:endParaRPr>
          </a:p>
          <a:p>
            <a:r>
              <a:rPr lang="en-US" sz="1200" dirty="0" err="1">
                <a:latin typeface="Consolas" panose="020B0609020204030204" pitchFamily="49" charset="0"/>
                <a:cs typeface="Consolas" panose="020B0609020204030204" pitchFamily="49" charset="0"/>
              </a:rPr>
              <a:t>dragAndDrop</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subTracks</a:t>
            </a:r>
            <a:endParaRPr lang="en-US" sz="1200" dirty="0">
              <a:latin typeface="Consolas" panose="020B0609020204030204" pitchFamily="49" charset="0"/>
              <a:cs typeface="Consolas" panose="020B0609020204030204" pitchFamily="49" charset="0"/>
            </a:endParaRPr>
          </a:p>
          <a:p>
            <a:r>
              <a:rPr lang="en-US" sz="1200" dirty="0" err="1">
                <a:latin typeface="Consolas" panose="020B0609020204030204" pitchFamily="49" charset="0"/>
                <a:cs typeface="Consolas" panose="020B0609020204030204" pitchFamily="49" charset="0"/>
              </a:rPr>
              <a:t>allButtonPair</a:t>
            </a:r>
            <a:r>
              <a:rPr lang="en-US" sz="1200" dirty="0">
                <a:latin typeface="Consolas" panose="020B0609020204030204" pitchFamily="49" charset="0"/>
                <a:cs typeface="Consolas" panose="020B0609020204030204" pitchFamily="49" charset="0"/>
              </a:rPr>
              <a:t> on</a:t>
            </a:r>
          </a:p>
          <a:p>
            <a:r>
              <a:rPr lang="en-US" sz="1200" dirty="0" err="1">
                <a:latin typeface="Consolas" panose="020B0609020204030204" pitchFamily="49" charset="0"/>
                <a:cs typeface="Consolas" panose="020B0609020204030204" pitchFamily="49" charset="0"/>
              </a:rPr>
              <a:t>dataVersion</a:t>
            </a:r>
            <a:r>
              <a:rPr lang="en-US" sz="1200" dirty="0">
                <a:latin typeface="Consolas" panose="020B0609020204030204" pitchFamily="49" charset="0"/>
                <a:cs typeface="Consolas" panose="020B0609020204030204" pitchFamily="49" charset="0"/>
              </a:rPr>
              <a:t> NCBI Canis lupus </a:t>
            </a:r>
            <a:r>
              <a:rPr lang="en-US" sz="1200" dirty="0" err="1">
                <a:latin typeface="Consolas" panose="020B0609020204030204" pitchFamily="49" charset="0"/>
                <a:cs typeface="Consolas" panose="020B0609020204030204" pitchFamily="49" charset="0"/>
              </a:rPr>
              <a:t>familiaris</a:t>
            </a:r>
            <a:r>
              <a:rPr lang="en-US" sz="1200" dirty="0">
                <a:latin typeface="Consolas" panose="020B0609020204030204" pitchFamily="49" charset="0"/>
                <a:cs typeface="Consolas" panose="020B0609020204030204" pitchFamily="49" charset="0"/>
              </a:rPr>
              <a:t> Annotation Release 106 (2021-01-11)</a:t>
            </a:r>
          </a:p>
          <a:p>
            <a:r>
              <a:rPr lang="en-US" sz="1200" dirty="0">
                <a:latin typeface="Consolas" panose="020B0609020204030204" pitchFamily="49" charset="0"/>
                <a:cs typeface="Consolas" panose="020B0609020204030204" pitchFamily="49" charset="0"/>
              </a:rPr>
              <a:t>html html/GCF_014441545.1_ROS_Cfam_1.0.refSeqComposite</a:t>
            </a:r>
          </a:p>
          <a:p>
            <a:r>
              <a:rPr lang="en-US" sz="1200" dirty="0">
                <a:latin typeface="Consolas" panose="020B0609020204030204" pitchFamily="49" charset="0"/>
                <a:cs typeface="Consolas" panose="020B0609020204030204" pitchFamily="49" charset="0"/>
              </a:rPr>
              <a:t>priority 2</a:t>
            </a:r>
          </a:p>
          <a:p>
            <a:endParaRPr lang="en-US" dirty="0">
              <a:latin typeface="Consolas" panose="020B0609020204030204" pitchFamily="49" charset="0"/>
              <a:cs typeface="Consolas" panose="020B0609020204030204" pitchFamily="49" charset="0"/>
            </a:endParaRPr>
          </a:p>
        </p:txBody>
      </p:sp>
      <p:sp>
        <p:nvSpPr>
          <p:cNvPr id="2" name="Title 1">
            <a:extLst>
              <a:ext uri="{FF2B5EF4-FFF2-40B4-BE49-F238E27FC236}">
                <a16:creationId xmlns:a16="http://schemas.microsoft.com/office/drawing/2014/main" id="{3FABD24A-3555-67BD-C1D2-3B9DC5C8EABF}"/>
              </a:ext>
            </a:extLst>
          </p:cNvPr>
          <p:cNvSpPr>
            <a:spLocks noGrp="1"/>
          </p:cNvSpPr>
          <p:nvPr>
            <p:ph type="ctrTitle"/>
          </p:nvPr>
        </p:nvSpPr>
        <p:spPr>
          <a:xfrm>
            <a:off x="342900" y="4060"/>
            <a:ext cx="10920845" cy="621687"/>
          </a:xfrm>
          <a:solidFill>
            <a:schemeClr val="accent5">
              <a:lumMod val="50000"/>
            </a:schemeClr>
          </a:solidFill>
        </p:spPr>
        <p:txBody>
          <a:bodyPr>
            <a:noAutofit/>
          </a:bodyPr>
          <a:lstStyle/>
          <a:p>
            <a:r>
              <a:rPr lang="en-US" sz="3600" dirty="0">
                <a:solidFill>
                  <a:srgbClr val="FFC000"/>
                </a:solidFill>
              </a:rPr>
              <a:t>Example track definitions from any </a:t>
            </a:r>
            <a:r>
              <a:rPr lang="en-US" sz="3600" dirty="0" err="1">
                <a:solidFill>
                  <a:srgbClr val="FFC000"/>
                </a:solidFill>
              </a:rPr>
              <a:t>GenArk</a:t>
            </a:r>
            <a:r>
              <a:rPr lang="en-US" sz="3600" dirty="0">
                <a:solidFill>
                  <a:srgbClr val="FFC000"/>
                </a:solidFill>
              </a:rPr>
              <a:t> assembly:</a:t>
            </a:r>
          </a:p>
        </p:txBody>
      </p:sp>
      <p:cxnSp>
        <p:nvCxnSpPr>
          <p:cNvPr id="13" name="Straight Arrow Connector 12">
            <a:extLst>
              <a:ext uri="{FF2B5EF4-FFF2-40B4-BE49-F238E27FC236}">
                <a16:creationId xmlns:a16="http://schemas.microsoft.com/office/drawing/2014/main" id="{0FC8CD76-C27E-CB43-4646-8784F989457E}"/>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495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UCSC Genome Browser ‘home’ page</a:t>
            </a:r>
          </a:p>
        </p:txBody>
      </p:sp>
      <p:cxnSp>
        <p:nvCxnSpPr>
          <p:cNvPr id="13" name="Straight Arrow Connector 12">
            <a:extLst>
              <a:ext uri="{FF2B5EF4-FFF2-40B4-BE49-F238E27FC236}">
                <a16:creationId xmlns:a16="http://schemas.microsoft.com/office/drawing/2014/main" id="{DF071424-51B0-2166-C733-C6E0D7F92B7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3287537-B0AF-9526-110A-070B7B6D7B85}"/>
              </a:ext>
            </a:extLst>
          </p:cNvPr>
          <p:cNvPicPr>
            <a:picLocks noChangeAspect="1"/>
          </p:cNvPicPr>
          <p:nvPr/>
        </p:nvPicPr>
        <p:blipFill>
          <a:blip r:embed="rId3"/>
          <a:stretch>
            <a:fillRect/>
          </a:stretch>
        </p:blipFill>
        <p:spPr>
          <a:xfrm>
            <a:off x="1613808" y="915374"/>
            <a:ext cx="8789192" cy="5603673"/>
          </a:xfrm>
          <a:prstGeom prst="rect">
            <a:avLst/>
          </a:prstGeom>
        </p:spPr>
      </p:pic>
      <p:sp>
        <p:nvSpPr>
          <p:cNvPr id="3" name="TextBox 2">
            <a:extLst>
              <a:ext uri="{FF2B5EF4-FFF2-40B4-BE49-F238E27FC236}">
                <a16:creationId xmlns:a16="http://schemas.microsoft.com/office/drawing/2014/main" id="{854A8730-077A-EBFB-F3E3-383CD8E908DE}"/>
              </a:ext>
            </a:extLst>
          </p:cNvPr>
          <p:cNvSpPr txBox="1"/>
          <p:nvPr/>
        </p:nvSpPr>
        <p:spPr>
          <a:xfrm>
            <a:off x="9310751" y="6334381"/>
            <a:ext cx="268352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p>
        </p:txBody>
      </p:sp>
      <p:sp>
        <p:nvSpPr>
          <p:cNvPr id="9" name="TextBox 8">
            <a:extLst>
              <a:ext uri="{FF2B5EF4-FFF2-40B4-BE49-F238E27FC236}">
                <a16:creationId xmlns:a16="http://schemas.microsoft.com/office/drawing/2014/main" id="{F0839019-159A-C4BC-07E0-3125BD0A94B7}"/>
              </a:ext>
            </a:extLst>
          </p:cNvPr>
          <p:cNvSpPr txBox="1"/>
          <p:nvPr/>
        </p:nvSpPr>
        <p:spPr>
          <a:xfrm>
            <a:off x="1" y="1632224"/>
            <a:ext cx="1613808" cy="646331"/>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Use the blue</a:t>
            </a:r>
          </a:p>
          <a:p>
            <a:r>
              <a:rPr lang="en-US" dirty="0">
                <a:solidFill>
                  <a:schemeClr val="accent4">
                    <a:lumMod val="60000"/>
                    <a:lumOff val="40000"/>
                  </a:schemeClr>
                </a:solidFill>
              </a:rPr>
              <a:t>navigation bar</a:t>
            </a:r>
          </a:p>
        </p:txBody>
      </p:sp>
      <p:sp>
        <p:nvSpPr>
          <p:cNvPr id="4" name="TextBox 3">
            <a:extLst>
              <a:ext uri="{FF2B5EF4-FFF2-40B4-BE49-F238E27FC236}">
                <a16:creationId xmlns:a16="http://schemas.microsoft.com/office/drawing/2014/main" id="{AA6C2ED1-AE47-41E2-5107-11480761D114}"/>
              </a:ext>
            </a:extLst>
          </p:cNvPr>
          <p:cNvSpPr txBox="1"/>
          <p:nvPr/>
        </p:nvSpPr>
        <p:spPr>
          <a:xfrm>
            <a:off x="22528" y="2782669"/>
            <a:ext cx="1613808" cy="1200329"/>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Click on ‘Genomes’ to get to the gateway page</a:t>
            </a:r>
          </a:p>
        </p:txBody>
      </p:sp>
      <p:cxnSp>
        <p:nvCxnSpPr>
          <p:cNvPr id="11" name="Straight Connector 10">
            <a:extLst>
              <a:ext uri="{FF2B5EF4-FFF2-40B4-BE49-F238E27FC236}">
                <a16:creationId xmlns:a16="http://schemas.microsoft.com/office/drawing/2014/main" id="{9F0F0CD0-852C-AC55-A4FE-42D3B76686AE}"/>
              </a:ext>
            </a:extLst>
          </p:cNvPr>
          <p:cNvCxnSpPr>
            <a:cxnSpLocks/>
          </p:cNvCxnSpPr>
          <p:nvPr/>
        </p:nvCxnSpPr>
        <p:spPr>
          <a:xfrm flipV="1">
            <a:off x="1350818" y="1683460"/>
            <a:ext cx="1140134" cy="1215604"/>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53619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B4566-561B-C2C2-8DB8-5A7E3C9DD8D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39784E0-6956-C948-0804-1013AB384D16}"/>
              </a:ext>
            </a:extLst>
          </p:cNvPr>
          <p:cNvSpPr txBox="1"/>
          <p:nvPr/>
        </p:nvSpPr>
        <p:spPr>
          <a:xfrm>
            <a:off x="918749" y="7842"/>
            <a:ext cx="10432821" cy="523220"/>
          </a:xfrm>
          <a:prstGeom prst="rect">
            <a:avLst/>
          </a:prstGeom>
          <a:solidFill>
            <a:schemeClr val="accent1">
              <a:lumMod val="75000"/>
            </a:schemeClr>
          </a:solidFill>
        </p:spPr>
        <p:txBody>
          <a:bodyPr wrap="square" rtlCol="0">
            <a:spAutoFit/>
          </a:bodyPr>
          <a:lstStyle/>
          <a:p>
            <a:pPr algn="ctr"/>
            <a:r>
              <a:rPr lang="en-US" sz="2800" dirty="0">
                <a:solidFill>
                  <a:srgbClr val="FFFF00"/>
                </a:solidFill>
              </a:rPr>
              <a:t>UCSC Genome Browser Staff 2026</a:t>
            </a:r>
          </a:p>
        </p:txBody>
      </p:sp>
      <p:pic>
        <p:nvPicPr>
          <p:cNvPr id="3" name="Picture 2">
            <a:extLst>
              <a:ext uri="{FF2B5EF4-FFF2-40B4-BE49-F238E27FC236}">
                <a16:creationId xmlns:a16="http://schemas.microsoft.com/office/drawing/2014/main" id="{DEAE705B-4047-18ED-222A-997F336B1904}"/>
              </a:ext>
            </a:extLst>
          </p:cNvPr>
          <p:cNvPicPr>
            <a:picLocks noChangeAspect="1"/>
          </p:cNvPicPr>
          <p:nvPr/>
        </p:nvPicPr>
        <p:blipFill>
          <a:blip r:embed="rId3"/>
          <a:stretch>
            <a:fillRect/>
          </a:stretch>
        </p:blipFill>
        <p:spPr>
          <a:xfrm>
            <a:off x="3812224" y="593406"/>
            <a:ext cx="2108200" cy="1181100"/>
          </a:xfrm>
          <a:prstGeom prst="rect">
            <a:avLst/>
          </a:prstGeom>
        </p:spPr>
      </p:pic>
      <p:pic>
        <p:nvPicPr>
          <p:cNvPr id="10" name="Picture 9">
            <a:extLst>
              <a:ext uri="{FF2B5EF4-FFF2-40B4-BE49-F238E27FC236}">
                <a16:creationId xmlns:a16="http://schemas.microsoft.com/office/drawing/2014/main" id="{E774DFF9-5A77-B41E-B9C1-E526927DE249}"/>
              </a:ext>
            </a:extLst>
          </p:cNvPr>
          <p:cNvPicPr>
            <a:picLocks noChangeAspect="1"/>
          </p:cNvPicPr>
          <p:nvPr/>
        </p:nvPicPr>
        <p:blipFill>
          <a:blip r:embed="rId4"/>
          <a:stretch>
            <a:fillRect/>
          </a:stretch>
        </p:blipFill>
        <p:spPr>
          <a:xfrm>
            <a:off x="6557575" y="606110"/>
            <a:ext cx="2082800" cy="1181100"/>
          </a:xfrm>
          <a:prstGeom prst="rect">
            <a:avLst/>
          </a:prstGeom>
        </p:spPr>
      </p:pic>
      <p:pic>
        <p:nvPicPr>
          <p:cNvPr id="14" name="Picture 13">
            <a:extLst>
              <a:ext uri="{FF2B5EF4-FFF2-40B4-BE49-F238E27FC236}">
                <a16:creationId xmlns:a16="http://schemas.microsoft.com/office/drawing/2014/main" id="{21B2D28B-4CB0-8C60-3943-50DD9AA6BEBC}"/>
              </a:ext>
            </a:extLst>
          </p:cNvPr>
          <p:cNvPicPr>
            <a:picLocks noChangeAspect="1"/>
          </p:cNvPicPr>
          <p:nvPr/>
        </p:nvPicPr>
        <p:blipFill>
          <a:blip r:embed="rId5"/>
          <a:stretch>
            <a:fillRect/>
          </a:stretch>
        </p:blipFill>
        <p:spPr>
          <a:xfrm>
            <a:off x="909990" y="2170842"/>
            <a:ext cx="2082800" cy="1168400"/>
          </a:xfrm>
          <a:prstGeom prst="rect">
            <a:avLst/>
          </a:prstGeom>
        </p:spPr>
      </p:pic>
      <p:pic>
        <p:nvPicPr>
          <p:cNvPr id="16" name="Picture 15">
            <a:extLst>
              <a:ext uri="{FF2B5EF4-FFF2-40B4-BE49-F238E27FC236}">
                <a16:creationId xmlns:a16="http://schemas.microsoft.com/office/drawing/2014/main" id="{2C4D1850-46ED-5602-467E-B69A1D854242}"/>
              </a:ext>
            </a:extLst>
          </p:cNvPr>
          <p:cNvPicPr>
            <a:picLocks noChangeAspect="1"/>
          </p:cNvPicPr>
          <p:nvPr/>
        </p:nvPicPr>
        <p:blipFill>
          <a:blip r:embed="rId6"/>
          <a:stretch>
            <a:fillRect/>
          </a:stretch>
        </p:blipFill>
        <p:spPr>
          <a:xfrm>
            <a:off x="6542688" y="2156814"/>
            <a:ext cx="2108200" cy="1208251"/>
          </a:xfrm>
          <a:prstGeom prst="rect">
            <a:avLst/>
          </a:prstGeom>
        </p:spPr>
      </p:pic>
      <p:pic>
        <p:nvPicPr>
          <p:cNvPr id="18" name="Picture 17">
            <a:extLst>
              <a:ext uri="{FF2B5EF4-FFF2-40B4-BE49-F238E27FC236}">
                <a16:creationId xmlns:a16="http://schemas.microsoft.com/office/drawing/2014/main" id="{CD418688-40DB-3BEE-78E4-500D4A06D06F}"/>
              </a:ext>
            </a:extLst>
          </p:cNvPr>
          <p:cNvPicPr>
            <a:picLocks noChangeAspect="1"/>
          </p:cNvPicPr>
          <p:nvPr/>
        </p:nvPicPr>
        <p:blipFill>
          <a:blip r:embed="rId7"/>
          <a:stretch>
            <a:fillRect/>
          </a:stretch>
        </p:blipFill>
        <p:spPr>
          <a:xfrm>
            <a:off x="9319570" y="2146752"/>
            <a:ext cx="2032000" cy="1219200"/>
          </a:xfrm>
          <a:prstGeom prst="rect">
            <a:avLst/>
          </a:prstGeom>
        </p:spPr>
      </p:pic>
      <p:pic>
        <p:nvPicPr>
          <p:cNvPr id="20" name="Picture 19">
            <a:extLst>
              <a:ext uri="{FF2B5EF4-FFF2-40B4-BE49-F238E27FC236}">
                <a16:creationId xmlns:a16="http://schemas.microsoft.com/office/drawing/2014/main" id="{7ED2EA68-CEEB-0830-3A33-082E35DCAE9E}"/>
              </a:ext>
            </a:extLst>
          </p:cNvPr>
          <p:cNvPicPr>
            <a:picLocks noChangeAspect="1"/>
          </p:cNvPicPr>
          <p:nvPr/>
        </p:nvPicPr>
        <p:blipFill>
          <a:blip r:embed="rId8"/>
          <a:stretch>
            <a:fillRect/>
          </a:stretch>
        </p:blipFill>
        <p:spPr>
          <a:xfrm>
            <a:off x="920500" y="3743883"/>
            <a:ext cx="2044700" cy="1155700"/>
          </a:xfrm>
          <a:prstGeom prst="rect">
            <a:avLst/>
          </a:prstGeom>
        </p:spPr>
      </p:pic>
      <p:pic>
        <p:nvPicPr>
          <p:cNvPr id="22" name="Picture 21">
            <a:extLst>
              <a:ext uri="{FF2B5EF4-FFF2-40B4-BE49-F238E27FC236}">
                <a16:creationId xmlns:a16="http://schemas.microsoft.com/office/drawing/2014/main" id="{08127A54-B15F-E4AD-4526-4FB8D05FF9BB}"/>
              </a:ext>
            </a:extLst>
          </p:cNvPr>
          <p:cNvPicPr>
            <a:picLocks noChangeAspect="1"/>
          </p:cNvPicPr>
          <p:nvPr/>
        </p:nvPicPr>
        <p:blipFill>
          <a:blip r:embed="rId9"/>
          <a:stretch>
            <a:fillRect/>
          </a:stretch>
        </p:blipFill>
        <p:spPr>
          <a:xfrm>
            <a:off x="3843745" y="3743881"/>
            <a:ext cx="2070100" cy="1193800"/>
          </a:xfrm>
          <a:prstGeom prst="rect">
            <a:avLst/>
          </a:prstGeom>
        </p:spPr>
      </p:pic>
      <p:pic>
        <p:nvPicPr>
          <p:cNvPr id="24" name="Picture 23">
            <a:extLst>
              <a:ext uri="{FF2B5EF4-FFF2-40B4-BE49-F238E27FC236}">
                <a16:creationId xmlns:a16="http://schemas.microsoft.com/office/drawing/2014/main" id="{4D2B0B5A-A58A-DC72-C0DF-B691DF7BD776}"/>
              </a:ext>
            </a:extLst>
          </p:cNvPr>
          <p:cNvPicPr>
            <a:picLocks noChangeAspect="1"/>
          </p:cNvPicPr>
          <p:nvPr/>
        </p:nvPicPr>
        <p:blipFill>
          <a:blip r:embed="rId10"/>
          <a:stretch>
            <a:fillRect/>
          </a:stretch>
        </p:blipFill>
        <p:spPr>
          <a:xfrm>
            <a:off x="3833242" y="2172146"/>
            <a:ext cx="2082800" cy="1193800"/>
          </a:xfrm>
          <a:prstGeom prst="rect">
            <a:avLst/>
          </a:prstGeom>
        </p:spPr>
      </p:pic>
      <p:pic>
        <p:nvPicPr>
          <p:cNvPr id="26" name="Picture 25">
            <a:extLst>
              <a:ext uri="{FF2B5EF4-FFF2-40B4-BE49-F238E27FC236}">
                <a16:creationId xmlns:a16="http://schemas.microsoft.com/office/drawing/2014/main" id="{0CDADBC1-97BC-161E-FC32-1310D68A7397}"/>
              </a:ext>
            </a:extLst>
          </p:cNvPr>
          <p:cNvPicPr>
            <a:picLocks noChangeAspect="1"/>
          </p:cNvPicPr>
          <p:nvPr/>
        </p:nvPicPr>
        <p:blipFill>
          <a:blip r:embed="rId11"/>
          <a:stretch>
            <a:fillRect/>
          </a:stretch>
        </p:blipFill>
        <p:spPr>
          <a:xfrm>
            <a:off x="6582762" y="3715852"/>
            <a:ext cx="2070100" cy="1244600"/>
          </a:xfrm>
          <a:prstGeom prst="rect">
            <a:avLst/>
          </a:prstGeom>
        </p:spPr>
      </p:pic>
      <p:pic>
        <p:nvPicPr>
          <p:cNvPr id="28" name="Picture 27">
            <a:extLst>
              <a:ext uri="{FF2B5EF4-FFF2-40B4-BE49-F238E27FC236}">
                <a16:creationId xmlns:a16="http://schemas.microsoft.com/office/drawing/2014/main" id="{FE2A5795-3578-CFE5-8271-BA9764FE1F57}"/>
              </a:ext>
            </a:extLst>
          </p:cNvPr>
          <p:cNvPicPr>
            <a:picLocks noChangeAspect="1"/>
          </p:cNvPicPr>
          <p:nvPr/>
        </p:nvPicPr>
        <p:blipFill>
          <a:blip r:embed="rId12"/>
          <a:stretch>
            <a:fillRect/>
          </a:stretch>
        </p:blipFill>
        <p:spPr>
          <a:xfrm>
            <a:off x="904835" y="5286269"/>
            <a:ext cx="2095500" cy="1219200"/>
          </a:xfrm>
          <a:prstGeom prst="rect">
            <a:avLst/>
          </a:prstGeom>
        </p:spPr>
      </p:pic>
      <p:pic>
        <p:nvPicPr>
          <p:cNvPr id="30" name="Picture 29">
            <a:extLst>
              <a:ext uri="{FF2B5EF4-FFF2-40B4-BE49-F238E27FC236}">
                <a16:creationId xmlns:a16="http://schemas.microsoft.com/office/drawing/2014/main" id="{C079B5BC-DABB-10FE-7FB5-F4C3469A08E8}"/>
              </a:ext>
            </a:extLst>
          </p:cNvPr>
          <p:cNvPicPr>
            <a:picLocks noChangeAspect="1"/>
          </p:cNvPicPr>
          <p:nvPr/>
        </p:nvPicPr>
        <p:blipFill>
          <a:blip r:embed="rId13"/>
          <a:stretch>
            <a:fillRect/>
          </a:stretch>
        </p:blipFill>
        <p:spPr>
          <a:xfrm>
            <a:off x="3797332" y="5295685"/>
            <a:ext cx="2095500" cy="1181100"/>
          </a:xfrm>
          <a:prstGeom prst="rect">
            <a:avLst/>
          </a:prstGeom>
        </p:spPr>
      </p:pic>
      <p:pic>
        <p:nvPicPr>
          <p:cNvPr id="36" name="Picture 35">
            <a:extLst>
              <a:ext uri="{FF2B5EF4-FFF2-40B4-BE49-F238E27FC236}">
                <a16:creationId xmlns:a16="http://schemas.microsoft.com/office/drawing/2014/main" id="{480B85DC-6143-9557-5616-E58A1DB98359}"/>
              </a:ext>
            </a:extLst>
          </p:cNvPr>
          <p:cNvPicPr>
            <a:picLocks noChangeAspect="1"/>
          </p:cNvPicPr>
          <p:nvPr/>
        </p:nvPicPr>
        <p:blipFill>
          <a:blip r:embed="rId14"/>
          <a:stretch>
            <a:fillRect/>
          </a:stretch>
        </p:blipFill>
        <p:spPr>
          <a:xfrm>
            <a:off x="9327888" y="5289114"/>
            <a:ext cx="2044700" cy="1231900"/>
          </a:xfrm>
          <a:prstGeom prst="rect">
            <a:avLst/>
          </a:prstGeom>
        </p:spPr>
      </p:pic>
      <p:sp>
        <p:nvSpPr>
          <p:cNvPr id="37" name="Rectangle 36">
            <a:extLst>
              <a:ext uri="{FF2B5EF4-FFF2-40B4-BE49-F238E27FC236}">
                <a16:creationId xmlns:a16="http://schemas.microsoft.com/office/drawing/2014/main" id="{6767941F-9D79-01B0-872C-2775F28AFB52}"/>
              </a:ext>
            </a:extLst>
          </p:cNvPr>
          <p:cNvSpPr/>
          <p:nvPr/>
        </p:nvSpPr>
        <p:spPr>
          <a:xfrm>
            <a:off x="9911245" y="6043452"/>
            <a:ext cx="830317" cy="3048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2026</a:t>
            </a:r>
          </a:p>
        </p:txBody>
      </p:sp>
      <p:sp>
        <p:nvSpPr>
          <p:cNvPr id="38" name="TextBox 37">
            <a:extLst>
              <a:ext uri="{FF2B5EF4-FFF2-40B4-BE49-F238E27FC236}">
                <a16:creationId xmlns:a16="http://schemas.microsoft.com/office/drawing/2014/main" id="{9084BBB3-7568-BE69-AE70-02782251E250}"/>
              </a:ext>
            </a:extLst>
          </p:cNvPr>
          <p:cNvSpPr txBox="1"/>
          <p:nvPr/>
        </p:nvSpPr>
        <p:spPr>
          <a:xfrm>
            <a:off x="4343796" y="4941623"/>
            <a:ext cx="895506" cy="338554"/>
          </a:xfrm>
          <a:prstGeom prst="rect">
            <a:avLst/>
          </a:prstGeom>
          <a:solidFill>
            <a:srgbClr val="FF0000"/>
          </a:solidFill>
        </p:spPr>
        <p:txBody>
          <a:bodyPr wrap="square" rtlCol="0">
            <a:spAutoFit/>
          </a:bodyPr>
          <a:lstStyle/>
          <a:p>
            <a:pPr algn="ctr"/>
            <a:r>
              <a:rPr lang="en-US" sz="1600" dirty="0">
                <a:solidFill>
                  <a:srgbClr val="FFFF00"/>
                </a:solidFill>
              </a:rPr>
              <a:t>Chris</a:t>
            </a:r>
          </a:p>
        </p:txBody>
      </p:sp>
      <p:sp>
        <p:nvSpPr>
          <p:cNvPr id="39" name="TextBox 38">
            <a:extLst>
              <a:ext uri="{FF2B5EF4-FFF2-40B4-BE49-F238E27FC236}">
                <a16:creationId xmlns:a16="http://schemas.microsoft.com/office/drawing/2014/main" id="{59407C8C-6334-E448-40C6-7B3985D53C7B}"/>
              </a:ext>
            </a:extLst>
          </p:cNvPr>
          <p:cNvSpPr txBox="1"/>
          <p:nvPr/>
        </p:nvSpPr>
        <p:spPr>
          <a:xfrm>
            <a:off x="4286094" y="1790690"/>
            <a:ext cx="895506" cy="338554"/>
          </a:xfrm>
          <a:prstGeom prst="rect">
            <a:avLst/>
          </a:prstGeom>
          <a:solidFill>
            <a:srgbClr val="FF0000"/>
          </a:solidFill>
        </p:spPr>
        <p:txBody>
          <a:bodyPr wrap="square" rtlCol="0">
            <a:spAutoFit/>
          </a:bodyPr>
          <a:lstStyle/>
          <a:p>
            <a:pPr algn="ctr"/>
            <a:r>
              <a:rPr lang="en-US" sz="1600" dirty="0">
                <a:solidFill>
                  <a:srgbClr val="FFFF00"/>
                </a:solidFill>
              </a:rPr>
              <a:t>Angie</a:t>
            </a:r>
          </a:p>
        </p:txBody>
      </p:sp>
      <p:sp>
        <p:nvSpPr>
          <p:cNvPr id="40" name="TextBox 39">
            <a:extLst>
              <a:ext uri="{FF2B5EF4-FFF2-40B4-BE49-F238E27FC236}">
                <a16:creationId xmlns:a16="http://schemas.microsoft.com/office/drawing/2014/main" id="{721655DF-0FB6-5106-B5B1-AB7DB46B45E2}"/>
              </a:ext>
            </a:extLst>
          </p:cNvPr>
          <p:cNvSpPr txBox="1"/>
          <p:nvPr/>
        </p:nvSpPr>
        <p:spPr>
          <a:xfrm>
            <a:off x="7130205" y="1795514"/>
            <a:ext cx="895506" cy="338554"/>
          </a:xfrm>
          <a:prstGeom prst="rect">
            <a:avLst/>
          </a:prstGeom>
          <a:solidFill>
            <a:srgbClr val="FF0000"/>
          </a:solidFill>
        </p:spPr>
        <p:txBody>
          <a:bodyPr wrap="square" rtlCol="0">
            <a:spAutoFit/>
          </a:bodyPr>
          <a:lstStyle/>
          <a:p>
            <a:pPr algn="ctr"/>
            <a:r>
              <a:rPr lang="en-US" sz="1600" dirty="0">
                <a:solidFill>
                  <a:srgbClr val="FFFF00"/>
                </a:solidFill>
              </a:rPr>
              <a:t>Brian</a:t>
            </a:r>
          </a:p>
        </p:txBody>
      </p:sp>
      <p:sp>
        <p:nvSpPr>
          <p:cNvPr id="41" name="TextBox 40">
            <a:extLst>
              <a:ext uri="{FF2B5EF4-FFF2-40B4-BE49-F238E27FC236}">
                <a16:creationId xmlns:a16="http://schemas.microsoft.com/office/drawing/2014/main" id="{3540F329-7AA1-D07E-DE4E-C14757F3091C}"/>
              </a:ext>
            </a:extLst>
          </p:cNvPr>
          <p:cNvSpPr txBox="1"/>
          <p:nvPr/>
        </p:nvSpPr>
        <p:spPr>
          <a:xfrm>
            <a:off x="9772486" y="1784060"/>
            <a:ext cx="895506" cy="338554"/>
          </a:xfrm>
          <a:prstGeom prst="rect">
            <a:avLst/>
          </a:prstGeom>
          <a:solidFill>
            <a:srgbClr val="FF0000"/>
          </a:solidFill>
        </p:spPr>
        <p:txBody>
          <a:bodyPr wrap="square" rtlCol="0">
            <a:spAutoFit/>
          </a:bodyPr>
          <a:lstStyle/>
          <a:p>
            <a:pPr algn="ctr"/>
            <a:r>
              <a:rPr lang="en-US" sz="1600" dirty="0">
                <a:solidFill>
                  <a:srgbClr val="FFFF00"/>
                </a:solidFill>
              </a:rPr>
              <a:t>Hiram</a:t>
            </a:r>
          </a:p>
        </p:txBody>
      </p:sp>
      <p:sp>
        <p:nvSpPr>
          <p:cNvPr id="42" name="TextBox 41">
            <a:extLst>
              <a:ext uri="{FF2B5EF4-FFF2-40B4-BE49-F238E27FC236}">
                <a16:creationId xmlns:a16="http://schemas.microsoft.com/office/drawing/2014/main" id="{5FC6B509-C5AF-C493-C71F-EB3E6206C189}"/>
              </a:ext>
            </a:extLst>
          </p:cNvPr>
          <p:cNvSpPr txBox="1"/>
          <p:nvPr/>
        </p:nvSpPr>
        <p:spPr>
          <a:xfrm>
            <a:off x="1495097" y="3355436"/>
            <a:ext cx="895506" cy="338554"/>
          </a:xfrm>
          <a:prstGeom prst="rect">
            <a:avLst/>
          </a:prstGeom>
          <a:solidFill>
            <a:srgbClr val="00B050"/>
          </a:solidFill>
        </p:spPr>
        <p:txBody>
          <a:bodyPr wrap="square" rtlCol="0">
            <a:spAutoFit/>
          </a:bodyPr>
          <a:lstStyle/>
          <a:p>
            <a:pPr algn="ctr"/>
            <a:r>
              <a:rPr lang="en-US" sz="1600" dirty="0">
                <a:solidFill>
                  <a:srgbClr val="FFFF00"/>
                </a:solidFill>
              </a:rPr>
              <a:t>Erich</a:t>
            </a:r>
          </a:p>
        </p:txBody>
      </p:sp>
      <p:sp>
        <p:nvSpPr>
          <p:cNvPr id="43" name="TextBox 42">
            <a:extLst>
              <a:ext uri="{FF2B5EF4-FFF2-40B4-BE49-F238E27FC236}">
                <a16:creationId xmlns:a16="http://schemas.microsoft.com/office/drawing/2014/main" id="{EEE5657C-05E8-156D-E724-6D274BD22E26}"/>
              </a:ext>
            </a:extLst>
          </p:cNvPr>
          <p:cNvSpPr txBox="1"/>
          <p:nvPr/>
        </p:nvSpPr>
        <p:spPr>
          <a:xfrm>
            <a:off x="1495097" y="4922981"/>
            <a:ext cx="895506" cy="338554"/>
          </a:xfrm>
          <a:prstGeom prst="rect">
            <a:avLst/>
          </a:prstGeom>
          <a:solidFill>
            <a:srgbClr val="00B0F0"/>
          </a:solidFill>
        </p:spPr>
        <p:txBody>
          <a:bodyPr wrap="square" rtlCol="0">
            <a:spAutoFit/>
          </a:bodyPr>
          <a:lstStyle/>
          <a:p>
            <a:pPr algn="ctr"/>
            <a:r>
              <a:rPr lang="en-US" sz="1600" dirty="0">
                <a:solidFill>
                  <a:srgbClr val="FFFF00"/>
                </a:solidFill>
              </a:rPr>
              <a:t>Max</a:t>
            </a:r>
          </a:p>
        </p:txBody>
      </p:sp>
      <p:sp>
        <p:nvSpPr>
          <p:cNvPr id="45" name="TextBox 44">
            <a:extLst>
              <a:ext uri="{FF2B5EF4-FFF2-40B4-BE49-F238E27FC236}">
                <a16:creationId xmlns:a16="http://schemas.microsoft.com/office/drawing/2014/main" id="{6E9702FC-39B5-A911-5205-5E00AE198640}"/>
              </a:ext>
            </a:extLst>
          </p:cNvPr>
          <p:cNvSpPr txBox="1"/>
          <p:nvPr/>
        </p:nvSpPr>
        <p:spPr>
          <a:xfrm>
            <a:off x="4286094" y="3355436"/>
            <a:ext cx="895506" cy="338554"/>
          </a:xfrm>
          <a:prstGeom prst="rect">
            <a:avLst/>
          </a:prstGeom>
          <a:solidFill>
            <a:srgbClr val="FF0000"/>
          </a:solidFill>
        </p:spPr>
        <p:txBody>
          <a:bodyPr wrap="square" rtlCol="0">
            <a:spAutoFit/>
          </a:bodyPr>
          <a:lstStyle/>
          <a:p>
            <a:pPr algn="ctr"/>
            <a:r>
              <a:rPr lang="en-US" sz="1600" dirty="0">
                <a:solidFill>
                  <a:srgbClr val="FFFF00"/>
                </a:solidFill>
              </a:rPr>
              <a:t>Galt</a:t>
            </a:r>
          </a:p>
        </p:txBody>
      </p:sp>
      <p:sp>
        <p:nvSpPr>
          <p:cNvPr id="46" name="TextBox 45">
            <a:extLst>
              <a:ext uri="{FF2B5EF4-FFF2-40B4-BE49-F238E27FC236}">
                <a16:creationId xmlns:a16="http://schemas.microsoft.com/office/drawing/2014/main" id="{5281D2C0-BB71-E1FB-D317-DD56BDDCD33A}"/>
              </a:ext>
            </a:extLst>
          </p:cNvPr>
          <p:cNvSpPr txBox="1"/>
          <p:nvPr/>
        </p:nvSpPr>
        <p:spPr>
          <a:xfrm>
            <a:off x="7089521" y="3355436"/>
            <a:ext cx="895506" cy="338554"/>
          </a:xfrm>
          <a:prstGeom prst="rect">
            <a:avLst/>
          </a:prstGeom>
          <a:solidFill>
            <a:srgbClr val="FFC000"/>
          </a:solidFill>
        </p:spPr>
        <p:txBody>
          <a:bodyPr wrap="square" rtlCol="0">
            <a:spAutoFit/>
          </a:bodyPr>
          <a:lstStyle/>
          <a:p>
            <a:pPr algn="ctr"/>
            <a:r>
              <a:rPr lang="en-US" sz="1600" dirty="0">
                <a:solidFill>
                  <a:schemeClr val="accent1">
                    <a:lumMod val="50000"/>
                  </a:schemeClr>
                </a:solidFill>
              </a:rPr>
              <a:t>Matt</a:t>
            </a:r>
          </a:p>
        </p:txBody>
      </p:sp>
      <p:sp>
        <p:nvSpPr>
          <p:cNvPr id="47" name="TextBox 46">
            <a:extLst>
              <a:ext uri="{FF2B5EF4-FFF2-40B4-BE49-F238E27FC236}">
                <a16:creationId xmlns:a16="http://schemas.microsoft.com/office/drawing/2014/main" id="{D7968E7A-8A2E-C5CA-9BBA-A196669B588A}"/>
              </a:ext>
            </a:extLst>
          </p:cNvPr>
          <p:cNvSpPr txBox="1"/>
          <p:nvPr/>
        </p:nvSpPr>
        <p:spPr>
          <a:xfrm>
            <a:off x="9845777" y="3355412"/>
            <a:ext cx="979880" cy="338554"/>
          </a:xfrm>
          <a:prstGeom prst="rect">
            <a:avLst/>
          </a:prstGeom>
          <a:solidFill>
            <a:srgbClr val="FF0000"/>
          </a:solidFill>
        </p:spPr>
        <p:txBody>
          <a:bodyPr wrap="square" rtlCol="0">
            <a:spAutoFit/>
          </a:bodyPr>
          <a:lstStyle/>
          <a:p>
            <a:pPr algn="ctr"/>
            <a:r>
              <a:rPr lang="en-US" sz="1600" dirty="0">
                <a:solidFill>
                  <a:srgbClr val="FFFF00"/>
                </a:solidFill>
              </a:rPr>
              <a:t>Jonathan</a:t>
            </a:r>
          </a:p>
        </p:txBody>
      </p:sp>
      <p:sp>
        <p:nvSpPr>
          <p:cNvPr id="48" name="TextBox 47">
            <a:extLst>
              <a:ext uri="{FF2B5EF4-FFF2-40B4-BE49-F238E27FC236}">
                <a16:creationId xmlns:a16="http://schemas.microsoft.com/office/drawing/2014/main" id="{3FF72E50-3A39-DE54-6725-DB096F336237}"/>
              </a:ext>
            </a:extLst>
          </p:cNvPr>
          <p:cNvSpPr txBox="1"/>
          <p:nvPr/>
        </p:nvSpPr>
        <p:spPr>
          <a:xfrm>
            <a:off x="1494663" y="1776504"/>
            <a:ext cx="895506" cy="338554"/>
          </a:xfrm>
          <a:prstGeom prst="rect">
            <a:avLst/>
          </a:prstGeom>
          <a:solidFill>
            <a:srgbClr val="00B050"/>
          </a:solidFill>
        </p:spPr>
        <p:txBody>
          <a:bodyPr wrap="square" rtlCol="0">
            <a:spAutoFit/>
          </a:bodyPr>
          <a:lstStyle/>
          <a:p>
            <a:pPr algn="ctr"/>
            <a:r>
              <a:rPr lang="en-US" sz="1600" dirty="0">
                <a:solidFill>
                  <a:srgbClr val="FFFF00"/>
                </a:solidFill>
              </a:rPr>
              <a:t>Jorge</a:t>
            </a:r>
          </a:p>
        </p:txBody>
      </p:sp>
      <p:sp>
        <p:nvSpPr>
          <p:cNvPr id="49" name="TextBox 48">
            <a:extLst>
              <a:ext uri="{FF2B5EF4-FFF2-40B4-BE49-F238E27FC236}">
                <a16:creationId xmlns:a16="http://schemas.microsoft.com/office/drawing/2014/main" id="{27E2A584-D997-BDB5-5F06-92FF1BDB3EC4}"/>
              </a:ext>
            </a:extLst>
          </p:cNvPr>
          <p:cNvSpPr txBox="1"/>
          <p:nvPr/>
        </p:nvSpPr>
        <p:spPr>
          <a:xfrm>
            <a:off x="7130366" y="4972000"/>
            <a:ext cx="895506" cy="338554"/>
          </a:xfrm>
          <a:prstGeom prst="rect">
            <a:avLst/>
          </a:prstGeom>
          <a:solidFill>
            <a:srgbClr val="FF0000"/>
          </a:solidFill>
        </p:spPr>
        <p:txBody>
          <a:bodyPr wrap="square" rtlCol="0">
            <a:spAutoFit/>
          </a:bodyPr>
          <a:lstStyle/>
          <a:p>
            <a:pPr algn="ctr"/>
            <a:r>
              <a:rPr lang="en-US" sz="1600" dirty="0">
                <a:solidFill>
                  <a:srgbClr val="FFFF00"/>
                </a:solidFill>
              </a:rPr>
              <a:t>Brittney</a:t>
            </a:r>
          </a:p>
        </p:txBody>
      </p:sp>
      <p:sp>
        <p:nvSpPr>
          <p:cNvPr id="51" name="TextBox 50">
            <a:extLst>
              <a:ext uri="{FF2B5EF4-FFF2-40B4-BE49-F238E27FC236}">
                <a16:creationId xmlns:a16="http://schemas.microsoft.com/office/drawing/2014/main" id="{1D92A5AE-38CA-1215-C0D5-A33B6EF274E7}"/>
              </a:ext>
            </a:extLst>
          </p:cNvPr>
          <p:cNvSpPr txBox="1"/>
          <p:nvPr/>
        </p:nvSpPr>
        <p:spPr>
          <a:xfrm>
            <a:off x="4343796" y="6496235"/>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Clay</a:t>
            </a:r>
          </a:p>
        </p:txBody>
      </p:sp>
      <p:sp>
        <p:nvSpPr>
          <p:cNvPr id="53" name="TextBox 52">
            <a:extLst>
              <a:ext uri="{FF2B5EF4-FFF2-40B4-BE49-F238E27FC236}">
                <a16:creationId xmlns:a16="http://schemas.microsoft.com/office/drawing/2014/main" id="{C30B87D3-4E54-058D-CA0D-112E32790C4C}"/>
              </a:ext>
            </a:extLst>
          </p:cNvPr>
          <p:cNvSpPr txBox="1"/>
          <p:nvPr/>
        </p:nvSpPr>
        <p:spPr>
          <a:xfrm>
            <a:off x="9846724" y="651849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2026</a:t>
            </a:r>
          </a:p>
        </p:txBody>
      </p:sp>
      <p:pic>
        <p:nvPicPr>
          <p:cNvPr id="4" name="Picture 3">
            <a:extLst>
              <a:ext uri="{FF2B5EF4-FFF2-40B4-BE49-F238E27FC236}">
                <a16:creationId xmlns:a16="http://schemas.microsoft.com/office/drawing/2014/main" id="{9B7843DF-0705-482D-AD9A-35E1263DB9B2}"/>
              </a:ext>
            </a:extLst>
          </p:cNvPr>
          <p:cNvPicPr>
            <a:picLocks noChangeAspect="1"/>
          </p:cNvPicPr>
          <p:nvPr/>
        </p:nvPicPr>
        <p:blipFill>
          <a:blip r:embed="rId15"/>
          <a:stretch>
            <a:fillRect/>
          </a:stretch>
        </p:blipFill>
        <p:spPr>
          <a:xfrm>
            <a:off x="931719" y="587660"/>
            <a:ext cx="2057400" cy="1193800"/>
          </a:xfrm>
          <a:prstGeom prst="rect">
            <a:avLst/>
          </a:prstGeom>
        </p:spPr>
      </p:pic>
      <p:pic>
        <p:nvPicPr>
          <p:cNvPr id="7" name="Picture 6">
            <a:extLst>
              <a:ext uri="{FF2B5EF4-FFF2-40B4-BE49-F238E27FC236}">
                <a16:creationId xmlns:a16="http://schemas.microsoft.com/office/drawing/2014/main" id="{0401E947-58F1-23CF-0E6A-5F06B72F8E3D}"/>
              </a:ext>
            </a:extLst>
          </p:cNvPr>
          <p:cNvPicPr>
            <a:picLocks noChangeAspect="1"/>
          </p:cNvPicPr>
          <p:nvPr/>
        </p:nvPicPr>
        <p:blipFill>
          <a:blip r:embed="rId16"/>
          <a:stretch>
            <a:fillRect/>
          </a:stretch>
        </p:blipFill>
        <p:spPr>
          <a:xfrm>
            <a:off x="9286324" y="3732008"/>
            <a:ext cx="2057400" cy="1181100"/>
          </a:xfrm>
          <a:prstGeom prst="rect">
            <a:avLst/>
          </a:prstGeom>
        </p:spPr>
      </p:pic>
      <p:pic>
        <p:nvPicPr>
          <p:cNvPr id="11" name="Picture 10">
            <a:extLst>
              <a:ext uri="{FF2B5EF4-FFF2-40B4-BE49-F238E27FC236}">
                <a16:creationId xmlns:a16="http://schemas.microsoft.com/office/drawing/2014/main" id="{944983AB-0F92-12E2-3547-92047D803218}"/>
              </a:ext>
            </a:extLst>
          </p:cNvPr>
          <p:cNvPicPr>
            <a:picLocks noChangeAspect="1"/>
          </p:cNvPicPr>
          <p:nvPr/>
        </p:nvPicPr>
        <p:blipFill>
          <a:blip r:embed="rId17"/>
          <a:stretch>
            <a:fillRect/>
          </a:stretch>
        </p:blipFill>
        <p:spPr>
          <a:xfrm>
            <a:off x="6592904" y="5271854"/>
            <a:ext cx="2044700" cy="1193800"/>
          </a:xfrm>
          <a:prstGeom prst="rect">
            <a:avLst/>
          </a:prstGeom>
        </p:spPr>
      </p:pic>
      <p:pic>
        <p:nvPicPr>
          <p:cNvPr id="15" name="Picture 14">
            <a:extLst>
              <a:ext uri="{FF2B5EF4-FFF2-40B4-BE49-F238E27FC236}">
                <a16:creationId xmlns:a16="http://schemas.microsoft.com/office/drawing/2014/main" id="{2A5433D6-FFFE-9131-9F8C-22BA68358BAF}"/>
              </a:ext>
            </a:extLst>
          </p:cNvPr>
          <p:cNvPicPr>
            <a:picLocks noChangeAspect="1"/>
          </p:cNvPicPr>
          <p:nvPr/>
        </p:nvPicPr>
        <p:blipFill>
          <a:blip r:embed="rId18"/>
          <a:stretch>
            <a:fillRect/>
          </a:stretch>
        </p:blipFill>
        <p:spPr>
          <a:xfrm>
            <a:off x="9267274" y="625503"/>
            <a:ext cx="2095500" cy="1181100"/>
          </a:xfrm>
          <a:prstGeom prst="rect">
            <a:avLst/>
          </a:prstGeom>
        </p:spPr>
      </p:pic>
      <p:sp>
        <p:nvSpPr>
          <p:cNvPr id="2" name="TextBox 1">
            <a:extLst>
              <a:ext uri="{FF2B5EF4-FFF2-40B4-BE49-F238E27FC236}">
                <a16:creationId xmlns:a16="http://schemas.microsoft.com/office/drawing/2014/main" id="{4D90BB1D-393A-3FA4-EA5F-94CB94D01C7B}"/>
              </a:ext>
            </a:extLst>
          </p:cNvPr>
          <p:cNvSpPr txBox="1"/>
          <p:nvPr/>
        </p:nvSpPr>
        <p:spPr>
          <a:xfrm>
            <a:off x="9876714" y="4921649"/>
            <a:ext cx="895506" cy="338554"/>
          </a:xfrm>
          <a:prstGeom prst="rect">
            <a:avLst/>
          </a:prstGeom>
          <a:solidFill>
            <a:srgbClr val="FFC000"/>
          </a:solidFill>
        </p:spPr>
        <p:txBody>
          <a:bodyPr wrap="square" rtlCol="0">
            <a:spAutoFit/>
          </a:bodyPr>
          <a:lstStyle/>
          <a:p>
            <a:pPr algn="ctr"/>
            <a:r>
              <a:rPr lang="en-US" sz="1600" dirty="0">
                <a:solidFill>
                  <a:schemeClr val="accent1">
                    <a:lumMod val="50000"/>
                  </a:schemeClr>
                </a:solidFill>
              </a:rPr>
              <a:t>Lou</a:t>
            </a:r>
          </a:p>
        </p:txBody>
      </p:sp>
      <p:sp>
        <p:nvSpPr>
          <p:cNvPr id="8" name="TextBox 7">
            <a:extLst>
              <a:ext uri="{FF2B5EF4-FFF2-40B4-BE49-F238E27FC236}">
                <a16:creationId xmlns:a16="http://schemas.microsoft.com/office/drawing/2014/main" id="{4CCAA7DF-9030-DDB2-0BC9-D8873C955C3F}"/>
              </a:ext>
            </a:extLst>
          </p:cNvPr>
          <p:cNvSpPr txBox="1"/>
          <p:nvPr/>
        </p:nvSpPr>
        <p:spPr>
          <a:xfrm>
            <a:off x="7055944" y="6505450"/>
            <a:ext cx="1069745" cy="338554"/>
          </a:xfrm>
          <a:prstGeom prst="rect">
            <a:avLst/>
          </a:prstGeom>
          <a:solidFill>
            <a:srgbClr val="FFC000"/>
          </a:solidFill>
        </p:spPr>
        <p:txBody>
          <a:bodyPr wrap="square" rtlCol="0">
            <a:spAutoFit/>
          </a:bodyPr>
          <a:lstStyle/>
          <a:p>
            <a:pPr algn="ctr"/>
            <a:r>
              <a:rPr lang="en-US" sz="1600" dirty="0">
                <a:solidFill>
                  <a:schemeClr val="accent1">
                    <a:lumMod val="50000"/>
                  </a:schemeClr>
                </a:solidFill>
              </a:rPr>
              <a:t>Gerardo</a:t>
            </a:r>
          </a:p>
        </p:txBody>
      </p:sp>
      <p:sp>
        <p:nvSpPr>
          <p:cNvPr id="9" name="TextBox 8">
            <a:extLst>
              <a:ext uri="{FF2B5EF4-FFF2-40B4-BE49-F238E27FC236}">
                <a16:creationId xmlns:a16="http://schemas.microsoft.com/office/drawing/2014/main" id="{AA97AC8B-CD91-ACB8-EBBD-325E4171AFB4}"/>
              </a:ext>
            </a:extLst>
          </p:cNvPr>
          <p:cNvSpPr txBox="1"/>
          <p:nvPr/>
        </p:nvSpPr>
        <p:spPr>
          <a:xfrm>
            <a:off x="1473412" y="6519446"/>
            <a:ext cx="895506" cy="338554"/>
          </a:xfrm>
          <a:prstGeom prst="rect">
            <a:avLst/>
          </a:prstGeom>
          <a:solidFill>
            <a:srgbClr val="FFC000"/>
          </a:solidFill>
        </p:spPr>
        <p:txBody>
          <a:bodyPr wrap="square" rtlCol="0">
            <a:spAutoFit/>
          </a:bodyPr>
          <a:lstStyle/>
          <a:p>
            <a:pPr algn="ctr"/>
            <a:r>
              <a:rPr lang="en-US" sz="1600" dirty="0">
                <a:solidFill>
                  <a:schemeClr val="accent1">
                    <a:lumMod val="50000"/>
                  </a:schemeClr>
                </a:solidFill>
              </a:rPr>
              <a:t>Jairo</a:t>
            </a:r>
          </a:p>
        </p:txBody>
      </p:sp>
    </p:spTree>
    <p:extLst>
      <p:ext uri="{BB962C8B-B14F-4D97-AF65-F5344CB8AC3E}">
        <p14:creationId xmlns:p14="http://schemas.microsoft.com/office/powerpoint/2010/main" val="1429796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1E02B-D843-CC87-1F39-EF664A23002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19DC905-72CA-00E0-C9C9-E63010C290EB}"/>
              </a:ext>
            </a:extLst>
          </p:cNvPr>
          <p:cNvSpPr txBox="1"/>
          <p:nvPr/>
        </p:nvSpPr>
        <p:spPr>
          <a:xfrm>
            <a:off x="0" y="152185"/>
            <a:ext cx="8702062" cy="2677656"/>
          </a:xfrm>
          <a:prstGeom prst="rect">
            <a:avLst/>
          </a:prstGeom>
          <a:noFill/>
        </p:spPr>
        <p:txBody>
          <a:bodyPr wrap="none" rtlCol="0">
            <a:spAutoFit/>
          </a:bodyPr>
          <a:lstStyle/>
          <a:p>
            <a:r>
              <a:rPr lang="en-US" sz="2400" dirty="0"/>
              <a:t>Our work is supported by a number of different grants:</a:t>
            </a:r>
          </a:p>
          <a:p>
            <a:pPr marL="342900" indent="-342900">
              <a:buFont typeface="Arial" panose="020B0604020202020204" pitchFamily="34" charset="0"/>
              <a:buChar char="•"/>
            </a:pPr>
            <a:r>
              <a:rPr lang="en-US" sz="2400" dirty="0"/>
              <a:t>National Human Genome Research Institute U24HG002371</a:t>
            </a:r>
          </a:p>
          <a:p>
            <a:pPr marL="342900" indent="-342900">
              <a:buFont typeface="Arial" panose="020B0604020202020204" pitchFamily="34" charset="0"/>
              <a:buChar char="•"/>
            </a:pPr>
            <a:r>
              <a:rPr lang="en-US" sz="2400" dirty="0"/>
              <a:t>National Institute of Mental Health RF1MH132662</a:t>
            </a:r>
          </a:p>
          <a:p>
            <a:pPr marL="342900" indent="-342900">
              <a:buFont typeface="Arial" panose="020B0604020202020204" pitchFamily="34" charset="0"/>
              <a:buChar char="•"/>
            </a:pPr>
            <a:r>
              <a:rPr lang="en-US" sz="2400" dirty="0"/>
              <a:t>National Science Foundation 2419522 subcontract S006079-NSF</a:t>
            </a:r>
          </a:p>
          <a:p>
            <a:pPr marL="342900" indent="-342900">
              <a:buFont typeface="Arial" panose="020B0604020202020204" pitchFamily="34" charset="0"/>
              <a:buChar char="•"/>
            </a:pPr>
            <a:r>
              <a:rPr lang="en-US" sz="2400" dirty="0"/>
              <a:t>California’s Stem Cell Agency DISC0-14514</a:t>
            </a:r>
          </a:p>
          <a:p>
            <a:pPr marL="342900" indent="-342900">
              <a:buFont typeface="Arial" panose="020B0604020202020204" pitchFamily="34" charset="0"/>
              <a:buChar char="•"/>
            </a:pPr>
            <a:r>
              <a:rPr lang="en-US" sz="2400" dirty="0"/>
              <a:t>National Institute of Allergy and Infectious Diseases U24AI183870</a:t>
            </a:r>
          </a:p>
          <a:p>
            <a:r>
              <a:rPr lang="en-US" sz="2400" dirty="0"/>
              <a:t>      subcontract S005829-DHHS</a:t>
            </a:r>
          </a:p>
        </p:txBody>
      </p:sp>
      <p:pic>
        <p:nvPicPr>
          <p:cNvPr id="5" name="Picture 4">
            <a:extLst>
              <a:ext uri="{FF2B5EF4-FFF2-40B4-BE49-F238E27FC236}">
                <a16:creationId xmlns:a16="http://schemas.microsoft.com/office/drawing/2014/main" id="{8689320D-705B-6352-C432-1F222818476B}"/>
              </a:ext>
            </a:extLst>
          </p:cNvPr>
          <p:cNvPicPr>
            <a:picLocks noChangeAspect="1"/>
          </p:cNvPicPr>
          <p:nvPr/>
        </p:nvPicPr>
        <p:blipFill>
          <a:blip r:embed="rId3"/>
          <a:stretch>
            <a:fillRect/>
          </a:stretch>
        </p:blipFill>
        <p:spPr>
          <a:xfrm>
            <a:off x="360195" y="4791705"/>
            <a:ext cx="11218641" cy="2066296"/>
          </a:xfrm>
          <a:prstGeom prst="rect">
            <a:avLst/>
          </a:prstGeom>
        </p:spPr>
      </p:pic>
      <p:sp>
        <p:nvSpPr>
          <p:cNvPr id="12" name="TextBox 11">
            <a:extLst>
              <a:ext uri="{FF2B5EF4-FFF2-40B4-BE49-F238E27FC236}">
                <a16:creationId xmlns:a16="http://schemas.microsoft.com/office/drawing/2014/main" id="{1344AC4F-C228-6303-0B71-5E0795BA43B3}"/>
              </a:ext>
            </a:extLst>
          </p:cNvPr>
          <p:cNvSpPr txBox="1"/>
          <p:nvPr/>
        </p:nvSpPr>
        <p:spPr>
          <a:xfrm>
            <a:off x="169694" y="2898008"/>
            <a:ext cx="6593408" cy="1692771"/>
          </a:xfrm>
          <a:prstGeom prst="rect">
            <a:avLst/>
          </a:prstGeom>
          <a:noFill/>
        </p:spPr>
        <p:txBody>
          <a:bodyPr wrap="none" rtlCol="0">
            <a:spAutoFit/>
          </a:bodyPr>
          <a:lstStyle/>
          <a:p>
            <a:r>
              <a:rPr lang="en-US" sz="2000" dirty="0"/>
              <a:t>Clawson, H., Lee, B.T., Raney, B.J. </a:t>
            </a:r>
            <a:r>
              <a:rPr lang="en-US" sz="2000" dirty="0" err="1"/>
              <a:t>et.al</a:t>
            </a:r>
            <a:r>
              <a:rPr lang="en-US" sz="2000" dirty="0"/>
              <a:t>.</a:t>
            </a:r>
          </a:p>
          <a:p>
            <a:r>
              <a:rPr lang="en-US" sz="2400" b="1" dirty="0" err="1"/>
              <a:t>GenArk</a:t>
            </a:r>
            <a:r>
              <a:rPr lang="en-US" sz="2400" b="1" dirty="0"/>
              <a:t>: towards a million UCSC genome browsers</a:t>
            </a:r>
          </a:p>
          <a:p>
            <a:r>
              <a:rPr lang="en-US" sz="2000" dirty="0"/>
              <a:t>Genome Biology 24, 217 (2023)</a:t>
            </a:r>
          </a:p>
          <a:p>
            <a:r>
              <a:rPr lang="en-US" sz="2000" dirty="0">
                <a:hlinkClick r:id="rId4"/>
              </a:rPr>
              <a:t>https://doi.org/10.1186/s13059-023-03057-x</a:t>
            </a:r>
            <a:endParaRPr lang="en-US" sz="2000" dirty="0"/>
          </a:p>
          <a:p>
            <a:r>
              <a:rPr lang="en-US" sz="2000" dirty="0"/>
              <a:t>https://</a:t>
            </a:r>
            <a:r>
              <a:rPr lang="en-US" sz="2000" dirty="0" err="1"/>
              <a:t>pubmed.ncbi.nlm.nih.gov</a:t>
            </a:r>
            <a:r>
              <a:rPr lang="en-US" sz="2000" dirty="0"/>
              <a:t>/37784172/</a:t>
            </a:r>
          </a:p>
        </p:txBody>
      </p:sp>
    </p:spTree>
    <p:extLst>
      <p:ext uri="{BB962C8B-B14F-4D97-AF65-F5344CB8AC3E}">
        <p14:creationId xmlns:p14="http://schemas.microsoft.com/office/powerpoint/2010/main" val="2421354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113B9-B0F2-935D-3547-439E427B0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8DA36-3DBE-C736-0FB7-E2B0D30CA159}"/>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Find assemblies on the ‘gateway’ page</a:t>
            </a:r>
          </a:p>
        </p:txBody>
      </p:sp>
      <p:cxnSp>
        <p:nvCxnSpPr>
          <p:cNvPr id="13" name="Straight Arrow Connector 12">
            <a:extLst>
              <a:ext uri="{FF2B5EF4-FFF2-40B4-BE49-F238E27FC236}">
                <a16:creationId xmlns:a16="http://schemas.microsoft.com/office/drawing/2014/main" id="{C59BF48E-7E17-9E0D-41AB-1905154D4A4A}"/>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C828D7D-2D64-1B2C-F935-583DA1DC9E24}"/>
              </a:ext>
            </a:extLst>
          </p:cNvPr>
          <p:cNvCxnSpPr>
            <a:cxnSpLocks/>
            <a:endCxn id="10" idx="1"/>
          </p:cNvCxnSpPr>
          <p:nvPr/>
        </p:nvCxnSpPr>
        <p:spPr>
          <a:xfrm flipV="1">
            <a:off x="136739" y="2722382"/>
            <a:ext cx="1325396" cy="54389"/>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85C70B43-3274-564E-0497-A198554BC421}"/>
              </a:ext>
            </a:extLst>
          </p:cNvPr>
          <p:cNvPicPr>
            <a:picLocks noChangeAspect="1"/>
          </p:cNvPicPr>
          <p:nvPr/>
        </p:nvPicPr>
        <p:blipFill>
          <a:blip r:embed="rId3"/>
          <a:stretch>
            <a:fillRect/>
          </a:stretch>
        </p:blipFill>
        <p:spPr>
          <a:xfrm>
            <a:off x="1643029" y="843292"/>
            <a:ext cx="9224668" cy="5490727"/>
          </a:xfrm>
          <a:prstGeom prst="rect">
            <a:avLst/>
          </a:prstGeom>
        </p:spPr>
      </p:pic>
      <p:sp>
        <p:nvSpPr>
          <p:cNvPr id="8" name="TextBox 7">
            <a:extLst>
              <a:ext uri="{FF2B5EF4-FFF2-40B4-BE49-F238E27FC236}">
                <a16:creationId xmlns:a16="http://schemas.microsoft.com/office/drawing/2014/main" id="{D745EDB9-7EC3-91F9-9732-0348086702B4}"/>
              </a:ext>
            </a:extLst>
          </p:cNvPr>
          <p:cNvSpPr txBox="1"/>
          <p:nvPr/>
        </p:nvSpPr>
        <p:spPr>
          <a:xfrm>
            <a:off x="1" y="2988061"/>
            <a:ext cx="1774478" cy="646331"/>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Note the search</a:t>
            </a:r>
          </a:p>
          <a:p>
            <a:r>
              <a:rPr lang="en-US" dirty="0">
                <a:solidFill>
                  <a:schemeClr val="accent4">
                    <a:lumMod val="60000"/>
                    <a:lumOff val="40000"/>
                  </a:schemeClr>
                </a:solidFill>
              </a:rPr>
              <a:t>form entry</a:t>
            </a:r>
          </a:p>
        </p:txBody>
      </p:sp>
      <p:sp>
        <p:nvSpPr>
          <p:cNvPr id="9" name="TextBox 8">
            <a:extLst>
              <a:ext uri="{FF2B5EF4-FFF2-40B4-BE49-F238E27FC236}">
                <a16:creationId xmlns:a16="http://schemas.microsoft.com/office/drawing/2014/main" id="{5F37A4E0-AD2C-FAB0-BE05-578C36FF39C3}"/>
              </a:ext>
            </a:extLst>
          </p:cNvPr>
          <p:cNvSpPr txBox="1"/>
          <p:nvPr/>
        </p:nvSpPr>
        <p:spPr>
          <a:xfrm>
            <a:off x="1" y="3741145"/>
            <a:ext cx="1774478" cy="923330"/>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Text search, any</a:t>
            </a:r>
          </a:p>
          <a:p>
            <a:r>
              <a:rPr lang="en-US" dirty="0">
                <a:solidFill>
                  <a:schemeClr val="accent4">
                    <a:lumMod val="60000"/>
                    <a:lumOff val="40000"/>
                  </a:schemeClr>
                </a:solidFill>
              </a:rPr>
              <a:t>word, case</a:t>
            </a:r>
          </a:p>
          <a:p>
            <a:r>
              <a:rPr lang="en-US" dirty="0">
                <a:solidFill>
                  <a:schemeClr val="accent4">
                    <a:lumMod val="60000"/>
                    <a:lumOff val="40000"/>
                  </a:schemeClr>
                </a:solidFill>
              </a:rPr>
              <a:t>insensitive</a:t>
            </a:r>
          </a:p>
        </p:txBody>
      </p:sp>
      <p:sp>
        <p:nvSpPr>
          <p:cNvPr id="10" name="Frame 9">
            <a:extLst>
              <a:ext uri="{FF2B5EF4-FFF2-40B4-BE49-F238E27FC236}">
                <a16:creationId xmlns:a16="http://schemas.microsoft.com/office/drawing/2014/main" id="{B70A72F0-5674-A50E-F6D9-20D9B691AF44}"/>
              </a:ext>
            </a:extLst>
          </p:cNvPr>
          <p:cNvSpPr/>
          <p:nvPr/>
        </p:nvSpPr>
        <p:spPr>
          <a:xfrm>
            <a:off x="1462135" y="2456703"/>
            <a:ext cx="2868127" cy="531358"/>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7DECC507-3029-E8D4-6126-0B3B81DE2197}"/>
              </a:ext>
            </a:extLst>
          </p:cNvPr>
          <p:cNvPicPr>
            <a:picLocks noChangeAspect="1"/>
          </p:cNvPicPr>
          <p:nvPr/>
        </p:nvPicPr>
        <p:blipFill>
          <a:blip r:embed="rId4"/>
          <a:stretch>
            <a:fillRect/>
          </a:stretch>
        </p:blipFill>
        <p:spPr>
          <a:xfrm>
            <a:off x="6724650" y="1480778"/>
            <a:ext cx="4767517" cy="1228509"/>
          </a:xfrm>
          <a:prstGeom prst="rect">
            <a:avLst/>
          </a:prstGeom>
        </p:spPr>
      </p:pic>
      <p:cxnSp>
        <p:nvCxnSpPr>
          <p:cNvPr id="6" name="Straight Connector 5">
            <a:extLst>
              <a:ext uri="{FF2B5EF4-FFF2-40B4-BE49-F238E27FC236}">
                <a16:creationId xmlns:a16="http://schemas.microsoft.com/office/drawing/2014/main" id="{E42D2684-0C7A-C085-8215-E3D939FE81E6}"/>
              </a:ext>
            </a:extLst>
          </p:cNvPr>
          <p:cNvCxnSpPr>
            <a:cxnSpLocks/>
          </p:cNvCxnSpPr>
          <p:nvPr/>
        </p:nvCxnSpPr>
        <p:spPr>
          <a:xfrm flipV="1">
            <a:off x="4330262" y="2213264"/>
            <a:ext cx="2299138" cy="274342"/>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1" name="Frame 10">
            <a:extLst>
              <a:ext uri="{FF2B5EF4-FFF2-40B4-BE49-F238E27FC236}">
                <a16:creationId xmlns:a16="http://schemas.microsoft.com/office/drawing/2014/main" id="{BE6413D0-234B-AE0E-E40D-835A18883621}"/>
              </a:ext>
            </a:extLst>
          </p:cNvPr>
          <p:cNvSpPr/>
          <p:nvPr/>
        </p:nvSpPr>
        <p:spPr>
          <a:xfrm>
            <a:off x="6615126" y="1504264"/>
            <a:ext cx="3948545" cy="1228509"/>
          </a:xfrm>
          <a:prstGeom prst="frame">
            <a:avLst/>
          </a:prstGeom>
          <a:solidFill>
            <a:schemeClr val="accent2"/>
          </a:solidFill>
          <a:ln w="3175" cap="rnd">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Connector 14">
            <a:extLst>
              <a:ext uri="{FF2B5EF4-FFF2-40B4-BE49-F238E27FC236}">
                <a16:creationId xmlns:a16="http://schemas.microsoft.com/office/drawing/2014/main" id="{995592F0-81AC-1657-5779-404ED7C1302E}"/>
              </a:ext>
            </a:extLst>
          </p:cNvPr>
          <p:cNvCxnSpPr>
            <a:cxnSpLocks/>
          </p:cNvCxnSpPr>
          <p:nvPr/>
        </p:nvCxnSpPr>
        <p:spPr>
          <a:xfrm flipH="1" flipV="1">
            <a:off x="10110355" y="2487606"/>
            <a:ext cx="866866" cy="89339"/>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9C0AD690-B996-40A1-B548-6BCC54853553}"/>
              </a:ext>
            </a:extLst>
          </p:cNvPr>
          <p:cNvSpPr txBox="1"/>
          <p:nvPr/>
        </p:nvSpPr>
        <p:spPr>
          <a:xfrm>
            <a:off x="10993580" y="2379516"/>
            <a:ext cx="516488" cy="369332"/>
          </a:xfrm>
          <a:prstGeom prst="rect">
            <a:avLst/>
          </a:prstGeom>
          <a:solidFill>
            <a:schemeClr val="accent5"/>
          </a:solidFill>
        </p:spPr>
        <p:txBody>
          <a:bodyPr wrap="none" rtlCol="0">
            <a:spAutoFit/>
          </a:bodyPr>
          <a:lstStyle/>
          <a:p>
            <a:r>
              <a:rPr lang="en-US" dirty="0">
                <a:highlight>
                  <a:srgbClr val="FFFF00"/>
                </a:highlight>
              </a:rPr>
              <a:t>! ! !</a:t>
            </a:r>
          </a:p>
        </p:txBody>
      </p:sp>
      <p:sp>
        <p:nvSpPr>
          <p:cNvPr id="12" name="&quot;No&quot; Symbol 11">
            <a:extLst>
              <a:ext uri="{FF2B5EF4-FFF2-40B4-BE49-F238E27FC236}">
                <a16:creationId xmlns:a16="http://schemas.microsoft.com/office/drawing/2014/main" id="{1EA419E2-B871-9EC4-116E-C326352F5E16}"/>
              </a:ext>
            </a:extLst>
          </p:cNvPr>
          <p:cNvSpPr/>
          <p:nvPr/>
        </p:nvSpPr>
        <p:spPr>
          <a:xfrm>
            <a:off x="2712027" y="4309138"/>
            <a:ext cx="914400" cy="914400"/>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69CA6779-45BD-0A66-9734-D692BC228B75}"/>
              </a:ext>
            </a:extLst>
          </p:cNvPr>
          <p:cNvSpPr txBox="1"/>
          <p:nvPr/>
        </p:nvSpPr>
        <p:spPr>
          <a:xfrm>
            <a:off x="5324872" y="797432"/>
            <a:ext cx="6035446" cy="461665"/>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https://</a:t>
            </a:r>
            <a:r>
              <a:rPr lang="en-US" sz="2400" dirty="0" err="1">
                <a:solidFill>
                  <a:schemeClr val="accent4">
                    <a:lumMod val="60000"/>
                    <a:lumOff val="40000"/>
                  </a:schemeClr>
                </a:solidFill>
              </a:rPr>
              <a:t>genome.ucsc.edu</a:t>
            </a:r>
            <a:r>
              <a:rPr lang="en-US" sz="2400" dirty="0">
                <a:solidFill>
                  <a:schemeClr val="accent4">
                    <a:lumMod val="60000"/>
                    <a:lumOff val="40000"/>
                  </a:schemeClr>
                </a:solidFill>
              </a:rPr>
              <a:t>/</a:t>
            </a:r>
            <a:r>
              <a:rPr lang="en-US" sz="2400" dirty="0" err="1">
                <a:solidFill>
                  <a:schemeClr val="accent4">
                    <a:lumMod val="60000"/>
                    <a:lumOff val="40000"/>
                  </a:schemeClr>
                </a:solidFill>
              </a:rPr>
              <a:t>cgi</a:t>
            </a:r>
            <a:r>
              <a:rPr lang="en-US" sz="2400" dirty="0">
                <a:solidFill>
                  <a:schemeClr val="accent4">
                    <a:lumMod val="60000"/>
                    <a:lumOff val="40000"/>
                  </a:schemeClr>
                </a:solidFill>
              </a:rPr>
              <a:t>-bin/</a:t>
            </a:r>
            <a:r>
              <a:rPr lang="en-US" sz="2400" dirty="0" err="1">
                <a:solidFill>
                  <a:schemeClr val="accent4">
                    <a:lumMod val="60000"/>
                    <a:lumOff val="40000"/>
                  </a:schemeClr>
                </a:solidFill>
              </a:rPr>
              <a:t>hgGateway</a:t>
            </a:r>
            <a:endParaRPr lang="en-US" sz="24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B05CAB88-6896-AB95-0E16-598D6BF595CF}"/>
              </a:ext>
            </a:extLst>
          </p:cNvPr>
          <p:cNvSpPr txBox="1"/>
          <p:nvPr/>
        </p:nvSpPr>
        <p:spPr>
          <a:xfrm>
            <a:off x="6615125" y="5632370"/>
            <a:ext cx="5105820" cy="830997"/>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Finding genomes in the browser, use the search form on the gateway page.</a:t>
            </a:r>
          </a:p>
        </p:txBody>
      </p:sp>
      <p:sp>
        <p:nvSpPr>
          <p:cNvPr id="16" name="TextBox 15">
            <a:extLst>
              <a:ext uri="{FF2B5EF4-FFF2-40B4-BE49-F238E27FC236}">
                <a16:creationId xmlns:a16="http://schemas.microsoft.com/office/drawing/2014/main" id="{E4D1C047-8DA4-68F0-1B67-21A35547BF1B}"/>
              </a:ext>
            </a:extLst>
          </p:cNvPr>
          <p:cNvSpPr txBox="1"/>
          <p:nvPr/>
        </p:nvSpPr>
        <p:spPr>
          <a:xfrm>
            <a:off x="1" y="4727147"/>
            <a:ext cx="1774478" cy="1754326"/>
          </a:xfrm>
          <a:prstGeom prst="rect">
            <a:avLst/>
          </a:prstGeom>
          <a:solidFill>
            <a:schemeClr val="accent5">
              <a:lumMod val="75000"/>
            </a:schemeClr>
          </a:solidFill>
        </p:spPr>
        <p:txBody>
          <a:bodyPr wrap="square" rtlCol="0">
            <a:spAutoFit/>
          </a:bodyPr>
          <a:lstStyle/>
          <a:p>
            <a:r>
              <a:rPr lang="en-US" dirty="0" err="1">
                <a:solidFill>
                  <a:schemeClr val="accent4">
                    <a:lumMod val="60000"/>
                    <a:lumOff val="40000"/>
                  </a:schemeClr>
                </a:solidFill>
              </a:rPr>
              <a:t>Phylo</a:t>
            </a:r>
            <a:r>
              <a:rPr lang="en-US" dirty="0">
                <a:solidFill>
                  <a:schemeClr val="accent4">
                    <a:lumMod val="60000"/>
                    <a:lumOff val="40000"/>
                  </a:schemeClr>
                </a:solidFill>
              </a:rPr>
              <a:t> tree selection to be phased out, does not work with so many assemblies.</a:t>
            </a:r>
          </a:p>
        </p:txBody>
      </p:sp>
    </p:spTree>
    <p:extLst>
      <p:ext uri="{BB962C8B-B14F-4D97-AF65-F5344CB8AC3E}">
        <p14:creationId xmlns:p14="http://schemas.microsoft.com/office/powerpoint/2010/main" val="232210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774479" y="233276"/>
            <a:ext cx="8789192" cy="621687"/>
          </a:xfrm>
          <a:solidFill>
            <a:schemeClr val="accent5">
              <a:lumMod val="50000"/>
            </a:schemeClr>
          </a:solidFill>
        </p:spPr>
        <p:txBody>
          <a:bodyPr>
            <a:noAutofit/>
          </a:bodyPr>
          <a:lstStyle/>
          <a:p>
            <a:r>
              <a:rPr lang="en-US" sz="3600" dirty="0">
                <a:solidFill>
                  <a:srgbClr val="FFC000"/>
                </a:solidFill>
              </a:rPr>
              <a:t>Finding genome assemblies at UCSC</a:t>
            </a:r>
          </a:p>
        </p:txBody>
      </p:sp>
      <p:cxnSp>
        <p:nvCxnSpPr>
          <p:cNvPr id="13" name="Straight Arrow Connector 12">
            <a:extLst>
              <a:ext uri="{FF2B5EF4-FFF2-40B4-BE49-F238E27FC236}">
                <a16:creationId xmlns:a16="http://schemas.microsoft.com/office/drawing/2014/main" id="{DF071424-51B0-2166-C733-C6E0D7F92B7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ABBE33-44CB-B57D-F1D7-4D115674AE6E}"/>
              </a:ext>
            </a:extLst>
          </p:cNvPr>
          <p:cNvSpPr txBox="1"/>
          <p:nvPr/>
        </p:nvSpPr>
        <p:spPr>
          <a:xfrm>
            <a:off x="6587838" y="2439859"/>
            <a:ext cx="3979718" cy="400110"/>
          </a:xfrm>
          <a:prstGeom prst="rect">
            <a:avLst/>
          </a:prstGeom>
          <a:solidFill>
            <a:schemeClr val="accent5">
              <a:lumMod val="75000"/>
            </a:schemeClr>
          </a:solidFill>
        </p:spPr>
        <p:txBody>
          <a:bodyPr wrap="square" rtlCol="0">
            <a:spAutoFit/>
          </a:bodyPr>
          <a:lstStyle/>
          <a:p>
            <a:r>
              <a:rPr lang="en-US" sz="2000" dirty="0">
                <a:solidFill>
                  <a:schemeClr val="accent4">
                    <a:lumMod val="60000"/>
                    <a:lumOff val="40000"/>
                  </a:schemeClr>
                </a:solidFill>
              </a:rPr>
              <a:t>For example, an assembly name</a:t>
            </a:r>
          </a:p>
        </p:txBody>
      </p:sp>
      <p:pic>
        <p:nvPicPr>
          <p:cNvPr id="14" name="Picture 13">
            <a:extLst>
              <a:ext uri="{FF2B5EF4-FFF2-40B4-BE49-F238E27FC236}">
                <a16:creationId xmlns:a16="http://schemas.microsoft.com/office/drawing/2014/main" id="{14BCD681-967B-86B9-4552-4CC3670FFFA1}"/>
              </a:ext>
            </a:extLst>
          </p:cNvPr>
          <p:cNvPicPr>
            <a:picLocks noChangeAspect="1"/>
          </p:cNvPicPr>
          <p:nvPr/>
        </p:nvPicPr>
        <p:blipFill>
          <a:blip r:embed="rId3"/>
          <a:stretch>
            <a:fillRect/>
          </a:stretch>
        </p:blipFill>
        <p:spPr>
          <a:xfrm>
            <a:off x="177799" y="2205700"/>
            <a:ext cx="5918200" cy="2616200"/>
          </a:xfrm>
          <a:prstGeom prst="rect">
            <a:avLst/>
          </a:prstGeom>
          <a:ln w="28575">
            <a:solidFill>
              <a:srgbClr val="00B0F0"/>
            </a:solidFill>
          </a:ln>
        </p:spPr>
      </p:pic>
      <p:cxnSp>
        <p:nvCxnSpPr>
          <p:cNvPr id="16" name="Straight Connector 15">
            <a:extLst>
              <a:ext uri="{FF2B5EF4-FFF2-40B4-BE49-F238E27FC236}">
                <a16:creationId xmlns:a16="http://schemas.microsoft.com/office/drawing/2014/main" id="{5426AD23-8F68-B716-5B83-BA34DD1A2489}"/>
              </a:ext>
            </a:extLst>
          </p:cNvPr>
          <p:cNvCxnSpPr>
            <a:cxnSpLocks/>
          </p:cNvCxnSpPr>
          <p:nvPr/>
        </p:nvCxnSpPr>
        <p:spPr>
          <a:xfrm flipH="1" flipV="1">
            <a:off x="3636579" y="3137104"/>
            <a:ext cx="2764221" cy="530892"/>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5F82C9B1-D33B-26E3-6E4B-16DE5CF455E2}"/>
              </a:ext>
            </a:extLst>
          </p:cNvPr>
          <p:cNvSpPr txBox="1"/>
          <p:nvPr/>
        </p:nvSpPr>
        <p:spPr>
          <a:xfrm>
            <a:off x="6587837" y="3544447"/>
            <a:ext cx="3979717" cy="400110"/>
          </a:xfrm>
          <a:prstGeom prst="rect">
            <a:avLst/>
          </a:prstGeom>
          <a:solidFill>
            <a:schemeClr val="accent5">
              <a:lumMod val="75000"/>
            </a:schemeClr>
          </a:solidFill>
        </p:spPr>
        <p:txBody>
          <a:bodyPr wrap="square" rtlCol="0">
            <a:spAutoFit/>
          </a:bodyPr>
          <a:lstStyle/>
          <a:p>
            <a:r>
              <a:rPr lang="en-US" sz="2000" dirty="0">
                <a:solidFill>
                  <a:schemeClr val="accent4">
                    <a:lumMod val="60000"/>
                    <a:lumOff val="40000"/>
                  </a:schemeClr>
                </a:solidFill>
              </a:rPr>
              <a:t>Click on item to display in browser</a:t>
            </a:r>
          </a:p>
        </p:txBody>
      </p:sp>
      <p:sp>
        <p:nvSpPr>
          <p:cNvPr id="26" name="TextBox 25">
            <a:extLst>
              <a:ext uri="{FF2B5EF4-FFF2-40B4-BE49-F238E27FC236}">
                <a16:creationId xmlns:a16="http://schemas.microsoft.com/office/drawing/2014/main" id="{4C22D54A-0076-1350-A2AB-F1C2014C28F7}"/>
              </a:ext>
            </a:extLst>
          </p:cNvPr>
          <p:cNvSpPr txBox="1"/>
          <p:nvPr/>
        </p:nvSpPr>
        <p:spPr>
          <a:xfrm>
            <a:off x="3136900" y="5753624"/>
            <a:ext cx="5918199" cy="584775"/>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Unique words: few match results</a:t>
            </a:r>
          </a:p>
        </p:txBody>
      </p:sp>
      <p:sp>
        <p:nvSpPr>
          <p:cNvPr id="3" name="TextBox 2">
            <a:extLst>
              <a:ext uri="{FF2B5EF4-FFF2-40B4-BE49-F238E27FC236}">
                <a16:creationId xmlns:a16="http://schemas.microsoft.com/office/drawing/2014/main" id="{A053CD97-2D17-F7DE-A52E-E4DCACFAB56D}"/>
              </a:ext>
            </a:extLst>
          </p:cNvPr>
          <p:cNvSpPr txBox="1"/>
          <p:nvPr/>
        </p:nvSpPr>
        <p:spPr>
          <a:xfrm>
            <a:off x="226996" y="1398425"/>
            <a:ext cx="3409583" cy="584775"/>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Single word search:</a:t>
            </a:r>
          </a:p>
        </p:txBody>
      </p:sp>
    </p:spTree>
    <p:extLst>
      <p:ext uri="{BB962C8B-B14F-4D97-AF65-F5344CB8AC3E}">
        <p14:creationId xmlns:p14="http://schemas.microsoft.com/office/powerpoint/2010/main" val="418976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BDE0A-6389-C8FF-C08C-2959DB482C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C185E-398E-5861-9E97-CDE2329B3D37}"/>
              </a:ext>
            </a:extLst>
          </p:cNvPr>
          <p:cNvSpPr>
            <a:spLocks noGrp="1"/>
          </p:cNvSpPr>
          <p:nvPr>
            <p:ph type="ctrTitle"/>
          </p:nvPr>
        </p:nvSpPr>
        <p:spPr>
          <a:xfrm>
            <a:off x="477982" y="38673"/>
            <a:ext cx="10085689" cy="621687"/>
          </a:xfrm>
          <a:solidFill>
            <a:schemeClr val="accent5">
              <a:lumMod val="50000"/>
            </a:schemeClr>
          </a:solidFill>
        </p:spPr>
        <p:txBody>
          <a:bodyPr>
            <a:noAutofit/>
          </a:bodyPr>
          <a:lstStyle/>
          <a:p>
            <a:r>
              <a:rPr lang="en-US" sz="3600" dirty="0">
                <a:solidFill>
                  <a:srgbClr val="FFC000"/>
                </a:solidFill>
              </a:rPr>
              <a:t>Common words, limited number results e.g.: ‘human’</a:t>
            </a:r>
          </a:p>
        </p:txBody>
      </p:sp>
      <p:cxnSp>
        <p:nvCxnSpPr>
          <p:cNvPr id="13" name="Straight Arrow Connector 12">
            <a:extLst>
              <a:ext uri="{FF2B5EF4-FFF2-40B4-BE49-F238E27FC236}">
                <a16:creationId xmlns:a16="http://schemas.microsoft.com/office/drawing/2014/main" id="{1BC28690-FE28-E773-39C6-9CB60264669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DCE6478-F205-4DB8-3450-901755F6FF74}"/>
              </a:ext>
            </a:extLst>
          </p:cNvPr>
          <p:cNvSpPr txBox="1"/>
          <p:nvPr/>
        </p:nvSpPr>
        <p:spPr>
          <a:xfrm>
            <a:off x="5372101" y="763275"/>
            <a:ext cx="5191570"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Browsers with annotated tracks, curated by UCSC</a:t>
            </a:r>
          </a:p>
        </p:txBody>
      </p:sp>
      <p:cxnSp>
        <p:nvCxnSpPr>
          <p:cNvPr id="16" name="Straight Connector 15">
            <a:extLst>
              <a:ext uri="{FF2B5EF4-FFF2-40B4-BE49-F238E27FC236}">
                <a16:creationId xmlns:a16="http://schemas.microsoft.com/office/drawing/2014/main" id="{7F58FE12-0726-2731-C7C6-0FE690E91FB2}"/>
              </a:ext>
            </a:extLst>
          </p:cNvPr>
          <p:cNvCxnSpPr>
            <a:cxnSpLocks/>
          </p:cNvCxnSpPr>
          <p:nvPr/>
        </p:nvCxnSpPr>
        <p:spPr>
          <a:xfrm flipH="1">
            <a:off x="5073846" y="1219873"/>
            <a:ext cx="1503599"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C6E94810-B4C6-2259-2A00-04DF0FCD09F4}"/>
              </a:ext>
            </a:extLst>
          </p:cNvPr>
          <p:cNvSpPr txBox="1"/>
          <p:nvPr/>
        </p:nvSpPr>
        <p:spPr>
          <a:xfrm>
            <a:off x="5372101" y="1410055"/>
            <a:ext cx="5191570"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Automated annotations on NCBI GenBank/</a:t>
            </a:r>
            <a:r>
              <a:rPr lang="en-US" dirty="0" err="1">
                <a:solidFill>
                  <a:schemeClr val="accent4">
                    <a:lumMod val="60000"/>
                    <a:lumOff val="40000"/>
                  </a:schemeClr>
                </a:solidFill>
              </a:rPr>
              <a:t>RefSeq</a:t>
            </a:r>
            <a:endParaRPr lang="en-US" dirty="0">
              <a:solidFill>
                <a:schemeClr val="accent4">
                  <a:lumMod val="60000"/>
                  <a:lumOff val="40000"/>
                </a:schemeClr>
              </a:solidFill>
            </a:endParaRPr>
          </a:p>
        </p:txBody>
      </p:sp>
      <p:pic>
        <p:nvPicPr>
          <p:cNvPr id="4" name="Picture 3">
            <a:extLst>
              <a:ext uri="{FF2B5EF4-FFF2-40B4-BE49-F238E27FC236}">
                <a16:creationId xmlns:a16="http://schemas.microsoft.com/office/drawing/2014/main" id="{44F0A685-EC88-0BB8-7419-D9CCA9431D3B}"/>
              </a:ext>
            </a:extLst>
          </p:cNvPr>
          <p:cNvPicPr>
            <a:picLocks noChangeAspect="1"/>
          </p:cNvPicPr>
          <p:nvPr/>
        </p:nvPicPr>
        <p:blipFill>
          <a:blip r:embed="rId3"/>
          <a:stretch>
            <a:fillRect/>
          </a:stretch>
        </p:blipFill>
        <p:spPr>
          <a:xfrm>
            <a:off x="96263" y="676008"/>
            <a:ext cx="4977583" cy="6098035"/>
          </a:xfrm>
          <a:prstGeom prst="rect">
            <a:avLst/>
          </a:prstGeom>
        </p:spPr>
      </p:pic>
      <p:cxnSp>
        <p:nvCxnSpPr>
          <p:cNvPr id="6" name="Straight Connector 5">
            <a:extLst>
              <a:ext uri="{FF2B5EF4-FFF2-40B4-BE49-F238E27FC236}">
                <a16:creationId xmlns:a16="http://schemas.microsoft.com/office/drawing/2014/main" id="{F6FE9FB7-4DAB-6837-2D49-5BAE0F0D223B}"/>
              </a:ext>
            </a:extLst>
          </p:cNvPr>
          <p:cNvCxnSpPr>
            <a:cxnSpLocks/>
          </p:cNvCxnSpPr>
          <p:nvPr/>
        </p:nvCxnSpPr>
        <p:spPr>
          <a:xfrm flipH="1">
            <a:off x="5122336" y="1912601"/>
            <a:ext cx="1503599"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5845436-BB9F-A3FD-9404-AB27F32271B6}"/>
              </a:ext>
            </a:extLst>
          </p:cNvPr>
          <p:cNvCxnSpPr>
            <a:cxnSpLocks/>
          </p:cNvCxnSpPr>
          <p:nvPr/>
        </p:nvCxnSpPr>
        <p:spPr>
          <a:xfrm flipH="1">
            <a:off x="5122336" y="5587519"/>
            <a:ext cx="1503599"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CD6239D8-0717-D0B6-90D8-53C4B2E90B13}"/>
              </a:ext>
            </a:extLst>
          </p:cNvPr>
          <p:cNvSpPr txBox="1"/>
          <p:nvPr/>
        </p:nvSpPr>
        <p:spPr>
          <a:xfrm>
            <a:off x="5372101" y="5084972"/>
            <a:ext cx="5191570"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External assembly hubs from third party contributors</a:t>
            </a:r>
          </a:p>
        </p:txBody>
      </p:sp>
      <p:sp>
        <p:nvSpPr>
          <p:cNvPr id="9" name="TextBox 8">
            <a:extLst>
              <a:ext uri="{FF2B5EF4-FFF2-40B4-BE49-F238E27FC236}">
                <a16:creationId xmlns:a16="http://schemas.microsoft.com/office/drawing/2014/main" id="{3516593F-E176-6976-E091-CD8A2FF3D39A}"/>
              </a:ext>
            </a:extLst>
          </p:cNvPr>
          <p:cNvSpPr txBox="1"/>
          <p:nvPr/>
        </p:nvSpPr>
        <p:spPr>
          <a:xfrm>
            <a:off x="5372101" y="2695601"/>
            <a:ext cx="5191570" cy="1200329"/>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There is an ordering to the results,</a:t>
            </a:r>
          </a:p>
          <a:p>
            <a:r>
              <a:rPr lang="en-US" sz="2400" dirty="0">
                <a:solidFill>
                  <a:schemeClr val="accent4">
                    <a:lumMod val="60000"/>
                    <a:lumOff val="40000"/>
                  </a:schemeClr>
                </a:solidFill>
              </a:rPr>
              <a:t>the ‘important’</a:t>
            </a:r>
          </a:p>
          <a:p>
            <a:r>
              <a:rPr lang="en-US" sz="2400" dirty="0">
                <a:solidFill>
                  <a:schemeClr val="accent4">
                    <a:lumMod val="60000"/>
                    <a:lumOff val="40000"/>
                  </a:schemeClr>
                </a:solidFill>
              </a:rPr>
              <a:t>assemblies should be first.</a:t>
            </a:r>
          </a:p>
        </p:txBody>
      </p:sp>
    </p:spTree>
    <p:extLst>
      <p:ext uri="{BB962C8B-B14F-4D97-AF65-F5344CB8AC3E}">
        <p14:creationId xmlns:p14="http://schemas.microsoft.com/office/powerpoint/2010/main" val="313690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A545CE-AA42-4648-06C6-C2B5EB2C16DE}"/>
              </a:ext>
            </a:extLst>
          </p:cNvPr>
          <p:cNvPicPr>
            <a:picLocks noChangeAspect="1"/>
          </p:cNvPicPr>
          <p:nvPr/>
        </p:nvPicPr>
        <p:blipFill>
          <a:blip r:embed="rId3"/>
          <a:stretch>
            <a:fillRect/>
          </a:stretch>
        </p:blipFill>
        <p:spPr>
          <a:xfrm>
            <a:off x="2529208" y="6315378"/>
            <a:ext cx="2523110" cy="648059"/>
          </a:xfrm>
          <a:prstGeom prst="rect">
            <a:avLst/>
          </a:prstGeom>
        </p:spPr>
      </p:pic>
      <p:pic>
        <p:nvPicPr>
          <p:cNvPr id="6" name="Picture 5">
            <a:extLst>
              <a:ext uri="{FF2B5EF4-FFF2-40B4-BE49-F238E27FC236}">
                <a16:creationId xmlns:a16="http://schemas.microsoft.com/office/drawing/2014/main" id="{07F807FF-3C4C-7F14-6910-B43807D0FC13}"/>
              </a:ext>
            </a:extLst>
          </p:cNvPr>
          <p:cNvPicPr>
            <a:picLocks noChangeAspect="1"/>
          </p:cNvPicPr>
          <p:nvPr/>
        </p:nvPicPr>
        <p:blipFill>
          <a:blip r:embed="rId4"/>
          <a:stretch>
            <a:fillRect/>
          </a:stretch>
        </p:blipFill>
        <p:spPr>
          <a:xfrm>
            <a:off x="5227778" y="723137"/>
            <a:ext cx="6930737" cy="6134863"/>
          </a:xfrm>
          <a:prstGeom prst="rect">
            <a:avLst/>
          </a:prstGeom>
          <a:ln w="38100">
            <a:solidFill>
              <a:schemeClr val="accent5"/>
            </a:solidFill>
          </a:ln>
        </p:spPr>
      </p:pic>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774479" y="-8025"/>
            <a:ext cx="8789192" cy="621687"/>
          </a:xfrm>
          <a:solidFill>
            <a:schemeClr val="accent5">
              <a:lumMod val="50000"/>
            </a:schemeClr>
          </a:solidFill>
        </p:spPr>
        <p:txBody>
          <a:bodyPr>
            <a:noAutofit/>
          </a:bodyPr>
          <a:lstStyle/>
          <a:p>
            <a:r>
              <a:rPr lang="en-US" sz="3600" dirty="0">
                <a:solidFill>
                  <a:srgbClr val="FFC000"/>
                </a:solidFill>
              </a:rPr>
              <a:t>Over 49,000 assemblies in the UCSC Browser</a:t>
            </a:r>
          </a:p>
        </p:txBody>
      </p:sp>
      <p:cxnSp>
        <p:nvCxnSpPr>
          <p:cNvPr id="13" name="Straight Arrow Connector 12">
            <a:extLst>
              <a:ext uri="{FF2B5EF4-FFF2-40B4-BE49-F238E27FC236}">
                <a16:creationId xmlns:a16="http://schemas.microsoft.com/office/drawing/2014/main" id="{DF071424-51B0-2166-C733-C6E0D7F92B7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A295604-D4C6-3675-2DB4-20CBFACC3907}"/>
              </a:ext>
            </a:extLst>
          </p:cNvPr>
          <p:cNvSpPr txBox="1"/>
          <p:nvPr/>
        </p:nvSpPr>
        <p:spPr>
          <a:xfrm>
            <a:off x="33485" y="2950938"/>
            <a:ext cx="4985903" cy="461665"/>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https://</a:t>
            </a:r>
            <a:r>
              <a:rPr lang="en-US" sz="2400" dirty="0" err="1">
                <a:solidFill>
                  <a:schemeClr val="accent4">
                    <a:lumMod val="60000"/>
                    <a:lumOff val="40000"/>
                  </a:schemeClr>
                </a:solidFill>
              </a:rPr>
              <a:t>hgdownload.gi.ucsc.edu</a:t>
            </a:r>
            <a:r>
              <a:rPr lang="en-US" sz="2400" dirty="0">
                <a:solidFill>
                  <a:schemeClr val="accent4">
                    <a:lumMod val="60000"/>
                    <a:lumOff val="40000"/>
                  </a:schemeClr>
                </a:solidFill>
              </a:rPr>
              <a:t>/hubs/</a:t>
            </a:r>
          </a:p>
        </p:txBody>
      </p:sp>
      <p:pic>
        <p:nvPicPr>
          <p:cNvPr id="5" name="Picture 4">
            <a:extLst>
              <a:ext uri="{FF2B5EF4-FFF2-40B4-BE49-F238E27FC236}">
                <a16:creationId xmlns:a16="http://schemas.microsoft.com/office/drawing/2014/main" id="{FBBF8C11-272B-AB89-CA39-EB7327071638}"/>
              </a:ext>
            </a:extLst>
          </p:cNvPr>
          <p:cNvPicPr>
            <a:picLocks noChangeAspect="1"/>
          </p:cNvPicPr>
          <p:nvPr/>
        </p:nvPicPr>
        <p:blipFill>
          <a:blip r:embed="rId5"/>
          <a:stretch>
            <a:fillRect/>
          </a:stretch>
        </p:blipFill>
        <p:spPr>
          <a:xfrm>
            <a:off x="33485" y="613662"/>
            <a:ext cx="5109521" cy="2399702"/>
          </a:xfrm>
          <a:prstGeom prst="rect">
            <a:avLst/>
          </a:prstGeom>
        </p:spPr>
      </p:pic>
      <p:cxnSp>
        <p:nvCxnSpPr>
          <p:cNvPr id="7" name="Straight Connector 6">
            <a:extLst>
              <a:ext uri="{FF2B5EF4-FFF2-40B4-BE49-F238E27FC236}">
                <a16:creationId xmlns:a16="http://schemas.microsoft.com/office/drawing/2014/main" id="{C404CD53-529D-1EE2-CCB6-9112A95CF12F}"/>
              </a:ext>
            </a:extLst>
          </p:cNvPr>
          <p:cNvCxnSpPr>
            <a:cxnSpLocks/>
          </p:cNvCxnSpPr>
          <p:nvPr/>
        </p:nvCxnSpPr>
        <p:spPr>
          <a:xfrm flipV="1">
            <a:off x="2588245" y="1756064"/>
            <a:ext cx="2783855" cy="696191"/>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0BA50E71-9010-FD32-5C2A-491B25A6CB68}"/>
              </a:ext>
            </a:extLst>
          </p:cNvPr>
          <p:cNvSpPr txBox="1"/>
          <p:nvPr/>
        </p:nvSpPr>
        <p:spPr>
          <a:xfrm>
            <a:off x="33485" y="3485260"/>
            <a:ext cx="4985903" cy="1938992"/>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What is </a:t>
            </a:r>
            <a:r>
              <a:rPr lang="en-US" sz="2400" dirty="0" err="1">
                <a:solidFill>
                  <a:schemeClr val="accent4">
                    <a:lumMod val="60000"/>
                    <a:lumOff val="40000"/>
                  </a:schemeClr>
                </a:solidFill>
              </a:rPr>
              <a:t>GenArk</a:t>
            </a:r>
            <a:r>
              <a:rPr lang="en-US" sz="2400" dirty="0">
                <a:solidFill>
                  <a:schemeClr val="accent4">
                    <a:lumMod val="60000"/>
                    <a:lumOff val="40000"/>
                  </a:schemeClr>
                </a:solidFill>
              </a:rPr>
              <a:t>:  All NCBI ‘</a:t>
            </a:r>
            <a:r>
              <a:rPr lang="en-US" sz="2400" dirty="0" err="1">
                <a:solidFill>
                  <a:schemeClr val="accent4">
                    <a:lumMod val="60000"/>
                    <a:lumOff val="40000"/>
                  </a:schemeClr>
                </a:solidFill>
              </a:rPr>
              <a:t>RefSeq</a:t>
            </a:r>
            <a:r>
              <a:rPr lang="en-US" sz="2400" dirty="0">
                <a:solidFill>
                  <a:schemeClr val="accent4">
                    <a:lumMod val="60000"/>
                    <a:lumOff val="40000"/>
                  </a:schemeClr>
                </a:solidFill>
              </a:rPr>
              <a:t>’ assemblies classified as "reference” or “representative”, and ‘GenBank’ assemblies as requested or in specialized projects.</a:t>
            </a:r>
          </a:p>
        </p:txBody>
      </p:sp>
      <p:sp>
        <p:nvSpPr>
          <p:cNvPr id="9" name="TextBox 8">
            <a:extLst>
              <a:ext uri="{FF2B5EF4-FFF2-40B4-BE49-F238E27FC236}">
                <a16:creationId xmlns:a16="http://schemas.microsoft.com/office/drawing/2014/main" id="{D92C21D8-F517-1AB5-2477-95722B46F312}"/>
              </a:ext>
            </a:extLst>
          </p:cNvPr>
          <p:cNvSpPr txBox="1"/>
          <p:nvPr/>
        </p:nvSpPr>
        <p:spPr>
          <a:xfrm>
            <a:off x="33484" y="5496909"/>
            <a:ext cx="4985903" cy="830997"/>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a:t>
            </a:r>
            <a:r>
              <a:rPr lang="en-US" sz="2400" dirty="0" err="1">
                <a:solidFill>
                  <a:schemeClr val="accent4">
                    <a:lumMod val="60000"/>
                    <a:lumOff val="40000"/>
                  </a:schemeClr>
                </a:solidFill>
              </a:rPr>
              <a:t>JBrowse</a:t>
            </a:r>
            <a:r>
              <a:rPr lang="en-US" sz="2400" dirty="0">
                <a:solidFill>
                  <a:schemeClr val="accent4">
                    <a:lumMod val="60000"/>
                    <a:lumOff val="40000"/>
                  </a:schemeClr>
                </a:solidFill>
              </a:rPr>
              <a:t>’ and ‘IGV’ browsers can display these assemblies.  And:</a:t>
            </a:r>
          </a:p>
        </p:txBody>
      </p:sp>
    </p:spTree>
    <p:extLst>
      <p:ext uri="{BB962C8B-B14F-4D97-AF65-F5344CB8AC3E}">
        <p14:creationId xmlns:p14="http://schemas.microsoft.com/office/powerpoint/2010/main" val="378286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E76CB-D935-71F2-EC18-9E7808EE626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B24A195-8C52-889E-CECA-4D47B4A3369C}"/>
              </a:ext>
            </a:extLst>
          </p:cNvPr>
          <p:cNvSpPr txBox="1">
            <a:spLocks/>
          </p:cNvSpPr>
          <p:nvPr/>
        </p:nvSpPr>
        <p:spPr>
          <a:xfrm>
            <a:off x="1236521" y="23148"/>
            <a:ext cx="9680444" cy="621687"/>
          </a:xfrm>
          <a:prstGeom prst="rect">
            <a:avLst/>
          </a:prstGeom>
          <a:solidFill>
            <a:schemeClr val="accent5">
              <a:lumMod val="5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err="1">
                <a:solidFill>
                  <a:srgbClr val="FFC000"/>
                </a:solidFill>
              </a:rPr>
              <a:t>GenArk</a:t>
            </a:r>
            <a:r>
              <a:rPr lang="en-US" sz="3600" dirty="0">
                <a:solidFill>
                  <a:srgbClr val="FFC000"/>
                </a:solidFill>
              </a:rPr>
              <a:t> increase in assembly counts 2025 to 2026</a:t>
            </a:r>
          </a:p>
        </p:txBody>
      </p:sp>
      <p:cxnSp>
        <p:nvCxnSpPr>
          <p:cNvPr id="13" name="Straight Arrow Connector 12">
            <a:extLst>
              <a:ext uri="{FF2B5EF4-FFF2-40B4-BE49-F238E27FC236}">
                <a16:creationId xmlns:a16="http://schemas.microsoft.com/office/drawing/2014/main" id="{D02B0131-1E0B-6620-5E19-03458A1788E0}"/>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825A28F9-4EDE-A3B8-B958-561EC649A4FD}"/>
              </a:ext>
            </a:extLst>
          </p:cNvPr>
          <p:cNvGraphicFramePr>
            <a:graphicFrameLocks noGrp="1"/>
          </p:cNvGraphicFramePr>
          <p:nvPr>
            <p:extLst>
              <p:ext uri="{D42A27DB-BD31-4B8C-83A1-F6EECF244321}">
                <p14:modId xmlns:p14="http://schemas.microsoft.com/office/powerpoint/2010/main" val="3040969846"/>
              </p:ext>
            </p:extLst>
          </p:nvPr>
        </p:nvGraphicFramePr>
        <p:xfrm>
          <a:off x="2032000" y="719666"/>
          <a:ext cx="8128000" cy="5191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02408916"/>
                    </a:ext>
                  </a:extLst>
                </a:gridCol>
                <a:gridCol w="2032000">
                  <a:extLst>
                    <a:ext uri="{9D8B030D-6E8A-4147-A177-3AD203B41FA5}">
                      <a16:colId xmlns:a16="http://schemas.microsoft.com/office/drawing/2014/main" val="3239331771"/>
                    </a:ext>
                  </a:extLst>
                </a:gridCol>
                <a:gridCol w="2032000">
                  <a:extLst>
                    <a:ext uri="{9D8B030D-6E8A-4147-A177-3AD203B41FA5}">
                      <a16:colId xmlns:a16="http://schemas.microsoft.com/office/drawing/2014/main" val="179388924"/>
                    </a:ext>
                  </a:extLst>
                </a:gridCol>
                <a:gridCol w="2032000">
                  <a:extLst>
                    <a:ext uri="{9D8B030D-6E8A-4147-A177-3AD203B41FA5}">
                      <a16:colId xmlns:a16="http://schemas.microsoft.com/office/drawing/2014/main" val="2391799537"/>
                    </a:ext>
                  </a:extLst>
                </a:gridCol>
              </a:tblGrid>
              <a:tr h="370840">
                <a:tc>
                  <a:txBody>
                    <a:bodyPr/>
                    <a:lstStyle/>
                    <a:p>
                      <a:r>
                        <a:rPr lang="en-US" dirty="0" err="1"/>
                        <a:t>GenArk</a:t>
                      </a:r>
                      <a:r>
                        <a:rPr lang="en-US" dirty="0"/>
                        <a:t> group</a:t>
                      </a:r>
                    </a:p>
                  </a:txBody>
                  <a:tcPr/>
                </a:tc>
                <a:tc>
                  <a:txBody>
                    <a:bodyPr/>
                    <a:lstStyle/>
                    <a:p>
                      <a:pPr algn="r"/>
                      <a:r>
                        <a:rPr lang="en-US" dirty="0"/>
                        <a:t>2025</a:t>
                      </a:r>
                    </a:p>
                  </a:txBody>
                  <a:tcPr/>
                </a:tc>
                <a:tc>
                  <a:txBody>
                    <a:bodyPr/>
                    <a:lstStyle/>
                    <a:p>
                      <a:pPr algn="r"/>
                      <a:r>
                        <a:rPr lang="en-US" dirty="0"/>
                        <a:t>2026</a:t>
                      </a:r>
                    </a:p>
                  </a:txBody>
                  <a:tcPr/>
                </a:tc>
                <a:tc>
                  <a:txBody>
                    <a:bodyPr/>
                    <a:lstStyle/>
                    <a:p>
                      <a:pPr algn="r"/>
                      <a:r>
                        <a:rPr lang="en-US" dirty="0"/>
                        <a:t>% increase</a:t>
                      </a:r>
                    </a:p>
                  </a:txBody>
                  <a:tcPr/>
                </a:tc>
                <a:extLst>
                  <a:ext uri="{0D108BD9-81ED-4DB2-BD59-A6C34878D82A}">
                    <a16:rowId xmlns:a16="http://schemas.microsoft.com/office/drawing/2014/main" val="676155253"/>
                  </a:ext>
                </a:extLst>
              </a:tr>
              <a:tr h="370840">
                <a:tc>
                  <a:txBody>
                    <a:bodyPr/>
                    <a:lstStyle/>
                    <a:p>
                      <a:r>
                        <a:rPr lang="en-US" dirty="0"/>
                        <a:t>archaea</a:t>
                      </a:r>
                    </a:p>
                  </a:txBody>
                  <a:tcPr/>
                </a:tc>
                <a:tc>
                  <a:txBody>
                    <a:bodyPr/>
                    <a:lstStyle/>
                    <a:p>
                      <a:pPr algn="r"/>
                      <a:r>
                        <a:rPr lang="en-US" dirty="0"/>
                        <a:t>2</a:t>
                      </a:r>
                    </a:p>
                  </a:txBody>
                  <a:tcPr/>
                </a:tc>
                <a:tc>
                  <a:txBody>
                    <a:bodyPr/>
                    <a:lstStyle/>
                    <a:p>
                      <a:pPr algn="r"/>
                      <a:r>
                        <a:rPr lang="en-US" dirty="0"/>
                        <a:t>2,702</a:t>
                      </a:r>
                    </a:p>
                  </a:txBody>
                  <a:tcPr/>
                </a:tc>
                <a:tc>
                  <a:txBody>
                    <a:bodyPr/>
                    <a:lstStyle/>
                    <a:p>
                      <a:pPr algn="r"/>
                      <a:r>
                        <a:rPr lang="en-US" dirty="0"/>
                        <a:t>135,000</a:t>
                      </a:r>
                    </a:p>
                  </a:txBody>
                  <a:tcPr/>
                </a:tc>
                <a:extLst>
                  <a:ext uri="{0D108BD9-81ED-4DB2-BD59-A6C34878D82A}">
                    <a16:rowId xmlns:a16="http://schemas.microsoft.com/office/drawing/2014/main" val="2812126898"/>
                  </a:ext>
                </a:extLst>
              </a:tr>
              <a:tr h="370840">
                <a:tc>
                  <a:txBody>
                    <a:bodyPr/>
                    <a:lstStyle/>
                    <a:p>
                      <a:r>
                        <a:rPr lang="en-US" dirty="0"/>
                        <a:t>bacteria</a:t>
                      </a:r>
                    </a:p>
                  </a:txBody>
                  <a:tcPr/>
                </a:tc>
                <a:tc>
                  <a:txBody>
                    <a:bodyPr/>
                    <a:lstStyle/>
                    <a:p>
                      <a:pPr algn="r"/>
                      <a:r>
                        <a:rPr lang="en-US" dirty="0"/>
                        <a:t>111</a:t>
                      </a:r>
                    </a:p>
                  </a:txBody>
                  <a:tcPr/>
                </a:tc>
                <a:tc>
                  <a:txBody>
                    <a:bodyPr/>
                    <a:lstStyle/>
                    <a:p>
                      <a:pPr algn="r"/>
                      <a:r>
                        <a:rPr lang="en-US" dirty="0"/>
                        <a:t>22,330</a:t>
                      </a:r>
                    </a:p>
                  </a:txBody>
                  <a:tcPr/>
                </a:tc>
                <a:tc>
                  <a:txBody>
                    <a:bodyPr/>
                    <a:lstStyle/>
                    <a:p>
                      <a:pPr algn="r"/>
                      <a:r>
                        <a:rPr lang="en-US" dirty="0"/>
                        <a:t>20,017</a:t>
                      </a:r>
                    </a:p>
                  </a:txBody>
                  <a:tcPr/>
                </a:tc>
                <a:extLst>
                  <a:ext uri="{0D108BD9-81ED-4DB2-BD59-A6C34878D82A}">
                    <a16:rowId xmlns:a16="http://schemas.microsoft.com/office/drawing/2014/main" val="48922048"/>
                  </a:ext>
                </a:extLst>
              </a:tr>
              <a:tr h="370840">
                <a:tc>
                  <a:txBody>
                    <a:bodyPr/>
                    <a:lstStyle/>
                    <a:p>
                      <a:r>
                        <a:rPr lang="en-US" dirty="0"/>
                        <a:t>birds</a:t>
                      </a:r>
                    </a:p>
                  </a:txBody>
                  <a:tcPr/>
                </a:tc>
                <a:tc>
                  <a:txBody>
                    <a:bodyPr/>
                    <a:lstStyle/>
                    <a:p>
                      <a:pPr algn="r"/>
                      <a:r>
                        <a:rPr lang="en-US" dirty="0"/>
                        <a:t>399</a:t>
                      </a:r>
                    </a:p>
                  </a:txBody>
                  <a:tcPr/>
                </a:tc>
                <a:tc>
                  <a:txBody>
                    <a:bodyPr/>
                    <a:lstStyle/>
                    <a:p>
                      <a:pPr algn="r"/>
                      <a:r>
                        <a:rPr lang="en-US" dirty="0"/>
                        <a:t>454</a:t>
                      </a:r>
                    </a:p>
                  </a:txBody>
                  <a:tcPr/>
                </a:tc>
                <a:tc>
                  <a:txBody>
                    <a:bodyPr/>
                    <a:lstStyle/>
                    <a:p>
                      <a:pPr algn="r"/>
                      <a:r>
                        <a:rPr lang="en-US" dirty="0"/>
                        <a:t>13.8</a:t>
                      </a:r>
                    </a:p>
                  </a:txBody>
                  <a:tcPr/>
                </a:tc>
                <a:extLst>
                  <a:ext uri="{0D108BD9-81ED-4DB2-BD59-A6C34878D82A}">
                    <a16:rowId xmlns:a16="http://schemas.microsoft.com/office/drawing/2014/main" val="1786030651"/>
                  </a:ext>
                </a:extLst>
              </a:tr>
              <a:tr h="370840">
                <a:tc>
                  <a:txBody>
                    <a:bodyPr/>
                    <a:lstStyle/>
                    <a:p>
                      <a:r>
                        <a:rPr lang="en-US" dirty="0"/>
                        <a:t>fishes</a:t>
                      </a:r>
                    </a:p>
                  </a:txBody>
                  <a:tcPr/>
                </a:tc>
                <a:tc>
                  <a:txBody>
                    <a:bodyPr/>
                    <a:lstStyle/>
                    <a:p>
                      <a:pPr algn="r"/>
                      <a:r>
                        <a:rPr lang="en-US" dirty="0"/>
                        <a:t>426</a:t>
                      </a:r>
                    </a:p>
                  </a:txBody>
                  <a:tcPr/>
                </a:tc>
                <a:tc>
                  <a:txBody>
                    <a:bodyPr/>
                    <a:lstStyle/>
                    <a:p>
                      <a:pPr algn="r"/>
                      <a:r>
                        <a:rPr lang="en-US" dirty="0"/>
                        <a:t>527</a:t>
                      </a:r>
                    </a:p>
                  </a:txBody>
                  <a:tcPr/>
                </a:tc>
                <a:tc>
                  <a:txBody>
                    <a:bodyPr/>
                    <a:lstStyle/>
                    <a:p>
                      <a:pPr algn="r"/>
                      <a:r>
                        <a:rPr lang="en-US" dirty="0"/>
                        <a:t>23.7</a:t>
                      </a:r>
                    </a:p>
                  </a:txBody>
                  <a:tcPr/>
                </a:tc>
                <a:extLst>
                  <a:ext uri="{0D108BD9-81ED-4DB2-BD59-A6C34878D82A}">
                    <a16:rowId xmlns:a16="http://schemas.microsoft.com/office/drawing/2014/main" val="2308553889"/>
                  </a:ext>
                </a:extLst>
              </a:tr>
              <a:tr h="370840">
                <a:tc>
                  <a:txBody>
                    <a:bodyPr/>
                    <a:lstStyle/>
                    <a:p>
                      <a:r>
                        <a:rPr lang="en-US" dirty="0"/>
                        <a:t>fungi</a:t>
                      </a:r>
                    </a:p>
                  </a:txBody>
                  <a:tcPr/>
                </a:tc>
                <a:tc>
                  <a:txBody>
                    <a:bodyPr/>
                    <a:lstStyle/>
                    <a:p>
                      <a:pPr algn="r"/>
                      <a:r>
                        <a:rPr lang="en-US" dirty="0"/>
                        <a:t>918</a:t>
                      </a:r>
                    </a:p>
                  </a:txBody>
                  <a:tcPr/>
                </a:tc>
                <a:tc>
                  <a:txBody>
                    <a:bodyPr/>
                    <a:lstStyle/>
                    <a:p>
                      <a:pPr algn="r"/>
                      <a:r>
                        <a:rPr lang="en-US" dirty="0"/>
                        <a:t>3,998</a:t>
                      </a:r>
                    </a:p>
                  </a:txBody>
                  <a:tcPr/>
                </a:tc>
                <a:tc>
                  <a:txBody>
                    <a:bodyPr/>
                    <a:lstStyle/>
                    <a:p>
                      <a:pPr algn="r"/>
                      <a:r>
                        <a:rPr lang="en-US" dirty="0"/>
                        <a:t>335.5</a:t>
                      </a:r>
                    </a:p>
                  </a:txBody>
                  <a:tcPr/>
                </a:tc>
                <a:extLst>
                  <a:ext uri="{0D108BD9-81ED-4DB2-BD59-A6C34878D82A}">
                    <a16:rowId xmlns:a16="http://schemas.microsoft.com/office/drawing/2014/main" val="4044473320"/>
                  </a:ext>
                </a:extLst>
              </a:tr>
              <a:tr h="370840">
                <a:tc>
                  <a:txBody>
                    <a:bodyPr/>
                    <a:lstStyle/>
                    <a:p>
                      <a:r>
                        <a:rPr lang="en-US" dirty="0"/>
                        <a:t>invertebrate</a:t>
                      </a:r>
                    </a:p>
                  </a:txBody>
                  <a:tcPr/>
                </a:tc>
                <a:tc>
                  <a:txBody>
                    <a:bodyPr/>
                    <a:lstStyle/>
                    <a:p>
                      <a:pPr algn="r"/>
                      <a:r>
                        <a:rPr lang="en-US" dirty="0"/>
                        <a:t>1,114</a:t>
                      </a:r>
                    </a:p>
                  </a:txBody>
                  <a:tcPr/>
                </a:tc>
                <a:tc>
                  <a:txBody>
                    <a:bodyPr/>
                    <a:lstStyle/>
                    <a:p>
                      <a:pPr algn="r"/>
                      <a:r>
                        <a:rPr lang="en-US" dirty="0"/>
                        <a:t>1,558</a:t>
                      </a:r>
                    </a:p>
                  </a:txBody>
                  <a:tcPr/>
                </a:tc>
                <a:tc>
                  <a:txBody>
                    <a:bodyPr/>
                    <a:lstStyle/>
                    <a:p>
                      <a:pPr algn="r"/>
                      <a:r>
                        <a:rPr lang="en-US" dirty="0"/>
                        <a:t>39.9</a:t>
                      </a:r>
                    </a:p>
                  </a:txBody>
                  <a:tcPr/>
                </a:tc>
                <a:extLst>
                  <a:ext uri="{0D108BD9-81ED-4DB2-BD59-A6C34878D82A}">
                    <a16:rowId xmlns:a16="http://schemas.microsoft.com/office/drawing/2014/main" val="3671658706"/>
                  </a:ext>
                </a:extLst>
              </a:tr>
              <a:tr h="370840">
                <a:tc>
                  <a:txBody>
                    <a:bodyPr/>
                    <a:lstStyle/>
                    <a:p>
                      <a:r>
                        <a:rPr lang="en-US" dirty="0"/>
                        <a:t>mammals</a:t>
                      </a:r>
                    </a:p>
                  </a:txBody>
                  <a:tcPr/>
                </a:tc>
                <a:tc>
                  <a:txBody>
                    <a:bodyPr/>
                    <a:lstStyle/>
                    <a:p>
                      <a:pPr algn="r"/>
                      <a:r>
                        <a:rPr lang="en-US" dirty="0"/>
                        <a:t>608</a:t>
                      </a:r>
                    </a:p>
                  </a:txBody>
                  <a:tcPr/>
                </a:tc>
                <a:tc>
                  <a:txBody>
                    <a:bodyPr/>
                    <a:lstStyle/>
                    <a:p>
                      <a:pPr algn="r"/>
                      <a:r>
                        <a:rPr lang="en-US" dirty="0"/>
                        <a:t>726</a:t>
                      </a:r>
                    </a:p>
                  </a:txBody>
                  <a:tcPr/>
                </a:tc>
                <a:tc>
                  <a:txBody>
                    <a:bodyPr/>
                    <a:lstStyle/>
                    <a:p>
                      <a:pPr algn="r"/>
                      <a:r>
                        <a:rPr lang="en-US" dirty="0"/>
                        <a:t>19.4</a:t>
                      </a:r>
                    </a:p>
                  </a:txBody>
                  <a:tcPr/>
                </a:tc>
                <a:extLst>
                  <a:ext uri="{0D108BD9-81ED-4DB2-BD59-A6C34878D82A}">
                    <a16:rowId xmlns:a16="http://schemas.microsoft.com/office/drawing/2014/main" val="1977589622"/>
                  </a:ext>
                </a:extLst>
              </a:tr>
              <a:tr h="370840">
                <a:tc>
                  <a:txBody>
                    <a:bodyPr/>
                    <a:lstStyle/>
                    <a:p>
                      <a:r>
                        <a:rPr lang="en-US" dirty="0"/>
                        <a:t>plants</a:t>
                      </a:r>
                    </a:p>
                  </a:txBody>
                  <a:tcPr/>
                </a:tc>
                <a:tc>
                  <a:txBody>
                    <a:bodyPr/>
                    <a:lstStyle/>
                    <a:p>
                      <a:pPr algn="r"/>
                      <a:r>
                        <a:rPr lang="en-US" dirty="0"/>
                        <a:t>306</a:t>
                      </a:r>
                    </a:p>
                  </a:txBody>
                  <a:tcPr/>
                </a:tc>
                <a:tc>
                  <a:txBody>
                    <a:bodyPr/>
                    <a:lstStyle/>
                    <a:p>
                      <a:pPr algn="r"/>
                      <a:r>
                        <a:rPr lang="en-US" dirty="0"/>
                        <a:t>439</a:t>
                      </a:r>
                    </a:p>
                  </a:txBody>
                  <a:tcPr/>
                </a:tc>
                <a:tc>
                  <a:txBody>
                    <a:bodyPr/>
                    <a:lstStyle/>
                    <a:p>
                      <a:pPr algn="r"/>
                      <a:r>
                        <a:rPr lang="en-US" dirty="0"/>
                        <a:t>43.5</a:t>
                      </a:r>
                    </a:p>
                  </a:txBody>
                  <a:tcPr/>
                </a:tc>
                <a:extLst>
                  <a:ext uri="{0D108BD9-81ED-4DB2-BD59-A6C34878D82A}">
                    <a16:rowId xmlns:a16="http://schemas.microsoft.com/office/drawing/2014/main" val="1116240385"/>
                  </a:ext>
                </a:extLst>
              </a:tr>
              <a:tr h="370840">
                <a:tc>
                  <a:txBody>
                    <a:bodyPr/>
                    <a:lstStyle/>
                    <a:p>
                      <a:r>
                        <a:rPr lang="en-US" dirty="0"/>
                        <a:t>primates</a:t>
                      </a:r>
                    </a:p>
                  </a:txBody>
                  <a:tcPr/>
                </a:tc>
                <a:tc>
                  <a:txBody>
                    <a:bodyPr/>
                    <a:lstStyle/>
                    <a:p>
                      <a:pPr algn="r"/>
                      <a:r>
                        <a:rPr lang="en-US" dirty="0"/>
                        <a:t>221</a:t>
                      </a:r>
                    </a:p>
                  </a:txBody>
                  <a:tcPr/>
                </a:tc>
                <a:tc>
                  <a:txBody>
                    <a:bodyPr/>
                    <a:lstStyle/>
                    <a:p>
                      <a:pPr algn="r"/>
                      <a:r>
                        <a:rPr lang="en-US" dirty="0"/>
                        <a:t>605</a:t>
                      </a:r>
                    </a:p>
                  </a:txBody>
                  <a:tcPr/>
                </a:tc>
                <a:tc>
                  <a:txBody>
                    <a:bodyPr/>
                    <a:lstStyle/>
                    <a:p>
                      <a:pPr algn="r"/>
                      <a:r>
                        <a:rPr lang="en-US" dirty="0"/>
                        <a:t>173.8</a:t>
                      </a:r>
                    </a:p>
                  </a:txBody>
                  <a:tcPr/>
                </a:tc>
                <a:extLst>
                  <a:ext uri="{0D108BD9-81ED-4DB2-BD59-A6C34878D82A}">
                    <a16:rowId xmlns:a16="http://schemas.microsoft.com/office/drawing/2014/main" val="3217121536"/>
                  </a:ext>
                </a:extLst>
              </a:tr>
              <a:tr h="370840">
                <a:tc>
                  <a:txBody>
                    <a:bodyPr/>
                    <a:lstStyle/>
                    <a:p>
                      <a:r>
                        <a:rPr lang="en-US" dirty="0"/>
                        <a:t>vertebrate</a:t>
                      </a:r>
                    </a:p>
                  </a:txBody>
                  <a:tcPr/>
                </a:tc>
                <a:tc>
                  <a:txBody>
                    <a:bodyPr/>
                    <a:lstStyle/>
                    <a:p>
                      <a:pPr algn="r"/>
                      <a:r>
                        <a:rPr lang="en-US" dirty="0"/>
                        <a:t>280</a:t>
                      </a:r>
                    </a:p>
                  </a:txBody>
                  <a:tcPr/>
                </a:tc>
                <a:tc>
                  <a:txBody>
                    <a:bodyPr/>
                    <a:lstStyle/>
                    <a:p>
                      <a:pPr algn="r"/>
                      <a:r>
                        <a:rPr lang="en-US" dirty="0"/>
                        <a:t>349</a:t>
                      </a:r>
                    </a:p>
                  </a:txBody>
                  <a:tcPr/>
                </a:tc>
                <a:tc>
                  <a:txBody>
                    <a:bodyPr/>
                    <a:lstStyle/>
                    <a:p>
                      <a:pPr algn="r"/>
                      <a:r>
                        <a:rPr lang="en-US" dirty="0"/>
                        <a:t>24.6</a:t>
                      </a:r>
                    </a:p>
                  </a:txBody>
                  <a:tcPr/>
                </a:tc>
                <a:extLst>
                  <a:ext uri="{0D108BD9-81ED-4DB2-BD59-A6C34878D82A}">
                    <a16:rowId xmlns:a16="http://schemas.microsoft.com/office/drawing/2014/main" val="3225269076"/>
                  </a:ext>
                </a:extLst>
              </a:tr>
              <a:tr h="370840">
                <a:tc>
                  <a:txBody>
                    <a:bodyPr/>
                    <a:lstStyle/>
                    <a:p>
                      <a:r>
                        <a:rPr lang="en-US" dirty="0"/>
                        <a:t>viral</a:t>
                      </a:r>
                    </a:p>
                  </a:txBody>
                  <a:tcPr/>
                </a:tc>
                <a:tc>
                  <a:txBody>
                    <a:bodyPr/>
                    <a:lstStyle/>
                    <a:p>
                      <a:pPr algn="r"/>
                      <a:r>
                        <a:rPr lang="en-US" dirty="0"/>
                        <a:t>288</a:t>
                      </a:r>
                    </a:p>
                  </a:txBody>
                  <a:tcPr/>
                </a:tc>
                <a:tc>
                  <a:txBody>
                    <a:bodyPr/>
                    <a:lstStyle/>
                    <a:p>
                      <a:pPr algn="r"/>
                      <a:r>
                        <a:rPr lang="en-US" dirty="0"/>
                        <a:t>15,045</a:t>
                      </a:r>
                    </a:p>
                  </a:txBody>
                  <a:tcPr/>
                </a:tc>
                <a:tc>
                  <a:txBody>
                    <a:bodyPr/>
                    <a:lstStyle/>
                    <a:p>
                      <a:pPr algn="r"/>
                      <a:r>
                        <a:rPr lang="en-US" dirty="0"/>
                        <a:t>5,124</a:t>
                      </a:r>
                    </a:p>
                  </a:txBody>
                  <a:tcPr/>
                </a:tc>
                <a:extLst>
                  <a:ext uri="{0D108BD9-81ED-4DB2-BD59-A6C34878D82A}">
                    <a16:rowId xmlns:a16="http://schemas.microsoft.com/office/drawing/2014/main" val="55811793"/>
                  </a:ext>
                </a:extLst>
              </a:tr>
              <a:tr h="370840">
                <a:tc>
                  <a:txBody>
                    <a:bodyPr/>
                    <a:lstStyle/>
                    <a:p>
                      <a:r>
                        <a:rPr lang="en-US" dirty="0"/>
                        <a:t>legacy</a:t>
                      </a:r>
                    </a:p>
                  </a:txBody>
                  <a:tcPr/>
                </a:tc>
                <a:tc>
                  <a:txBody>
                    <a:bodyPr/>
                    <a:lstStyle/>
                    <a:p>
                      <a:pPr algn="r"/>
                      <a:r>
                        <a:rPr lang="en-US" dirty="0"/>
                        <a:t>527</a:t>
                      </a:r>
                    </a:p>
                  </a:txBody>
                  <a:tcPr/>
                </a:tc>
                <a:tc>
                  <a:txBody>
                    <a:bodyPr/>
                    <a:lstStyle/>
                    <a:p>
                      <a:pPr algn="r"/>
                      <a:r>
                        <a:rPr lang="en-US" dirty="0"/>
                        <a:t>687</a:t>
                      </a:r>
                    </a:p>
                  </a:txBody>
                  <a:tcPr/>
                </a:tc>
                <a:tc>
                  <a:txBody>
                    <a:bodyPr/>
                    <a:lstStyle/>
                    <a:p>
                      <a:pPr algn="r"/>
                      <a:r>
                        <a:rPr lang="en-US" dirty="0"/>
                        <a:t>30.4</a:t>
                      </a:r>
                    </a:p>
                  </a:txBody>
                  <a:tcPr/>
                </a:tc>
                <a:extLst>
                  <a:ext uri="{0D108BD9-81ED-4DB2-BD59-A6C34878D82A}">
                    <a16:rowId xmlns:a16="http://schemas.microsoft.com/office/drawing/2014/main" val="546580803"/>
                  </a:ext>
                </a:extLst>
              </a:tr>
              <a:tr h="370840">
                <a:tc>
                  <a:txBody>
                    <a:bodyPr/>
                    <a:lstStyle/>
                    <a:p>
                      <a:r>
                        <a:rPr lang="en-US" dirty="0"/>
                        <a:t>totals</a:t>
                      </a:r>
                    </a:p>
                  </a:txBody>
                  <a:tcPr/>
                </a:tc>
                <a:tc>
                  <a:txBody>
                    <a:bodyPr/>
                    <a:lstStyle/>
                    <a:p>
                      <a:pPr algn="r"/>
                      <a:r>
                        <a:rPr lang="en-US" dirty="0"/>
                        <a:t>5,200</a:t>
                      </a:r>
                    </a:p>
                  </a:txBody>
                  <a:tcPr/>
                </a:tc>
                <a:tc>
                  <a:txBody>
                    <a:bodyPr/>
                    <a:lstStyle/>
                    <a:p>
                      <a:pPr algn="r"/>
                      <a:r>
                        <a:rPr lang="en-US" dirty="0"/>
                        <a:t>49,420</a:t>
                      </a:r>
                    </a:p>
                  </a:txBody>
                  <a:tcPr/>
                </a:tc>
                <a:tc>
                  <a:txBody>
                    <a:bodyPr/>
                    <a:lstStyle/>
                    <a:p>
                      <a:pPr algn="r"/>
                      <a:r>
                        <a:rPr lang="en-US" dirty="0"/>
                        <a:t>850.4</a:t>
                      </a:r>
                    </a:p>
                  </a:txBody>
                  <a:tcPr/>
                </a:tc>
                <a:extLst>
                  <a:ext uri="{0D108BD9-81ED-4DB2-BD59-A6C34878D82A}">
                    <a16:rowId xmlns:a16="http://schemas.microsoft.com/office/drawing/2014/main" val="1052854019"/>
                  </a:ext>
                </a:extLst>
              </a:tr>
            </a:tbl>
          </a:graphicData>
        </a:graphic>
      </p:graphicFrame>
    </p:spTree>
    <p:extLst>
      <p:ext uri="{BB962C8B-B14F-4D97-AF65-F5344CB8AC3E}">
        <p14:creationId xmlns:p14="http://schemas.microsoft.com/office/powerpoint/2010/main" val="254255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C410F-4EA5-F704-653B-7FFAA5B1BFC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F9EDF93-4F01-8E17-AE42-42A507BFF5F7}"/>
              </a:ext>
            </a:extLst>
          </p:cNvPr>
          <p:cNvSpPr txBox="1">
            <a:spLocks/>
          </p:cNvSpPr>
          <p:nvPr/>
        </p:nvSpPr>
        <p:spPr>
          <a:xfrm>
            <a:off x="394854" y="23148"/>
            <a:ext cx="11305309" cy="621687"/>
          </a:xfrm>
          <a:prstGeom prst="rect">
            <a:avLst/>
          </a:prstGeom>
          <a:solidFill>
            <a:schemeClr val="accent5">
              <a:lumMod val="5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err="1">
                <a:solidFill>
                  <a:srgbClr val="FFC000"/>
                </a:solidFill>
              </a:rPr>
              <a:t>GenArk</a:t>
            </a:r>
            <a:r>
              <a:rPr lang="en-US" sz="3600" dirty="0">
                <a:solidFill>
                  <a:srgbClr val="FFC000"/>
                </a:solidFill>
              </a:rPr>
              <a:t> increase in annotation track counts 2025 to 2026</a:t>
            </a:r>
          </a:p>
        </p:txBody>
      </p:sp>
      <p:cxnSp>
        <p:nvCxnSpPr>
          <p:cNvPr id="13" name="Straight Arrow Connector 12">
            <a:extLst>
              <a:ext uri="{FF2B5EF4-FFF2-40B4-BE49-F238E27FC236}">
                <a16:creationId xmlns:a16="http://schemas.microsoft.com/office/drawing/2014/main" id="{ECC18C2B-2DD7-896C-84CA-9E08BE9D0EFC}"/>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5202256F-E37C-2F8A-4392-03B5BDE764DE}"/>
              </a:ext>
            </a:extLst>
          </p:cNvPr>
          <p:cNvGraphicFramePr>
            <a:graphicFrameLocks noGrp="1"/>
          </p:cNvGraphicFramePr>
          <p:nvPr>
            <p:extLst>
              <p:ext uri="{D42A27DB-BD31-4B8C-83A1-F6EECF244321}">
                <p14:modId xmlns:p14="http://schemas.microsoft.com/office/powerpoint/2010/main" val="1820947447"/>
              </p:ext>
            </p:extLst>
          </p:nvPr>
        </p:nvGraphicFramePr>
        <p:xfrm>
          <a:off x="2032000" y="719666"/>
          <a:ext cx="8128000" cy="5191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02408916"/>
                    </a:ext>
                  </a:extLst>
                </a:gridCol>
                <a:gridCol w="2032000">
                  <a:extLst>
                    <a:ext uri="{9D8B030D-6E8A-4147-A177-3AD203B41FA5}">
                      <a16:colId xmlns:a16="http://schemas.microsoft.com/office/drawing/2014/main" val="3239331771"/>
                    </a:ext>
                  </a:extLst>
                </a:gridCol>
                <a:gridCol w="2032000">
                  <a:extLst>
                    <a:ext uri="{9D8B030D-6E8A-4147-A177-3AD203B41FA5}">
                      <a16:colId xmlns:a16="http://schemas.microsoft.com/office/drawing/2014/main" val="179388924"/>
                    </a:ext>
                  </a:extLst>
                </a:gridCol>
                <a:gridCol w="2032000">
                  <a:extLst>
                    <a:ext uri="{9D8B030D-6E8A-4147-A177-3AD203B41FA5}">
                      <a16:colId xmlns:a16="http://schemas.microsoft.com/office/drawing/2014/main" val="2391799537"/>
                    </a:ext>
                  </a:extLst>
                </a:gridCol>
              </a:tblGrid>
              <a:tr h="370840">
                <a:tc>
                  <a:txBody>
                    <a:bodyPr/>
                    <a:lstStyle/>
                    <a:p>
                      <a:r>
                        <a:rPr lang="en-US" dirty="0" err="1"/>
                        <a:t>GenArk</a:t>
                      </a:r>
                      <a:r>
                        <a:rPr lang="en-US" dirty="0"/>
                        <a:t> group</a:t>
                      </a:r>
                    </a:p>
                  </a:txBody>
                  <a:tcPr/>
                </a:tc>
                <a:tc>
                  <a:txBody>
                    <a:bodyPr/>
                    <a:lstStyle/>
                    <a:p>
                      <a:pPr algn="r"/>
                      <a:r>
                        <a:rPr lang="en-US" dirty="0"/>
                        <a:t>2025</a:t>
                      </a:r>
                    </a:p>
                  </a:txBody>
                  <a:tcPr/>
                </a:tc>
                <a:tc>
                  <a:txBody>
                    <a:bodyPr/>
                    <a:lstStyle/>
                    <a:p>
                      <a:pPr algn="r"/>
                      <a:r>
                        <a:rPr lang="en-US" dirty="0"/>
                        <a:t>2026</a:t>
                      </a:r>
                    </a:p>
                  </a:txBody>
                  <a:tcPr/>
                </a:tc>
                <a:tc>
                  <a:txBody>
                    <a:bodyPr/>
                    <a:lstStyle/>
                    <a:p>
                      <a:pPr algn="r"/>
                      <a:r>
                        <a:rPr lang="en-US" dirty="0"/>
                        <a:t>% increase</a:t>
                      </a:r>
                    </a:p>
                  </a:txBody>
                  <a:tcPr/>
                </a:tc>
                <a:extLst>
                  <a:ext uri="{0D108BD9-81ED-4DB2-BD59-A6C34878D82A}">
                    <a16:rowId xmlns:a16="http://schemas.microsoft.com/office/drawing/2014/main" val="676155253"/>
                  </a:ext>
                </a:extLst>
              </a:tr>
              <a:tr h="370840">
                <a:tc>
                  <a:txBody>
                    <a:bodyPr/>
                    <a:lstStyle/>
                    <a:p>
                      <a:r>
                        <a:rPr lang="en-US" dirty="0"/>
                        <a:t>archaea</a:t>
                      </a:r>
                    </a:p>
                  </a:txBody>
                  <a:tcPr/>
                </a:tc>
                <a:tc>
                  <a:txBody>
                    <a:bodyPr/>
                    <a:lstStyle/>
                    <a:p>
                      <a:pPr algn="r"/>
                      <a:r>
                        <a:rPr lang="en-US" dirty="0"/>
                        <a:t>20</a:t>
                      </a:r>
                    </a:p>
                  </a:txBody>
                  <a:tcPr/>
                </a:tc>
                <a:tc>
                  <a:txBody>
                    <a:bodyPr/>
                    <a:lstStyle/>
                    <a:p>
                      <a:pPr algn="r"/>
                      <a:r>
                        <a:rPr lang="en-US" dirty="0"/>
                        <a:t>28,786</a:t>
                      </a:r>
                    </a:p>
                  </a:txBody>
                  <a:tcPr/>
                </a:tc>
                <a:tc>
                  <a:txBody>
                    <a:bodyPr/>
                    <a:lstStyle/>
                    <a:p>
                      <a:pPr algn="r"/>
                      <a:r>
                        <a:rPr lang="en-US" dirty="0"/>
                        <a:t>143,830</a:t>
                      </a:r>
                    </a:p>
                  </a:txBody>
                  <a:tcPr/>
                </a:tc>
                <a:extLst>
                  <a:ext uri="{0D108BD9-81ED-4DB2-BD59-A6C34878D82A}">
                    <a16:rowId xmlns:a16="http://schemas.microsoft.com/office/drawing/2014/main" val="2812126898"/>
                  </a:ext>
                </a:extLst>
              </a:tr>
              <a:tr h="370840">
                <a:tc>
                  <a:txBody>
                    <a:bodyPr/>
                    <a:lstStyle/>
                    <a:p>
                      <a:r>
                        <a:rPr lang="en-US" dirty="0"/>
                        <a:t>bacteria</a:t>
                      </a:r>
                    </a:p>
                  </a:txBody>
                  <a:tcPr/>
                </a:tc>
                <a:tc>
                  <a:txBody>
                    <a:bodyPr/>
                    <a:lstStyle/>
                    <a:p>
                      <a:pPr algn="r"/>
                      <a:r>
                        <a:rPr lang="en-US" dirty="0"/>
                        <a:t>1,146</a:t>
                      </a:r>
                    </a:p>
                  </a:txBody>
                  <a:tcPr/>
                </a:tc>
                <a:tc>
                  <a:txBody>
                    <a:bodyPr/>
                    <a:lstStyle/>
                    <a:p>
                      <a:pPr algn="r"/>
                      <a:r>
                        <a:rPr lang="en-US" dirty="0"/>
                        <a:t>237,649</a:t>
                      </a:r>
                    </a:p>
                  </a:txBody>
                  <a:tcPr/>
                </a:tc>
                <a:tc>
                  <a:txBody>
                    <a:bodyPr/>
                    <a:lstStyle/>
                    <a:p>
                      <a:pPr algn="r"/>
                      <a:r>
                        <a:rPr lang="en-US" dirty="0"/>
                        <a:t>20,637</a:t>
                      </a:r>
                    </a:p>
                  </a:txBody>
                  <a:tcPr/>
                </a:tc>
                <a:extLst>
                  <a:ext uri="{0D108BD9-81ED-4DB2-BD59-A6C34878D82A}">
                    <a16:rowId xmlns:a16="http://schemas.microsoft.com/office/drawing/2014/main" val="48922048"/>
                  </a:ext>
                </a:extLst>
              </a:tr>
              <a:tr h="370840">
                <a:tc>
                  <a:txBody>
                    <a:bodyPr/>
                    <a:lstStyle/>
                    <a:p>
                      <a:r>
                        <a:rPr lang="en-US" dirty="0"/>
                        <a:t>birds</a:t>
                      </a:r>
                    </a:p>
                  </a:txBody>
                  <a:tcPr/>
                </a:tc>
                <a:tc>
                  <a:txBody>
                    <a:bodyPr/>
                    <a:lstStyle/>
                    <a:p>
                      <a:pPr algn="r"/>
                      <a:r>
                        <a:rPr lang="en-US" dirty="0"/>
                        <a:t>6,627</a:t>
                      </a:r>
                    </a:p>
                  </a:txBody>
                  <a:tcPr/>
                </a:tc>
                <a:tc>
                  <a:txBody>
                    <a:bodyPr/>
                    <a:lstStyle/>
                    <a:p>
                      <a:pPr algn="r"/>
                      <a:r>
                        <a:rPr lang="en-US" dirty="0"/>
                        <a:t>7,527</a:t>
                      </a:r>
                    </a:p>
                  </a:txBody>
                  <a:tcPr/>
                </a:tc>
                <a:tc>
                  <a:txBody>
                    <a:bodyPr/>
                    <a:lstStyle/>
                    <a:p>
                      <a:pPr algn="r"/>
                      <a:r>
                        <a:rPr lang="en-US" dirty="0"/>
                        <a:t>13.6</a:t>
                      </a:r>
                    </a:p>
                  </a:txBody>
                  <a:tcPr/>
                </a:tc>
                <a:extLst>
                  <a:ext uri="{0D108BD9-81ED-4DB2-BD59-A6C34878D82A}">
                    <a16:rowId xmlns:a16="http://schemas.microsoft.com/office/drawing/2014/main" val="1786030651"/>
                  </a:ext>
                </a:extLst>
              </a:tr>
              <a:tr h="370840">
                <a:tc>
                  <a:txBody>
                    <a:bodyPr/>
                    <a:lstStyle/>
                    <a:p>
                      <a:r>
                        <a:rPr lang="en-US" dirty="0"/>
                        <a:t>fishes</a:t>
                      </a:r>
                    </a:p>
                  </a:txBody>
                  <a:tcPr/>
                </a:tc>
                <a:tc>
                  <a:txBody>
                    <a:bodyPr/>
                    <a:lstStyle/>
                    <a:p>
                      <a:pPr algn="r"/>
                      <a:r>
                        <a:rPr lang="en-US" dirty="0"/>
                        <a:t>7,556</a:t>
                      </a:r>
                    </a:p>
                  </a:txBody>
                  <a:tcPr/>
                </a:tc>
                <a:tc>
                  <a:txBody>
                    <a:bodyPr/>
                    <a:lstStyle/>
                    <a:p>
                      <a:pPr algn="r"/>
                      <a:r>
                        <a:rPr lang="en-US" dirty="0"/>
                        <a:t>9.156</a:t>
                      </a:r>
                    </a:p>
                  </a:txBody>
                  <a:tcPr/>
                </a:tc>
                <a:tc>
                  <a:txBody>
                    <a:bodyPr/>
                    <a:lstStyle/>
                    <a:p>
                      <a:pPr algn="r"/>
                      <a:r>
                        <a:rPr lang="en-US" dirty="0"/>
                        <a:t>21.2</a:t>
                      </a:r>
                    </a:p>
                  </a:txBody>
                  <a:tcPr/>
                </a:tc>
                <a:extLst>
                  <a:ext uri="{0D108BD9-81ED-4DB2-BD59-A6C34878D82A}">
                    <a16:rowId xmlns:a16="http://schemas.microsoft.com/office/drawing/2014/main" val="2308553889"/>
                  </a:ext>
                </a:extLst>
              </a:tr>
              <a:tr h="370840">
                <a:tc>
                  <a:txBody>
                    <a:bodyPr/>
                    <a:lstStyle/>
                    <a:p>
                      <a:r>
                        <a:rPr lang="en-US" dirty="0"/>
                        <a:t>fungi</a:t>
                      </a:r>
                    </a:p>
                  </a:txBody>
                  <a:tcPr/>
                </a:tc>
                <a:tc>
                  <a:txBody>
                    <a:bodyPr/>
                    <a:lstStyle/>
                    <a:p>
                      <a:pPr algn="r"/>
                      <a:r>
                        <a:rPr lang="en-US" dirty="0"/>
                        <a:t>15,792</a:t>
                      </a:r>
                    </a:p>
                  </a:txBody>
                  <a:tcPr/>
                </a:tc>
                <a:tc>
                  <a:txBody>
                    <a:bodyPr/>
                    <a:lstStyle/>
                    <a:p>
                      <a:pPr algn="r"/>
                      <a:r>
                        <a:rPr lang="en-US" dirty="0"/>
                        <a:t>59,273</a:t>
                      </a:r>
                    </a:p>
                  </a:txBody>
                  <a:tcPr/>
                </a:tc>
                <a:tc>
                  <a:txBody>
                    <a:bodyPr/>
                    <a:lstStyle/>
                    <a:p>
                      <a:pPr algn="r"/>
                      <a:r>
                        <a:rPr lang="en-US" dirty="0"/>
                        <a:t>275.3</a:t>
                      </a:r>
                    </a:p>
                  </a:txBody>
                  <a:tcPr/>
                </a:tc>
                <a:extLst>
                  <a:ext uri="{0D108BD9-81ED-4DB2-BD59-A6C34878D82A}">
                    <a16:rowId xmlns:a16="http://schemas.microsoft.com/office/drawing/2014/main" val="4044473320"/>
                  </a:ext>
                </a:extLst>
              </a:tr>
              <a:tr h="370840">
                <a:tc>
                  <a:txBody>
                    <a:bodyPr/>
                    <a:lstStyle/>
                    <a:p>
                      <a:r>
                        <a:rPr lang="en-US" dirty="0"/>
                        <a:t>invertebrate</a:t>
                      </a:r>
                    </a:p>
                  </a:txBody>
                  <a:tcPr/>
                </a:tc>
                <a:tc>
                  <a:txBody>
                    <a:bodyPr/>
                    <a:lstStyle/>
                    <a:p>
                      <a:pPr algn="r"/>
                      <a:r>
                        <a:rPr lang="en-US" dirty="0"/>
                        <a:t>18,674</a:t>
                      </a:r>
                    </a:p>
                  </a:txBody>
                  <a:tcPr/>
                </a:tc>
                <a:tc>
                  <a:txBody>
                    <a:bodyPr/>
                    <a:lstStyle/>
                    <a:p>
                      <a:pPr algn="r"/>
                      <a:r>
                        <a:rPr lang="en-US" dirty="0"/>
                        <a:t>25,436</a:t>
                      </a:r>
                    </a:p>
                  </a:txBody>
                  <a:tcPr/>
                </a:tc>
                <a:tc>
                  <a:txBody>
                    <a:bodyPr/>
                    <a:lstStyle/>
                    <a:p>
                      <a:pPr algn="r"/>
                      <a:r>
                        <a:rPr lang="en-US" dirty="0"/>
                        <a:t>36.2</a:t>
                      </a:r>
                    </a:p>
                  </a:txBody>
                  <a:tcPr/>
                </a:tc>
                <a:extLst>
                  <a:ext uri="{0D108BD9-81ED-4DB2-BD59-A6C34878D82A}">
                    <a16:rowId xmlns:a16="http://schemas.microsoft.com/office/drawing/2014/main" val="3671658706"/>
                  </a:ext>
                </a:extLst>
              </a:tr>
              <a:tr h="370840">
                <a:tc>
                  <a:txBody>
                    <a:bodyPr/>
                    <a:lstStyle/>
                    <a:p>
                      <a:r>
                        <a:rPr lang="en-US" dirty="0"/>
                        <a:t>mammals</a:t>
                      </a:r>
                    </a:p>
                  </a:txBody>
                  <a:tcPr/>
                </a:tc>
                <a:tc>
                  <a:txBody>
                    <a:bodyPr/>
                    <a:lstStyle/>
                    <a:p>
                      <a:pPr algn="r"/>
                      <a:r>
                        <a:rPr lang="en-US" dirty="0"/>
                        <a:t>11,935</a:t>
                      </a:r>
                    </a:p>
                  </a:txBody>
                  <a:tcPr/>
                </a:tc>
                <a:tc>
                  <a:txBody>
                    <a:bodyPr/>
                    <a:lstStyle/>
                    <a:p>
                      <a:pPr algn="r"/>
                      <a:r>
                        <a:rPr lang="en-US" dirty="0"/>
                        <a:t>14,014</a:t>
                      </a:r>
                    </a:p>
                  </a:txBody>
                  <a:tcPr/>
                </a:tc>
                <a:tc>
                  <a:txBody>
                    <a:bodyPr/>
                    <a:lstStyle/>
                    <a:p>
                      <a:pPr algn="r"/>
                      <a:r>
                        <a:rPr lang="en-US" dirty="0"/>
                        <a:t>17.4</a:t>
                      </a:r>
                    </a:p>
                  </a:txBody>
                  <a:tcPr/>
                </a:tc>
                <a:extLst>
                  <a:ext uri="{0D108BD9-81ED-4DB2-BD59-A6C34878D82A}">
                    <a16:rowId xmlns:a16="http://schemas.microsoft.com/office/drawing/2014/main" val="1977589622"/>
                  </a:ext>
                </a:extLst>
              </a:tr>
              <a:tr h="370840">
                <a:tc>
                  <a:txBody>
                    <a:bodyPr/>
                    <a:lstStyle/>
                    <a:p>
                      <a:r>
                        <a:rPr lang="en-US" dirty="0"/>
                        <a:t>plants</a:t>
                      </a:r>
                    </a:p>
                  </a:txBody>
                  <a:tcPr/>
                </a:tc>
                <a:tc>
                  <a:txBody>
                    <a:bodyPr/>
                    <a:lstStyle/>
                    <a:p>
                      <a:pPr algn="r"/>
                      <a:r>
                        <a:rPr lang="en-US" dirty="0"/>
                        <a:t>5,586</a:t>
                      </a:r>
                    </a:p>
                  </a:txBody>
                  <a:tcPr/>
                </a:tc>
                <a:tc>
                  <a:txBody>
                    <a:bodyPr/>
                    <a:lstStyle/>
                    <a:p>
                      <a:pPr algn="r"/>
                      <a:r>
                        <a:rPr lang="en-US" dirty="0"/>
                        <a:t>7,548</a:t>
                      </a:r>
                    </a:p>
                  </a:txBody>
                  <a:tcPr/>
                </a:tc>
                <a:tc>
                  <a:txBody>
                    <a:bodyPr/>
                    <a:lstStyle/>
                    <a:p>
                      <a:pPr algn="r"/>
                      <a:r>
                        <a:rPr lang="en-US" dirty="0"/>
                        <a:t>35.1</a:t>
                      </a:r>
                    </a:p>
                  </a:txBody>
                  <a:tcPr/>
                </a:tc>
                <a:extLst>
                  <a:ext uri="{0D108BD9-81ED-4DB2-BD59-A6C34878D82A}">
                    <a16:rowId xmlns:a16="http://schemas.microsoft.com/office/drawing/2014/main" val="1116240385"/>
                  </a:ext>
                </a:extLst>
              </a:tr>
              <a:tr h="370840">
                <a:tc>
                  <a:txBody>
                    <a:bodyPr/>
                    <a:lstStyle/>
                    <a:p>
                      <a:r>
                        <a:rPr lang="en-US" dirty="0"/>
                        <a:t>primates</a:t>
                      </a:r>
                    </a:p>
                  </a:txBody>
                  <a:tcPr/>
                </a:tc>
                <a:tc>
                  <a:txBody>
                    <a:bodyPr/>
                    <a:lstStyle/>
                    <a:p>
                      <a:pPr algn="r"/>
                      <a:r>
                        <a:rPr lang="en-US" dirty="0"/>
                        <a:t>4,776</a:t>
                      </a:r>
                    </a:p>
                  </a:txBody>
                  <a:tcPr/>
                </a:tc>
                <a:tc>
                  <a:txBody>
                    <a:bodyPr/>
                    <a:lstStyle/>
                    <a:p>
                      <a:pPr algn="r"/>
                      <a:r>
                        <a:rPr lang="en-US" dirty="0"/>
                        <a:t>9,258</a:t>
                      </a:r>
                    </a:p>
                  </a:txBody>
                  <a:tcPr/>
                </a:tc>
                <a:tc>
                  <a:txBody>
                    <a:bodyPr/>
                    <a:lstStyle/>
                    <a:p>
                      <a:pPr algn="r"/>
                      <a:r>
                        <a:rPr lang="en-US" dirty="0"/>
                        <a:t>93.8</a:t>
                      </a:r>
                    </a:p>
                  </a:txBody>
                  <a:tcPr/>
                </a:tc>
                <a:extLst>
                  <a:ext uri="{0D108BD9-81ED-4DB2-BD59-A6C34878D82A}">
                    <a16:rowId xmlns:a16="http://schemas.microsoft.com/office/drawing/2014/main" val="3217121536"/>
                  </a:ext>
                </a:extLst>
              </a:tr>
              <a:tr h="370840">
                <a:tc>
                  <a:txBody>
                    <a:bodyPr/>
                    <a:lstStyle/>
                    <a:p>
                      <a:r>
                        <a:rPr lang="en-US" dirty="0"/>
                        <a:t>vertebrate</a:t>
                      </a:r>
                    </a:p>
                  </a:txBody>
                  <a:tcPr/>
                </a:tc>
                <a:tc>
                  <a:txBody>
                    <a:bodyPr/>
                    <a:lstStyle/>
                    <a:p>
                      <a:pPr algn="r"/>
                      <a:r>
                        <a:rPr lang="en-US" dirty="0"/>
                        <a:t>4,666</a:t>
                      </a:r>
                    </a:p>
                  </a:txBody>
                  <a:tcPr/>
                </a:tc>
                <a:tc>
                  <a:txBody>
                    <a:bodyPr/>
                    <a:lstStyle/>
                    <a:p>
                      <a:pPr algn="r"/>
                      <a:r>
                        <a:rPr lang="en-US" dirty="0"/>
                        <a:t>5,785</a:t>
                      </a:r>
                    </a:p>
                  </a:txBody>
                  <a:tcPr/>
                </a:tc>
                <a:tc>
                  <a:txBody>
                    <a:bodyPr/>
                    <a:lstStyle/>
                    <a:p>
                      <a:pPr algn="r"/>
                      <a:r>
                        <a:rPr lang="en-US" dirty="0"/>
                        <a:t>24.0</a:t>
                      </a:r>
                    </a:p>
                  </a:txBody>
                  <a:tcPr/>
                </a:tc>
                <a:extLst>
                  <a:ext uri="{0D108BD9-81ED-4DB2-BD59-A6C34878D82A}">
                    <a16:rowId xmlns:a16="http://schemas.microsoft.com/office/drawing/2014/main" val="3225269076"/>
                  </a:ext>
                </a:extLst>
              </a:tr>
              <a:tr h="370840">
                <a:tc>
                  <a:txBody>
                    <a:bodyPr/>
                    <a:lstStyle/>
                    <a:p>
                      <a:r>
                        <a:rPr lang="en-US" dirty="0"/>
                        <a:t>viral</a:t>
                      </a:r>
                    </a:p>
                  </a:txBody>
                  <a:tcPr/>
                </a:tc>
                <a:tc>
                  <a:txBody>
                    <a:bodyPr/>
                    <a:lstStyle/>
                    <a:p>
                      <a:pPr algn="r"/>
                      <a:r>
                        <a:rPr lang="en-US" dirty="0"/>
                        <a:t>2,693</a:t>
                      </a:r>
                    </a:p>
                  </a:txBody>
                  <a:tcPr/>
                </a:tc>
                <a:tc>
                  <a:txBody>
                    <a:bodyPr/>
                    <a:lstStyle/>
                    <a:p>
                      <a:pPr algn="r"/>
                      <a:r>
                        <a:rPr lang="en-US" dirty="0"/>
                        <a:t>140,599</a:t>
                      </a:r>
                    </a:p>
                  </a:txBody>
                  <a:tcPr/>
                </a:tc>
                <a:tc>
                  <a:txBody>
                    <a:bodyPr/>
                    <a:lstStyle/>
                    <a:p>
                      <a:pPr algn="r"/>
                      <a:r>
                        <a:rPr lang="en-US" dirty="0"/>
                        <a:t>5,121</a:t>
                      </a:r>
                    </a:p>
                  </a:txBody>
                  <a:tcPr/>
                </a:tc>
                <a:extLst>
                  <a:ext uri="{0D108BD9-81ED-4DB2-BD59-A6C34878D82A}">
                    <a16:rowId xmlns:a16="http://schemas.microsoft.com/office/drawing/2014/main" val="55811793"/>
                  </a:ext>
                </a:extLst>
              </a:tr>
              <a:tr h="370840">
                <a:tc>
                  <a:txBody>
                    <a:bodyPr/>
                    <a:lstStyle/>
                    <a:p>
                      <a:r>
                        <a:rPr lang="en-US" dirty="0"/>
                        <a:t>legacy</a:t>
                      </a:r>
                    </a:p>
                  </a:txBody>
                  <a:tcPr/>
                </a:tc>
                <a:tc>
                  <a:txBody>
                    <a:bodyPr/>
                    <a:lstStyle/>
                    <a:p>
                      <a:pPr algn="r"/>
                      <a:r>
                        <a:rPr lang="en-US" dirty="0"/>
                        <a:t>9,860</a:t>
                      </a:r>
                    </a:p>
                  </a:txBody>
                  <a:tcPr/>
                </a:tc>
                <a:tc>
                  <a:txBody>
                    <a:bodyPr/>
                    <a:lstStyle/>
                    <a:p>
                      <a:pPr algn="r"/>
                      <a:r>
                        <a:rPr lang="en-US" dirty="0"/>
                        <a:t>12,928</a:t>
                      </a:r>
                    </a:p>
                  </a:txBody>
                  <a:tcPr/>
                </a:tc>
                <a:tc>
                  <a:txBody>
                    <a:bodyPr/>
                    <a:lstStyle/>
                    <a:p>
                      <a:pPr algn="r"/>
                      <a:r>
                        <a:rPr lang="en-US" dirty="0"/>
                        <a:t>31.1</a:t>
                      </a:r>
                    </a:p>
                  </a:txBody>
                  <a:tcPr/>
                </a:tc>
                <a:extLst>
                  <a:ext uri="{0D108BD9-81ED-4DB2-BD59-A6C34878D82A}">
                    <a16:rowId xmlns:a16="http://schemas.microsoft.com/office/drawing/2014/main" val="546580803"/>
                  </a:ext>
                </a:extLst>
              </a:tr>
              <a:tr h="370840">
                <a:tc>
                  <a:txBody>
                    <a:bodyPr/>
                    <a:lstStyle/>
                    <a:p>
                      <a:r>
                        <a:rPr lang="en-US" dirty="0"/>
                        <a:t>totals</a:t>
                      </a:r>
                    </a:p>
                  </a:txBody>
                  <a:tcPr/>
                </a:tc>
                <a:tc>
                  <a:txBody>
                    <a:bodyPr/>
                    <a:lstStyle/>
                    <a:p>
                      <a:pPr algn="r"/>
                      <a:r>
                        <a:rPr lang="en-US" dirty="0"/>
                        <a:t>89,331</a:t>
                      </a:r>
                    </a:p>
                  </a:txBody>
                  <a:tcPr/>
                </a:tc>
                <a:tc>
                  <a:txBody>
                    <a:bodyPr/>
                    <a:lstStyle/>
                    <a:p>
                      <a:pPr algn="r"/>
                      <a:r>
                        <a:rPr lang="en-US" dirty="0"/>
                        <a:t>557,959</a:t>
                      </a:r>
                    </a:p>
                  </a:txBody>
                  <a:tcPr/>
                </a:tc>
                <a:tc>
                  <a:txBody>
                    <a:bodyPr/>
                    <a:lstStyle/>
                    <a:p>
                      <a:pPr algn="r"/>
                      <a:r>
                        <a:rPr lang="en-US" dirty="0"/>
                        <a:t>524.6</a:t>
                      </a:r>
                    </a:p>
                  </a:txBody>
                  <a:tcPr/>
                </a:tc>
                <a:extLst>
                  <a:ext uri="{0D108BD9-81ED-4DB2-BD59-A6C34878D82A}">
                    <a16:rowId xmlns:a16="http://schemas.microsoft.com/office/drawing/2014/main" val="1236835908"/>
                  </a:ext>
                </a:extLst>
              </a:tr>
            </a:tbl>
          </a:graphicData>
        </a:graphic>
      </p:graphicFrame>
      <p:sp>
        <p:nvSpPr>
          <p:cNvPr id="2" name="TextBox 1">
            <a:extLst>
              <a:ext uri="{FF2B5EF4-FFF2-40B4-BE49-F238E27FC236}">
                <a16:creationId xmlns:a16="http://schemas.microsoft.com/office/drawing/2014/main" id="{0A292897-DC3B-86B5-BDBB-BEC746DE4EFF}"/>
              </a:ext>
            </a:extLst>
          </p:cNvPr>
          <p:cNvSpPr txBox="1"/>
          <p:nvPr/>
        </p:nvSpPr>
        <p:spPr>
          <a:xfrm>
            <a:off x="709184" y="5903893"/>
            <a:ext cx="10776236" cy="954107"/>
          </a:xfrm>
          <a:prstGeom prst="rect">
            <a:avLst/>
          </a:prstGeom>
          <a:solidFill>
            <a:schemeClr val="accent5">
              <a:lumMod val="75000"/>
            </a:schemeClr>
          </a:solidFill>
        </p:spPr>
        <p:txBody>
          <a:bodyPr wrap="square" rtlCol="0">
            <a:spAutoFit/>
          </a:bodyPr>
          <a:lstStyle/>
          <a:p>
            <a:r>
              <a:rPr lang="en-US" sz="2800" dirty="0">
                <a:solidFill>
                  <a:schemeClr val="accent4">
                    <a:lumMod val="60000"/>
                    <a:lumOff val="40000"/>
                  </a:schemeClr>
                </a:solidFill>
              </a:rPr>
              <a:t>Typical tracks: </a:t>
            </a:r>
            <a:r>
              <a:rPr lang="en-US" sz="2800" dirty="0" err="1">
                <a:solidFill>
                  <a:schemeClr val="accent4">
                    <a:lumMod val="60000"/>
                    <a:lumOff val="40000"/>
                  </a:schemeClr>
                </a:solidFill>
              </a:rPr>
              <a:t>RepeatMasker</a:t>
            </a:r>
            <a:r>
              <a:rPr lang="en-US" sz="2800" dirty="0">
                <a:solidFill>
                  <a:schemeClr val="accent4">
                    <a:lumMod val="60000"/>
                    <a:lumOff val="40000"/>
                  </a:schemeClr>
                </a:solidFill>
              </a:rPr>
              <a:t>, TRF/</a:t>
            </a:r>
            <a:r>
              <a:rPr lang="en-US" sz="2800" dirty="0" err="1">
                <a:solidFill>
                  <a:schemeClr val="accent4">
                    <a:lumMod val="60000"/>
                    <a:lumOff val="40000"/>
                  </a:schemeClr>
                </a:solidFill>
              </a:rPr>
              <a:t>simpleRepeats</a:t>
            </a:r>
            <a:r>
              <a:rPr lang="en-US" sz="2800" dirty="0">
                <a:solidFill>
                  <a:schemeClr val="accent4">
                    <a:lumMod val="60000"/>
                    <a:lumOff val="40000"/>
                  </a:schemeClr>
                </a:solidFill>
              </a:rPr>
              <a:t>, </a:t>
            </a:r>
            <a:r>
              <a:rPr lang="en-US" sz="2800" dirty="0" err="1">
                <a:solidFill>
                  <a:schemeClr val="accent4">
                    <a:lumMod val="60000"/>
                    <a:lumOff val="40000"/>
                  </a:schemeClr>
                </a:solidFill>
              </a:rPr>
              <a:t>WindowMasker</a:t>
            </a:r>
            <a:r>
              <a:rPr lang="en-US" sz="2800" dirty="0">
                <a:solidFill>
                  <a:schemeClr val="accent4">
                    <a:lumMod val="60000"/>
                    <a:lumOff val="40000"/>
                  </a:schemeClr>
                </a:solidFill>
              </a:rPr>
              <a:t>,</a:t>
            </a:r>
          </a:p>
          <a:p>
            <a:r>
              <a:rPr lang="en-US" sz="2800" dirty="0">
                <a:solidFill>
                  <a:schemeClr val="accent4">
                    <a:lumMod val="60000"/>
                    <a:lumOff val="40000"/>
                  </a:schemeClr>
                </a:solidFill>
              </a:rPr>
              <a:t>GC percent, NCBI </a:t>
            </a:r>
            <a:r>
              <a:rPr lang="en-US" sz="2800" dirty="0" err="1">
                <a:solidFill>
                  <a:schemeClr val="accent4">
                    <a:lumMod val="60000"/>
                    <a:lumOff val="40000"/>
                  </a:schemeClr>
                </a:solidFill>
              </a:rPr>
              <a:t>RefSeq</a:t>
            </a:r>
            <a:r>
              <a:rPr lang="en-US" sz="2800" dirty="0">
                <a:solidFill>
                  <a:schemeClr val="accent4">
                    <a:lumMod val="60000"/>
                    <a:lumOff val="40000"/>
                  </a:schemeClr>
                </a:solidFill>
              </a:rPr>
              <a:t> genes, CpG Islands, and soon ‘contributed’</a:t>
            </a:r>
          </a:p>
        </p:txBody>
      </p:sp>
    </p:spTree>
    <p:extLst>
      <p:ext uri="{BB962C8B-B14F-4D97-AF65-F5344CB8AC3E}">
        <p14:creationId xmlns:p14="http://schemas.microsoft.com/office/powerpoint/2010/main" val="120843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3E32F-4DA3-3E91-2FDE-58E43D1AB78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23384B9-F4A4-4CDF-4E92-735925F39F83}"/>
              </a:ext>
            </a:extLst>
          </p:cNvPr>
          <p:cNvPicPr>
            <a:picLocks noChangeAspect="1"/>
          </p:cNvPicPr>
          <p:nvPr/>
        </p:nvPicPr>
        <p:blipFill>
          <a:blip r:embed="rId3"/>
          <a:stretch>
            <a:fillRect/>
          </a:stretch>
        </p:blipFill>
        <p:spPr>
          <a:xfrm>
            <a:off x="0" y="689598"/>
            <a:ext cx="6930737" cy="6134863"/>
          </a:xfrm>
          <a:prstGeom prst="rect">
            <a:avLst/>
          </a:prstGeom>
          <a:ln w="38100">
            <a:solidFill>
              <a:schemeClr val="accent5"/>
            </a:solidFill>
          </a:ln>
        </p:spPr>
      </p:pic>
      <p:sp>
        <p:nvSpPr>
          <p:cNvPr id="2" name="Title 1">
            <a:extLst>
              <a:ext uri="{FF2B5EF4-FFF2-40B4-BE49-F238E27FC236}">
                <a16:creationId xmlns:a16="http://schemas.microsoft.com/office/drawing/2014/main" id="{1E5AC08E-7B5C-C558-6F2A-348AE963665D}"/>
              </a:ext>
            </a:extLst>
          </p:cNvPr>
          <p:cNvSpPr>
            <a:spLocks noGrp="1"/>
          </p:cNvSpPr>
          <p:nvPr>
            <p:ph type="ctrTitle"/>
          </p:nvPr>
        </p:nvSpPr>
        <p:spPr>
          <a:xfrm>
            <a:off x="1774479" y="-8025"/>
            <a:ext cx="8789192" cy="621687"/>
          </a:xfrm>
          <a:solidFill>
            <a:schemeClr val="accent5">
              <a:lumMod val="50000"/>
            </a:schemeClr>
          </a:solidFill>
        </p:spPr>
        <p:txBody>
          <a:bodyPr>
            <a:noAutofit/>
          </a:bodyPr>
          <a:lstStyle/>
          <a:p>
            <a:r>
              <a:rPr lang="en-US" sz="3600" dirty="0">
                <a:solidFill>
                  <a:srgbClr val="FFC000"/>
                </a:solidFill>
              </a:rPr>
              <a:t>Your custom annotations in the UCSC browser</a:t>
            </a:r>
          </a:p>
        </p:txBody>
      </p:sp>
      <p:cxnSp>
        <p:nvCxnSpPr>
          <p:cNvPr id="13" name="Straight Arrow Connector 12">
            <a:extLst>
              <a:ext uri="{FF2B5EF4-FFF2-40B4-BE49-F238E27FC236}">
                <a16:creationId xmlns:a16="http://schemas.microsoft.com/office/drawing/2014/main" id="{39D04193-E7FB-2192-2429-AB3754E445E9}"/>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BF0AAC9-0104-5C87-7896-09630171EAE2}"/>
              </a:ext>
            </a:extLst>
          </p:cNvPr>
          <p:cNvSpPr txBox="1"/>
          <p:nvPr/>
        </p:nvSpPr>
        <p:spPr>
          <a:xfrm>
            <a:off x="7096128" y="1406253"/>
            <a:ext cx="4985903" cy="1569660"/>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Researchers are creating annotations for hundreds of assemblies in one process.</a:t>
            </a:r>
          </a:p>
        </p:txBody>
      </p:sp>
      <p:sp>
        <p:nvSpPr>
          <p:cNvPr id="3" name="TextBox 2">
            <a:extLst>
              <a:ext uri="{FF2B5EF4-FFF2-40B4-BE49-F238E27FC236}">
                <a16:creationId xmlns:a16="http://schemas.microsoft.com/office/drawing/2014/main" id="{CC74AB74-0F49-726D-3EF8-A2FA69649431}"/>
              </a:ext>
            </a:extLst>
          </p:cNvPr>
          <p:cNvSpPr txBox="1"/>
          <p:nvPr/>
        </p:nvSpPr>
        <p:spPr>
          <a:xfrm>
            <a:off x="7096128" y="5072255"/>
            <a:ext cx="4985903" cy="1569660"/>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You want to submit these annotations for local hosting  at UCSC.</a:t>
            </a:r>
          </a:p>
        </p:txBody>
      </p:sp>
      <p:sp>
        <p:nvSpPr>
          <p:cNvPr id="4" name="TextBox 3">
            <a:extLst>
              <a:ext uri="{FF2B5EF4-FFF2-40B4-BE49-F238E27FC236}">
                <a16:creationId xmlns:a16="http://schemas.microsoft.com/office/drawing/2014/main" id="{01D2573D-97A4-07A7-3E49-F6D10E771179}"/>
              </a:ext>
            </a:extLst>
          </p:cNvPr>
          <p:cNvSpPr txBox="1"/>
          <p:nvPr/>
        </p:nvSpPr>
        <p:spPr>
          <a:xfrm>
            <a:off x="7096127" y="751944"/>
            <a:ext cx="4985903" cy="461665"/>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https://</a:t>
            </a:r>
            <a:r>
              <a:rPr lang="en-US" sz="2400" dirty="0" err="1">
                <a:solidFill>
                  <a:schemeClr val="accent4">
                    <a:lumMod val="60000"/>
                    <a:lumOff val="40000"/>
                  </a:schemeClr>
                </a:solidFill>
              </a:rPr>
              <a:t>hgdownload.gi.ucsc.edu</a:t>
            </a:r>
            <a:r>
              <a:rPr lang="en-US" sz="2400" dirty="0">
                <a:solidFill>
                  <a:schemeClr val="accent4">
                    <a:lumMod val="60000"/>
                    <a:lumOff val="40000"/>
                  </a:schemeClr>
                </a:solidFill>
              </a:rPr>
              <a:t>/hubs/</a:t>
            </a:r>
          </a:p>
        </p:txBody>
      </p:sp>
      <p:sp>
        <p:nvSpPr>
          <p:cNvPr id="5" name="TextBox 4">
            <a:extLst>
              <a:ext uri="{FF2B5EF4-FFF2-40B4-BE49-F238E27FC236}">
                <a16:creationId xmlns:a16="http://schemas.microsoft.com/office/drawing/2014/main" id="{F057FE9B-55F0-0752-7970-E864D7492F4C}"/>
              </a:ext>
            </a:extLst>
          </p:cNvPr>
          <p:cNvSpPr txBox="1"/>
          <p:nvPr/>
        </p:nvSpPr>
        <p:spPr>
          <a:xfrm>
            <a:off x="7103054" y="3179640"/>
            <a:ext cx="4985903" cy="1569660"/>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Or: creating a number of annotations for one assembly.</a:t>
            </a:r>
          </a:p>
        </p:txBody>
      </p:sp>
    </p:spTree>
    <p:extLst>
      <p:ext uri="{BB962C8B-B14F-4D97-AF65-F5344CB8AC3E}">
        <p14:creationId xmlns:p14="http://schemas.microsoft.com/office/powerpoint/2010/main" val="4014178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18966</TotalTime>
  <Words>2256</Words>
  <Application>Microsoft Macintosh PowerPoint</Application>
  <PresentationFormat>Widescreen</PresentationFormat>
  <Paragraphs>344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Consolas</vt:lpstr>
      <vt:lpstr>Office Theme</vt:lpstr>
      <vt:lpstr>Contributed annotation tracks  to the UCSC genome browser</vt:lpstr>
      <vt:lpstr>UCSC Genome Browser ‘home’ page</vt:lpstr>
      <vt:lpstr>Find assemblies on the ‘gateway’ page</vt:lpstr>
      <vt:lpstr>Finding genome assemblies at UCSC</vt:lpstr>
      <vt:lpstr>Common words, limited number results e.g.: ‘human’</vt:lpstr>
      <vt:lpstr>Over 49,000 assemblies in the UCSC Browser</vt:lpstr>
      <vt:lpstr>PowerPoint Presentation</vt:lpstr>
      <vt:lpstr>PowerPoint Presentation</vt:lpstr>
      <vt:lpstr>Your custom annotations in the UCSC browser</vt:lpstr>
      <vt:lpstr>For example: TOGAv2, Tiberius, VEuPathDB annotations:</vt:lpstr>
      <vt:lpstr>Your annotations</vt:lpstr>
      <vt:lpstr>Documentation for developing track hubs</vt:lpstr>
      <vt:lpstr>Specific layout for your annotation track hub</vt:lpstr>
      <vt:lpstr>PowerPoint Presentation</vt:lpstr>
      <vt:lpstr>PowerPoint Presentation</vt:lpstr>
      <vt:lpstr>All the tracks are identical, only one trackDb.txt needed</vt:lpstr>
      <vt:lpstr>Where to find example track definitions</vt:lpstr>
      <vt:lpstr>A typical GenArk assembly download directory:</vt:lpstr>
      <vt:lpstr>Example track definitions from any GenArk assembly: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Hiram M Clawson</dc:creator>
  <cp:lastModifiedBy>Hiram Clawson</cp:lastModifiedBy>
  <cp:revision>42</cp:revision>
  <dcterms:created xsi:type="dcterms:W3CDTF">2023-01-03T22:09:41Z</dcterms:created>
  <dcterms:modified xsi:type="dcterms:W3CDTF">2026-01-13T19:34:03Z</dcterms:modified>
</cp:coreProperties>
</file>