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9"/>
  </p:notesMasterIdLst>
  <p:sldIdLst>
    <p:sldId id="257" r:id="rId2"/>
    <p:sldId id="266" r:id="rId3"/>
    <p:sldId id="256" r:id="rId4"/>
    <p:sldId id="303" r:id="rId5"/>
    <p:sldId id="291" r:id="rId6"/>
    <p:sldId id="305" r:id="rId7"/>
    <p:sldId id="311" r:id="rId8"/>
    <p:sldId id="312" r:id="rId9"/>
    <p:sldId id="304" r:id="rId10"/>
    <p:sldId id="297" r:id="rId11"/>
    <p:sldId id="299" r:id="rId12"/>
    <p:sldId id="309" r:id="rId13"/>
    <p:sldId id="306" r:id="rId14"/>
    <p:sldId id="307" r:id="rId15"/>
    <p:sldId id="308" r:id="rId16"/>
    <p:sldId id="310" r:id="rId17"/>
    <p:sldId id="31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D4F78"/>
    <a:srgbClr val="204E7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35"/>
    <p:restoredTop sz="96308"/>
  </p:normalViewPr>
  <p:slideViewPr>
    <p:cSldViewPr snapToGrid="0">
      <p:cViewPr varScale="1">
        <p:scale>
          <a:sx n="130" d="100"/>
          <a:sy n="130" d="100"/>
        </p:scale>
        <p:origin x="296"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FB9D55C-E267-524D-BF9E-9A6D7CFF677C}" type="datetimeFigureOut">
              <a:rPr lang="en-US" smtClean="0"/>
              <a:t>1/11/25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9CAEC72-F4AF-C84E-8D46-1970841F0823}" type="slidenum">
              <a:rPr lang="en-US" smtClean="0"/>
              <a:t>‹#›</a:t>
            </a:fld>
            <a:endParaRPr lang="en-US"/>
          </a:p>
        </p:txBody>
      </p:sp>
    </p:spTree>
    <p:extLst>
      <p:ext uri="{BB962C8B-B14F-4D97-AF65-F5344CB8AC3E}">
        <p14:creationId xmlns:p14="http://schemas.microsoft.com/office/powerpoint/2010/main" val="31907516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PAG 2025, Saturday 11 January 2025 18:50 – Finding genomes in the genome browser – Hiram Clawson – U.C. Santa Cruz Genomics Institute</a:t>
            </a:r>
          </a:p>
        </p:txBody>
      </p:sp>
      <p:sp>
        <p:nvSpPr>
          <p:cNvPr id="4" name="Slide Number Placeholder 3"/>
          <p:cNvSpPr>
            <a:spLocks noGrp="1"/>
          </p:cNvSpPr>
          <p:nvPr>
            <p:ph type="sldNum" sz="quarter" idx="5"/>
          </p:nvPr>
        </p:nvSpPr>
        <p:spPr/>
        <p:txBody>
          <a:bodyPr/>
          <a:lstStyle/>
          <a:p>
            <a:fld id="{59CAEC72-F4AF-C84E-8D46-1970841F0823}" type="slidenum">
              <a:rPr lang="en-US" smtClean="0"/>
              <a:t>1</a:t>
            </a:fld>
            <a:endParaRPr lang="en-US"/>
          </a:p>
        </p:txBody>
      </p:sp>
    </p:spTree>
    <p:extLst>
      <p:ext uri="{BB962C8B-B14F-4D97-AF65-F5344CB8AC3E}">
        <p14:creationId xmlns:p14="http://schemas.microsoft.com/office/powerpoint/2010/main" val="303915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Multiple word searches have a number of hidden features that can be used to improve the search result.  Will see the documentation on the hidden features here later.</a:t>
            </a:r>
          </a:p>
        </p:txBody>
      </p:sp>
      <p:sp>
        <p:nvSpPr>
          <p:cNvPr id="4" name="Slide Number Placeholder 3"/>
          <p:cNvSpPr>
            <a:spLocks noGrp="1"/>
          </p:cNvSpPr>
          <p:nvPr>
            <p:ph type="sldNum" sz="quarter" idx="5"/>
          </p:nvPr>
        </p:nvSpPr>
        <p:spPr/>
        <p:txBody>
          <a:bodyPr/>
          <a:lstStyle/>
          <a:p>
            <a:fld id="{59CAEC72-F4AF-C84E-8D46-1970841F0823}" type="slidenum">
              <a:rPr lang="en-US" smtClean="0"/>
              <a:t>10</a:t>
            </a:fld>
            <a:endParaRPr lang="en-US"/>
          </a:p>
        </p:txBody>
      </p:sp>
    </p:spTree>
    <p:extLst>
      <p:ext uri="{BB962C8B-B14F-4D97-AF65-F5344CB8AC3E}">
        <p14:creationId xmlns:p14="http://schemas.microsoft.com/office/powerpoint/2010/main" val="308618751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When your search in the gateway page is not finding something related, use the link to go to the more general assembly search page.</a:t>
            </a:r>
          </a:p>
          <a:p>
            <a:endParaRPr lang="en-US" dirty="0"/>
          </a:p>
        </p:txBody>
      </p:sp>
      <p:sp>
        <p:nvSpPr>
          <p:cNvPr id="4" name="Slide Number Placeholder 3"/>
          <p:cNvSpPr>
            <a:spLocks noGrp="1"/>
          </p:cNvSpPr>
          <p:nvPr>
            <p:ph type="sldNum" sz="quarter" idx="5"/>
          </p:nvPr>
        </p:nvSpPr>
        <p:spPr/>
        <p:txBody>
          <a:bodyPr/>
          <a:lstStyle/>
          <a:p>
            <a:fld id="{59CAEC72-F4AF-C84E-8D46-1970841F0823}" type="slidenum">
              <a:rPr lang="en-US" smtClean="0"/>
              <a:t>11</a:t>
            </a:fld>
            <a:endParaRPr lang="en-US"/>
          </a:p>
        </p:txBody>
      </p:sp>
    </p:spTree>
    <p:extLst>
      <p:ext uri="{BB962C8B-B14F-4D97-AF65-F5344CB8AC3E}">
        <p14:creationId xmlns:p14="http://schemas.microsoft.com/office/powerpoint/2010/main" val="207268333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D33B533-76C4-BDED-30AF-58E8A601E43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8F7155-F4D1-71DE-FE7F-8A4951A3C3D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EE55BC5-06E8-846E-32E9-29B0DEFB343B}"/>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The search service with more options than the gateway page search.</a:t>
            </a:r>
          </a:p>
          <a:p>
            <a:endParaRPr lang="en-US" dirty="0"/>
          </a:p>
        </p:txBody>
      </p:sp>
      <p:sp>
        <p:nvSpPr>
          <p:cNvPr id="4" name="Slide Number Placeholder 3">
            <a:extLst>
              <a:ext uri="{FF2B5EF4-FFF2-40B4-BE49-F238E27FC236}">
                <a16:creationId xmlns:a16="http://schemas.microsoft.com/office/drawing/2014/main" id="{0377BFCD-91B8-2981-3ADE-35CFCE0BA5BF}"/>
              </a:ext>
            </a:extLst>
          </p:cNvPr>
          <p:cNvSpPr>
            <a:spLocks noGrp="1"/>
          </p:cNvSpPr>
          <p:nvPr>
            <p:ph type="sldNum" sz="quarter" idx="5"/>
          </p:nvPr>
        </p:nvSpPr>
        <p:spPr/>
        <p:txBody>
          <a:bodyPr/>
          <a:lstStyle/>
          <a:p>
            <a:fld id="{59CAEC72-F4AF-C84E-8D46-1970841F0823}" type="slidenum">
              <a:rPr lang="en-US" smtClean="0"/>
              <a:t>12</a:t>
            </a:fld>
            <a:endParaRPr lang="en-US"/>
          </a:p>
        </p:txBody>
      </p:sp>
    </p:spTree>
    <p:extLst>
      <p:ext uri="{BB962C8B-B14F-4D97-AF65-F5344CB8AC3E}">
        <p14:creationId xmlns:p14="http://schemas.microsoft.com/office/powerpoint/2010/main" val="20286433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8057B1-309E-86D8-4360-499FF29A755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1AB25A0-E7BE-41C8-C918-4E0B96B152F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9C563F8-08B1-6A6D-1346-40BC33DC0DD9}"/>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Show/Hide search options</a:t>
            </a:r>
          </a:p>
          <a:p>
            <a:endParaRPr lang="en-US" dirty="0"/>
          </a:p>
        </p:txBody>
      </p:sp>
      <p:sp>
        <p:nvSpPr>
          <p:cNvPr id="4" name="Slide Number Placeholder 3">
            <a:extLst>
              <a:ext uri="{FF2B5EF4-FFF2-40B4-BE49-F238E27FC236}">
                <a16:creationId xmlns:a16="http://schemas.microsoft.com/office/drawing/2014/main" id="{6DDACE6F-8178-97C9-C24D-CA0140F2CA72}"/>
              </a:ext>
            </a:extLst>
          </p:cNvPr>
          <p:cNvSpPr>
            <a:spLocks noGrp="1"/>
          </p:cNvSpPr>
          <p:nvPr>
            <p:ph type="sldNum" sz="quarter" idx="5"/>
          </p:nvPr>
        </p:nvSpPr>
        <p:spPr/>
        <p:txBody>
          <a:bodyPr/>
          <a:lstStyle/>
          <a:p>
            <a:fld id="{59CAEC72-F4AF-C84E-8D46-1970841F0823}" type="slidenum">
              <a:rPr lang="en-US" smtClean="0"/>
              <a:t>13</a:t>
            </a:fld>
            <a:endParaRPr lang="en-US"/>
          </a:p>
        </p:txBody>
      </p:sp>
    </p:spTree>
    <p:extLst>
      <p:ext uri="{BB962C8B-B14F-4D97-AF65-F5344CB8AC3E}">
        <p14:creationId xmlns:p14="http://schemas.microsoft.com/office/powerpoint/2010/main" val="349986036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BEBE3C-ABF3-FD34-7CE4-42F611C3DCB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B8BCDB-CA3C-F083-E697-A0D84CE02F7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0FFB4B4-A966-6632-117D-A500B171E908}"/>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Hover over “Advanced search help” for help text.  These are the ‘hidden’ features of the multiple word search on the gateway page.</a:t>
            </a:r>
          </a:p>
          <a:p>
            <a:endParaRPr lang="en-US" dirty="0"/>
          </a:p>
        </p:txBody>
      </p:sp>
      <p:sp>
        <p:nvSpPr>
          <p:cNvPr id="4" name="Slide Number Placeholder 3">
            <a:extLst>
              <a:ext uri="{FF2B5EF4-FFF2-40B4-BE49-F238E27FC236}">
                <a16:creationId xmlns:a16="http://schemas.microsoft.com/office/drawing/2014/main" id="{4A4C6339-E6FA-8E5F-411D-BE7D66398AB2}"/>
              </a:ext>
            </a:extLst>
          </p:cNvPr>
          <p:cNvSpPr>
            <a:spLocks noGrp="1"/>
          </p:cNvSpPr>
          <p:nvPr>
            <p:ph type="sldNum" sz="quarter" idx="5"/>
          </p:nvPr>
        </p:nvSpPr>
        <p:spPr/>
        <p:txBody>
          <a:bodyPr/>
          <a:lstStyle/>
          <a:p>
            <a:fld id="{59CAEC72-F4AF-C84E-8D46-1970841F0823}" type="slidenum">
              <a:rPr lang="en-US" smtClean="0"/>
              <a:t>14</a:t>
            </a:fld>
            <a:endParaRPr lang="en-US"/>
          </a:p>
        </p:txBody>
      </p:sp>
    </p:spTree>
    <p:extLst>
      <p:ext uri="{BB962C8B-B14F-4D97-AF65-F5344CB8AC3E}">
        <p14:creationId xmlns:p14="http://schemas.microsoft.com/office/powerpoint/2010/main" val="36937824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72B581-75A7-3A76-9143-683321AACB7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EA8FD38-A2BE-79DD-58B4-A2041B84A2F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F94A4D3-7326-198E-7D20-4EA9E0236306}"/>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search service can show assemblies already in the browser, or provide a request form for assemblies not yet in the browser.</a:t>
            </a:r>
          </a:p>
          <a:p>
            <a:endParaRPr lang="en-US" dirty="0"/>
          </a:p>
        </p:txBody>
      </p:sp>
      <p:sp>
        <p:nvSpPr>
          <p:cNvPr id="4" name="Slide Number Placeholder 3">
            <a:extLst>
              <a:ext uri="{FF2B5EF4-FFF2-40B4-BE49-F238E27FC236}">
                <a16:creationId xmlns:a16="http://schemas.microsoft.com/office/drawing/2014/main" id="{8B108593-BC14-C59C-FC10-691C64566DC8}"/>
              </a:ext>
            </a:extLst>
          </p:cNvPr>
          <p:cNvSpPr>
            <a:spLocks noGrp="1"/>
          </p:cNvSpPr>
          <p:nvPr>
            <p:ph type="sldNum" sz="quarter" idx="5"/>
          </p:nvPr>
        </p:nvSpPr>
        <p:spPr/>
        <p:txBody>
          <a:bodyPr/>
          <a:lstStyle/>
          <a:p>
            <a:fld id="{59CAEC72-F4AF-C84E-8D46-1970841F0823}" type="slidenum">
              <a:rPr lang="en-US" smtClean="0"/>
              <a:t>15</a:t>
            </a:fld>
            <a:endParaRPr lang="en-US"/>
          </a:p>
        </p:txBody>
      </p:sp>
    </p:spTree>
    <p:extLst>
      <p:ext uri="{BB962C8B-B14F-4D97-AF65-F5344CB8AC3E}">
        <p14:creationId xmlns:p14="http://schemas.microsoft.com/office/powerpoint/2010/main" val="105872487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943CD4F-43FF-C5C1-0DFF-4EC866CDF44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3626372-F61C-7A45-3784-519BBE00DBA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8D6FE89-ABA7-FF25-B403-5D5ECC603471}"/>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Enter your email address so we can contact you for questions about your request and respond to your request when it is complete.  If you know of a good common name for this organism, let us know.  To submit your assembly to GenBank: </a:t>
            </a:r>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a:p>
            <a:endParaRPr lang="en-US" dirty="0"/>
          </a:p>
        </p:txBody>
      </p:sp>
      <p:sp>
        <p:nvSpPr>
          <p:cNvPr id="4" name="Slide Number Placeholder 3">
            <a:extLst>
              <a:ext uri="{FF2B5EF4-FFF2-40B4-BE49-F238E27FC236}">
                <a16:creationId xmlns:a16="http://schemas.microsoft.com/office/drawing/2014/main" id="{003E9199-2398-D1FE-22FC-9344717B9B1A}"/>
              </a:ext>
            </a:extLst>
          </p:cNvPr>
          <p:cNvSpPr>
            <a:spLocks noGrp="1"/>
          </p:cNvSpPr>
          <p:nvPr>
            <p:ph type="sldNum" sz="quarter" idx="5"/>
          </p:nvPr>
        </p:nvSpPr>
        <p:spPr/>
        <p:txBody>
          <a:bodyPr/>
          <a:lstStyle/>
          <a:p>
            <a:fld id="{59CAEC72-F4AF-C84E-8D46-1970841F0823}" type="slidenum">
              <a:rPr lang="en-US" smtClean="0"/>
              <a:t>16</a:t>
            </a:fld>
            <a:endParaRPr lang="en-US"/>
          </a:p>
        </p:txBody>
      </p:sp>
    </p:spTree>
    <p:extLst>
      <p:ext uri="{BB962C8B-B14F-4D97-AF65-F5344CB8AC3E}">
        <p14:creationId xmlns:p14="http://schemas.microsoft.com/office/powerpoint/2010/main" val="10509301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E536EF-C0C4-6721-3855-F4E91878580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EBD179F-591F-7DCA-DE1E-832C8512200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4A38477-D6D4-30E1-38F8-A87B2EF5051F}"/>
              </a:ext>
            </a:extLst>
          </p:cNvPr>
          <p:cNvSpPr>
            <a:spLocks noGrp="1"/>
          </p:cNvSpPr>
          <p:nvPr>
            <p:ph type="body" idx="1"/>
          </p:nvPr>
        </p:nvSpPr>
        <p:spPr/>
        <p:txBody>
          <a:bodyPr/>
          <a:lstStyle/>
          <a:p>
            <a:r>
              <a:rPr lang="en-US" dirty="0"/>
              <a:t>The UCSC browser staff 2025.</a:t>
            </a:r>
          </a:p>
        </p:txBody>
      </p:sp>
      <p:sp>
        <p:nvSpPr>
          <p:cNvPr id="4" name="Slide Number Placeholder 3">
            <a:extLst>
              <a:ext uri="{FF2B5EF4-FFF2-40B4-BE49-F238E27FC236}">
                <a16:creationId xmlns:a16="http://schemas.microsoft.com/office/drawing/2014/main" id="{5F371DAA-143F-4A7B-C7A0-20B2C9F7906B}"/>
              </a:ext>
            </a:extLst>
          </p:cNvPr>
          <p:cNvSpPr>
            <a:spLocks noGrp="1"/>
          </p:cNvSpPr>
          <p:nvPr>
            <p:ph type="sldNum" sz="quarter" idx="5"/>
          </p:nvPr>
        </p:nvSpPr>
        <p:spPr/>
        <p:txBody>
          <a:bodyPr/>
          <a:lstStyle/>
          <a:p>
            <a:fld id="{59CAEC72-F4AF-C84E-8D46-1970841F0823}" type="slidenum">
              <a:rPr lang="en-US" smtClean="0"/>
              <a:t>17</a:t>
            </a:fld>
            <a:endParaRPr lang="en-US"/>
          </a:p>
        </p:txBody>
      </p:sp>
    </p:spTree>
    <p:extLst>
      <p:ext uri="{BB962C8B-B14F-4D97-AF65-F5344CB8AC3E}">
        <p14:creationId xmlns:p14="http://schemas.microsoft.com/office/powerpoint/2010/main" val="2687501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UCSC browser staff 2025.</a:t>
            </a:r>
          </a:p>
        </p:txBody>
      </p:sp>
      <p:sp>
        <p:nvSpPr>
          <p:cNvPr id="4" name="Slide Number Placeholder 3"/>
          <p:cNvSpPr>
            <a:spLocks noGrp="1"/>
          </p:cNvSpPr>
          <p:nvPr>
            <p:ph type="sldNum" sz="quarter" idx="5"/>
          </p:nvPr>
        </p:nvSpPr>
        <p:spPr/>
        <p:txBody>
          <a:bodyPr/>
          <a:lstStyle/>
          <a:p>
            <a:fld id="{59CAEC72-F4AF-C84E-8D46-1970841F0823}" type="slidenum">
              <a:rPr lang="en-US" smtClean="0"/>
              <a:t>2</a:t>
            </a:fld>
            <a:endParaRPr lang="en-US"/>
          </a:p>
        </p:txBody>
      </p:sp>
    </p:spTree>
    <p:extLst>
      <p:ext uri="{BB962C8B-B14F-4D97-AF65-F5344CB8AC3E}">
        <p14:creationId xmlns:p14="http://schemas.microsoft.com/office/powerpoint/2010/main" val="6988276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U.C. Santa Cruz genome browser home page: https://</a:t>
            </a:r>
            <a:r>
              <a:rPr lang="en-US" dirty="0" err="1"/>
              <a:t>genome.ucsc.edu</a:t>
            </a:r>
            <a:r>
              <a:rPr lang="en-US" dirty="0"/>
              <a:t>/ - best to use the blue navigation bar to move around the various tool sets.  Going to ‘genomes’ will get to the ‘gateway’ page.</a:t>
            </a:r>
          </a:p>
        </p:txBody>
      </p:sp>
      <p:sp>
        <p:nvSpPr>
          <p:cNvPr id="4" name="Slide Number Placeholder 3"/>
          <p:cNvSpPr>
            <a:spLocks noGrp="1"/>
          </p:cNvSpPr>
          <p:nvPr>
            <p:ph type="sldNum" sz="quarter" idx="5"/>
          </p:nvPr>
        </p:nvSpPr>
        <p:spPr/>
        <p:txBody>
          <a:bodyPr/>
          <a:lstStyle/>
          <a:p>
            <a:fld id="{59CAEC72-F4AF-C84E-8D46-1970841F0823}" type="slidenum">
              <a:rPr lang="en-US" smtClean="0"/>
              <a:t>3</a:t>
            </a:fld>
            <a:endParaRPr lang="en-US"/>
          </a:p>
        </p:txBody>
      </p:sp>
    </p:spTree>
    <p:extLst>
      <p:ext uri="{BB962C8B-B14F-4D97-AF65-F5344CB8AC3E}">
        <p14:creationId xmlns:p14="http://schemas.microsoft.com/office/powerpoint/2010/main" val="388948359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A0BB10-C842-DD8A-435E-2AF10D1F8C1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CC5768-0EBB-48E7-3BC9-365DDE1AA8E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CAE231D-EFA7-3967-96E9-778B1D0FA5A9}"/>
              </a:ext>
            </a:extLst>
          </p:cNvPr>
          <p:cNvSpPr>
            <a:spLocks noGrp="1"/>
          </p:cNvSpPr>
          <p:nvPr>
            <p:ph type="body" idx="1"/>
          </p:nvPr>
        </p:nvSpPr>
        <p:spPr/>
        <p:txBody>
          <a:bodyPr/>
          <a:lstStyle/>
          <a:p>
            <a:r>
              <a:rPr lang="en-US" dirty="0"/>
              <a:t>Here on the ‘gateway’ page, note the search box prompt: “Enter species, common name or assembly ID” – it is essentially a text search for any word.  Implemented as a MySQL full text search.</a:t>
            </a:r>
          </a:p>
        </p:txBody>
      </p:sp>
      <p:sp>
        <p:nvSpPr>
          <p:cNvPr id="4" name="Slide Number Placeholder 3">
            <a:extLst>
              <a:ext uri="{FF2B5EF4-FFF2-40B4-BE49-F238E27FC236}">
                <a16:creationId xmlns:a16="http://schemas.microsoft.com/office/drawing/2014/main" id="{24F79733-4993-D8FC-9C0E-6E141403362C}"/>
              </a:ext>
            </a:extLst>
          </p:cNvPr>
          <p:cNvSpPr>
            <a:spLocks noGrp="1"/>
          </p:cNvSpPr>
          <p:nvPr>
            <p:ph type="sldNum" sz="quarter" idx="5"/>
          </p:nvPr>
        </p:nvSpPr>
        <p:spPr/>
        <p:txBody>
          <a:bodyPr/>
          <a:lstStyle/>
          <a:p>
            <a:fld id="{59CAEC72-F4AF-C84E-8D46-1970841F0823}" type="slidenum">
              <a:rPr lang="en-US" smtClean="0"/>
              <a:t>4</a:t>
            </a:fld>
            <a:endParaRPr lang="en-US"/>
          </a:p>
        </p:txBody>
      </p:sp>
    </p:spTree>
    <p:extLst>
      <p:ext uri="{BB962C8B-B14F-4D97-AF65-F5344CB8AC3E}">
        <p14:creationId xmlns:p14="http://schemas.microsoft.com/office/powerpoint/2010/main" val="17489040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Single words when matched exactly</a:t>
            </a:r>
          </a:p>
        </p:txBody>
      </p:sp>
      <p:sp>
        <p:nvSpPr>
          <p:cNvPr id="4" name="Slide Number Placeholder 3"/>
          <p:cNvSpPr>
            <a:spLocks noGrp="1"/>
          </p:cNvSpPr>
          <p:nvPr>
            <p:ph type="sldNum" sz="quarter" idx="5"/>
          </p:nvPr>
        </p:nvSpPr>
        <p:spPr/>
        <p:txBody>
          <a:bodyPr/>
          <a:lstStyle/>
          <a:p>
            <a:fld id="{59CAEC72-F4AF-C84E-8D46-1970841F0823}" type="slidenum">
              <a:rPr lang="en-US" smtClean="0"/>
              <a:t>5</a:t>
            </a:fld>
            <a:endParaRPr lang="en-US"/>
          </a:p>
        </p:txBody>
      </p:sp>
    </p:spTree>
    <p:extLst>
      <p:ext uri="{BB962C8B-B14F-4D97-AF65-F5344CB8AC3E}">
        <p14:creationId xmlns:p14="http://schemas.microsoft.com/office/powerpoint/2010/main" val="192320022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A45F23-BFF3-8B6F-9070-EB3B0B3166C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6D36136-D322-FF14-548D-236A466BB76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3606B56-3683-220B-A34A-3C025747BA70}"/>
              </a:ext>
            </a:extLst>
          </p:cNvPr>
          <p:cNvSpPr>
            <a:spLocks noGrp="1"/>
          </p:cNvSpPr>
          <p:nvPr>
            <p:ph type="body" idx="1"/>
          </p:nvPr>
        </p:nvSpPr>
        <p:spPr/>
        <p:txBody>
          <a:bodyPr/>
          <a:lstStyle/>
          <a:p>
            <a:r>
              <a:rPr lang="en-US" dirty="0"/>
              <a:t>Common words could have a large number of matches, the display will be a limited number from the full match set.  The implicit ordering should show the more ‘important’ assemblies first.</a:t>
            </a:r>
          </a:p>
        </p:txBody>
      </p:sp>
      <p:sp>
        <p:nvSpPr>
          <p:cNvPr id="4" name="Slide Number Placeholder 3">
            <a:extLst>
              <a:ext uri="{FF2B5EF4-FFF2-40B4-BE49-F238E27FC236}">
                <a16:creationId xmlns:a16="http://schemas.microsoft.com/office/drawing/2014/main" id="{12094569-C276-77EB-B5E9-BE0540E654B0}"/>
              </a:ext>
            </a:extLst>
          </p:cNvPr>
          <p:cNvSpPr>
            <a:spLocks noGrp="1"/>
          </p:cNvSpPr>
          <p:nvPr>
            <p:ph type="sldNum" sz="quarter" idx="5"/>
          </p:nvPr>
        </p:nvSpPr>
        <p:spPr/>
        <p:txBody>
          <a:bodyPr/>
          <a:lstStyle/>
          <a:p>
            <a:fld id="{59CAEC72-F4AF-C84E-8D46-1970841F0823}" type="slidenum">
              <a:rPr lang="en-US" smtClean="0"/>
              <a:t>6</a:t>
            </a:fld>
            <a:endParaRPr lang="en-US"/>
          </a:p>
        </p:txBody>
      </p:sp>
    </p:spTree>
    <p:extLst>
      <p:ext uri="{BB962C8B-B14F-4D97-AF65-F5344CB8AC3E}">
        <p14:creationId xmlns:p14="http://schemas.microsoft.com/office/powerpoint/2010/main" val="18286859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EC4E93E-874F-CACF-1DB0-3B1FF8D6E90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080029F-32AB-41D8-3CB4-46EC7D9A301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750D945-5EFF-493C-86E5-45ED713A0ACB}"/>
              </a:ext>
            </a:extLst>
          </p:cNvPr>
          <p:cNvSpPr>
            <a:spLocks noGrp="1"/>
          </p:cNvSpPr>
          <p:nvPr>
            <p:ph type="body" idx="1"/>
          </p:nvPr>
        </p:nvSpPr>
        <p:spPr/>
        <p:txBody>
          <a:bodyPr/>
          <a:lstStyle/>
          <a:p>
            <a:r>
              <a:rPr lang="en-US" dirty="0"/>
              <a:t>There is an order to the search results targeted at our primary audience.  Note the automated assemblies available at: https://</a:t>
            </a:r>
            <a:r>
              <a:rPr lang="en-US" dirty="0" err="1"/>
              <a:t>hgdownload.soe.ucsc.edu</a:t>
            </a:r>
            <a:r>
              <a:rPr lang="en-US" dirty="0"/>
              <a:t>/hubs/</a:t>
            </a:r>
          </a:p>
        </p:txBody>
      </p:sp>
      <p:sp>
        <p:nvSpPr>
          <p:cNvPr id="4" name="Slide Number Placeholder 3">
            <a:extLst>
              <a:ext uri="{FF2B5EF4-FFF2-40B4-BE49-F238E27FC236}">
                <a16:creationId xmlns:a16="http://schemas.microsoft.com/office/drawing/2014/main" id="{95EC98C5-B8B9-986B-B03A-EB961290C065}"/>
              </a:ext>
            </a:extLst>
          </p:cNvPr>
          <p:cNvSpPr>
            <a:spLocks noGrp="1"/>
          </p:cNvSpPr>
          <p:nvPr>
            <p:ph type="sldNum" sz="quarter" idx="5"/>
          </p:nvPr>
        </p:nvSpPr>
        <p:spPr/>
        <p:txBody>
          <a:bodyPr/>
          <a:lstStyle/>
          <a:p>
            <a:fld id="{59CAEC72-F4AF-C84E-8D46-1970841F0823}" type="slidenum">
              <a:rPr lang="en-US" smtClean="0"/>
              <a:t>7</a:t>
            </a:fld>
            <a:endParaRPr lang="en-US"/>
          </a:p>
        </p:txBody>
      </p:sp>
    </p:spTree>
    <p:extLst>
      <p:ext uri="{BB962C8B-B14F-4D97-AF65-F5344CB8AC3E}">
        <p14:creationId xmlns:p14="http://schemas.microsoft.com/office/powerpoint/2010/main" val="255282332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30E5383-6017-B9CC-D622-0644CD7C2E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2277C11-7399-7934-56CB-11719579F1C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DAE10282-2AFE-507D-B089-8920F1AE9231}"/>
              </a:ext>
            </a:extLst>
          </p:cNvPr>
          <p:cNvSpPr>
            <a:spLocks noGrp="1"/>
          </p:cNvSpPr>
          <p:nvPr>
            <p:ph type="body" idx="1"/>
          </p:nvPr>
        </p:nvSpPr>
        <p:spPr/>
        <p:txBody>
          <a:bodyPr/>
          <a:lstStyle/>
          <a:p>
            <a:r>
              <a:rPr lang="en-US" dirty="0"/>
              <a:t>UCSC ‘annotated’ are the standard reference assemblies for ‘model’ species.  The ‘</a:t>
            </a:r>
            <a:r>
              <a:rPr lang="en-US" dirty="0" err="1"/>
              <a:t>GenArk</a:t>
            </a:r>
            <a:r>
              <a:rPr lang="en-US" dirty="0"/>
              <a:t>’ collection are automated builds with a fixed set of standard tracks.</a:t>
            </a:r>
          </a:p>
        </p:txBody>
      </p:sp>
      <p:sp>
        <p:nvSpPr>
          <p:cNvPr id="4" name="Slide Number Placeholder 3">
            <a:extLst>
              <a:ext uri="{FF2B5EF4-FFF2-40B4-BE49-F238E27FC236}">
                <a16:creationId xmlns:a16="http://schemas.microsoft.com/office/drawing/2014/main" id="{E285CEC1-4BE6-E4D2-BAB2-D142905BBF8F}"/>
              </a:ext>
            </a:extLst>
          </p:cNvPr>
          <p:cNvSpPr>
            <a:spLocks noGrp="1"/>
          </p:cNvSpPr>
          <p:nvPr>
            <p:ph type="sldNum" sz="quarter" idx="5"/>
          </p:nvPr>
        </p:nvSpPr>
        <p:spPr/>
        <p:txBody>
          <a:bodyPr/>
          <a:lstStyle/>
          <a:p>
            <a:fld id="{59CAEC72-F4AF-C84E-8D46-1970841F0823}" type="slidenum">
              <a:rPr lang="en-US" smtClean="0"/>
              <a:t>8</a:t>
            </a:fld>
            <a:endParaRPr lang="en-US"/>
          </a:p>
        </p:txBody>
      </p:sp>
    </p:spTree>
    <p:extLst>
      <p:ext uri="{BB962C8B-B14F-4D97-AF65-F5344CB8AC3E}">
        <p14:creationId xmlns:p14="http://schemas.microsoft.com/office/powerpoint/2010/main" val="28201001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0C2460-ECC9-DC96-AEF8-DB9646EBBAEB}"/>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AC72AC9-CCAB-F6CE-95EE-CD2DE5F8372B}"/>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A2D0957-7E57-5482-0F23-1F30C5B20110}"/>
              </a:ext>
            </a:extLst>
          </p:cNvPr>
          <p:cNvSpPr>
            <a:spLocks noGrp="1"/>
          </p:cNvSpPr>
          <p:nvPr>
            <p:ph type="body" idx="1"/>
          </p:nvPr>
        </p:nvSpPr>
        <p:spPr/>
        <p:txBody>
          <a:bodyPr/>
          <a:lstStyle/>
          <a:p>
            <a:r>
              <a:rPr lang="en-US" dirty="0"/>
              <a:t>A single word search will match as a ‘prefix’ to words when it is not found as an exact match to a word.</a:t>
            </a:r>
          </a:p>
        </p:txBody>
      </p:sp>
      <p:sp>
        <p:nvSpPr>
          <p:cNvPr id="4" name="Slide Number Placeholder 3">
            <a:extLst>
              <a:ext uri="{FF2B5EF4-FFF2-40B4-BE49-F238E27FC236}">
                <a16:creationId xmlns:a16="http://schemas.microsoft.com/office/drawing/2014/main" id="{B99154A8-3E0F-0934-44D7-3BB41F4678E0}"/>
              </a:ext>
            </a:extLst>
          </p:cNvPr>
          <p:cNvSpPr>
            <a:spLocks noGrp="1"/>
          </p:cNvSpPr>
          <p:nvPr>
            <p:ph type="sldNum" sz="quarter" idx="5"/>
          </p:nvPr>
        </p:nvSpPr>
        <p:spPr/>
        <p:txBody>
          <a:bodyPr/>
          <a:lstStyle/>
          <a:p>
            <a:fld id="{59CAEC72-F4AF-C84E-8D46-1970841F0823}" type="slidenum">
              <a:rPr lang="en-US" smtClean="0"/>
              <a:t>9</a:t>
            </a:fld>
            <a:endParaRPr lang="en-US"/>
          </a:p>
        </p:txBody>
      </p:sp>
    </p:spTree>
    <p:extLst>
      <p:ext uri="{BB962C8B-B14F-4D97-AF65-F5344CB8AC3E}">
        <p14:creationId xmlns:p14="http://schemas.microsoft.com/office/powerpoint/2010/main" val="210157911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67AC34-C23E-0D4D-3580-64B3A45DF6C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A6CEB94C-3A84-33AF-EA8B-BBD49784178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40535F3F-F8AB-0E7E-F4D8-582B828BB205}"/>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E97EFAC2-9149-B016-483A-8BA2779E7DF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964E8C3-F18B-5DA2-1EB1-1D81CFC2EE23}"/>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8391126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632EFD-16ED-55BB-C08A-AE494B0B895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D091DE0C-D20E-3DB2-C393-0B3576DE0253}"/>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E2C276E-8571-7EA0-6717-894253F49EA0}"/>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F1D2EC5E-BBB0-4E36-2BAB-EABF9CA3176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D8777CA-3C7B-7FF6-0E1D-C2E554F6448F}"/>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0812493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D4E1886-A2AE-BBD9-F609-4A5C6B63B7F0}"/>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EAF52AB-C07C-CE74-878B-DAEDECDF5DE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7848223-8FC0-096A-9276-2C7393C12AFE}"/>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BEAAC9E5-8AA6-F661-326E-D3B0394E2E4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F6D00EA-2C19-F8E3-4D1C-E043C8355844}"/>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4604171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A90048-009B-1B1B-B872-BA1CD5E1DD2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169D24DA-4A4B-44AB-40A8-25A53918249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D784E1C-11D7-35EB-6760-A809CE6E1E32}"/>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4C741647-6550-3068-AC41-B682EDB85D5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E93C7A-AB7C-C57B-327E-DC02544DBA16}"/>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82325835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385A99-E949-7B7F-B202-18E8F4D5DC7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4F7CEDA4-7EB0-E102-78E5-19683B14315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E72BED29-6B0A-FE6D-D1F0-53CC72959107}"/>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EF7B550E-8F0E-0D80-D5D1-FC774E714BB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3F58C59-9872-A677-8423-082BAE947C5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08575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7FE286-261C-C8EE-66A5-CC5A2A686092}"/>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529B3A5-DFEC-CDA9-8898-F35A8E3E1964}"/>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34BD834-2C4A-D1FB-50EC-C49EE4C5824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D2F15E4-F490-8EC0-1A4D-8611263FEEFF}"/>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6" name="Footer Placeholder 5">
            <a:extLst>
              <a:ext uri="{FF2B5EF4-FFF2-40B4-BE49-F238E27FC236}">
                <a16:creationId xmlns:a16="http://schemas.microsoft.com/office/drawing/2014/main" id="{1A71036D-BC5A-1AFF-32B0-CDB73A50C8C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F8548BC-8A33-63E6-0D13-9703543437D0}"/>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1768522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DB3C19B-C209-ACD0-3DE7-2189AA84B58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AA4E0C48-2579-2C52-0247-74152AF4C1B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8341A5-07C7-256B-F7EA-02C271E88B6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D00F2DB-05A4-E009-10D5-C32356C44C1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5016C30-9238-A150-FDB3-C9025BEE7633}"/>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67C4B677-3429-49D3-9293-8DC8B38D0356}"/>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8" name="Footer Placeholder 7">
            <a:extLst>
              <a:ext uri="{FF2B5EF4-FFF2-40B4-BE49-F238E27FC236}">
                <a16:creationId xmlns:a16="http://schemas.microsoft.com/office/drawing/2014/main" id="{AEF4DB25-F3EA-96FB-374C-E9FDCC1A609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45B37B-00C1-DAB7-0F73-97D8660C2A4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31209617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72D84-0393-B503-60F3-4B8AF607E0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BB98B11-AFF7-9B90-6248-C0FAB6346B81}"/>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4" name="Footer Placeholder 3">
            <a:extLst>
              <a:ext uri="{FF2B5EF4-FFF2-40B4-BE49-F238E27FC236}">
                <a16:creationId xmlns:a16="http://schemas.microsoft.com/office/drawing/2014/main" id="{92BF84A5-DAEB-D8FC-771A-434C04CC50CB}"/>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D81A535-D640-1607-C363-30E4FFA78C22}"/>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7615087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DDD9462-49CB-AA51-CA5B-0F4F81F77DC3}"/>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3" name="Footer Placeholder 2">
            <a:extLst>
              <a:ext uri="{FF2B5EF4-FFF2-40B4-BE49-F238E27FC236}">
                <a16:creationId xmlns:a16="http://schemas.microsoft.com/office/drawing/2014/main" id="{C82D563C-710A-57B7-5180-D9B659E45A17}"/>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42B37354-5784-DA40-4F55-154FA58CF9FC}"/>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2698584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1D11B9-FDFE-FD3E-ECE3-508997F94BE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C19BE731-08BB-6574-A2FC-0C4B0AB4A96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D538B8E-4CB3-1824-6265-304C933D1B9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9E165B1-67D8-09E8-3B23-DD2849A0648B}"/>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6" name="Footer Placeholder 5">
            <a:extLst>
              <a:ext uri="{FF2B5EF4-FFF2-40B4-BE49-F238E27FC236}">
                <a16:creationId xmlns:a16="http://schemas.microsoft.com/office/drawing/2014/main" id="{9A66EEDB-9966-8079-D825-B8580BAB0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03D638E-4C1C-287A-C7F3-8F695F11792A}"/>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13298646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A1589F-B2AA-E433-D49A-6E9B2D8BF19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4AE1C3A0-DF68-3F02-8796-DBAA9FB82F6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5EC3B562-6181-6C1C-5E5E-FC037690141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D233F95-A71D-586A-BC73-A3F784F15114}"/>
              </a:ext>
            </a:extLst>
          </p:cNvPr>
          <p:cNvSpPr>
            <a:spLocks noGrp="1"/>
          </p:cNvSpPr>
          <p:nvPr>
            <p:ph type="dt" sz="half" idx="10"/>
          </p:nvPr>
        </p:nvSpPr>
        <p:spPr/>
        <p:txBody>
          <a:bodyPr/>
          <a:lstStyle/>
          <a:p>
            <a:fld id="{1DEDBE76-37B3-AA43-9AA4-2DA034CD77A2}" type="datetimeFigureOut">
              <a:rPr lang="en-US" smtClean="0"/>
              <a:t>1/11/25</a:t>
            </a:fld>
            <a:endParaRPr lang="en-US"/>
          </a:p>
        </p:txBody>
      </p:sp>
      <p:sp>
        <p:nvSpPr>
          <p:cNvPr id="6" name="Footer Placeholder 5">
            <a:extLst>
              <a:ext uri="{FF2B5EF4-FFF2-40B4-BE49-F238E27FC236}">
                <a16:creationId xmlns:a16="http://schemas.microsoft.com/office/drawing/2014/main" id="{9CE31D07-17DF-2F76-B434-AA558489459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23AB517-5CB4-2623-47DD-C7F5EC649D57}"/>
              </a:ext>
            </a:extLst>
          </p:cNvPr>
          <p:cNvSpPr>
            <a:spLocks noGrp="1"/>
          </p:cNvSpPr>
          <p:nvPr>
            <p:ph type="sldNum" sz="quarter" idx="12"/>
          </p:nvPr>
        </p:nvSpPr>
        <p:spPr/>
        <p:txBody>
          <a:bodyPr/>
          <a:lstStyle/>
          <a:p>
            <a:fld id="{C91F6F77-8CF0-774F-9B34-23194B192A3D}" type="slidenum">
              <a:rPr lang="en-US" smtClean="0"/>
              <a:t>‹#›</a:t>
            </a:fld>
            <a:endParaRPr lang="en-US"/>
          </a:p>
        </p:txBody>
      </p:sp>
    </p:spTree>
    <p:extLst>
      <p:ext uri="{BB962C8B-B14F-4D97-AF65-F5344CB8AC3E}">
        <p14:creationId xmlns:p14="http://schemas.microsoft.com/office/powerpoint/2010/main" val="2797406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71F58E3-3EA6-882B-3148-3A388A92524D}"/>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41899F8E-EC86-89E6-00AA-91434E407EFB}"/>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BE84282-8D91-604E-C058-339EB9AEBEE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EDBE76-37B3-AA43-9AA4-2DA034CD77A2}" type="datetimeFigureOut">
              <a:rPr lang="en-US" smtClean="0"/>
              <a:t>1/11/25</a:t>
            </a:fld>
            <a:endParaRPr lang="en-US"/>
          </a:p>
        </p:txBody>
      </p:sp>
      <p:sp>
        <p:nvSpPr>
          <p:cNvPr id="5" name="Footer Placeholder 4">
            <a:extLst>
              <a:ext uri="{FF2B5EF4-FFF2-40B4-BE49-F238E27FC236}">
                <a16:creationId xmlns:a16="http://schemas.microsoft.com/office/drawing/2014/main" id="{AF1F9BFD-6B27-D2AB-435B-F4BDCEE3F3C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E100BF17-B2D3-7755-BC07-401CC5D788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1F6F77-8CF0-774F-9B34-23194B192A3D}" type="slidenum">
              <a:rPr lang="en-US" smtClean="0"/>
              <a:t>‹#›</a:t>
            </a:fld>
            <a:endParaRPr lang="en-US"/>
          </a:p>
        </p:txBody>
      </p:sp>
    </p:spTree>
    <p:extLst>
      <p:ext uri="{BB962C8B-B14F-4D97-AF65-F5344CB8AC3E}">
        <p14:creationId xmlns:p14="http://schemas.microsoft.com/office/powerpoint/2010/main" val="4080457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7.png"/></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2.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3.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35.png"/></Relationships>
</file>

<file path=ppt/slides/_rels/slide17.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17.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2.xml.rels><?xml version="1.0" encoding="UTF-8" standalone="yes"?>
<Relationships xmlns="http://schemas.openxmlformats.org/package/2006/relationships"><Relationship Id="rId8" Type="http://schemas.openxmlformats.org/officeDocument/2006/relationships/image" Target="../media/image8.jpg"/><Relationship Id="rId13" Type="http://schemas.openxmlformats.org/officeDocument/2006/relationships/image" Target="../media/image13.jpg"/><Relationship Id="rId18" Type="http://schemas.openxmlformats.org/officeDocument/2006/relationships/image" Target="../media/image18.jpg"/><Relationship Id="rId3" Type="http://schemas.openxmlformats.org/officeDocument/2006/relationships/image" Target="../media/image3.jpg"/><Relationship Id="rId7" Type="http://schemas.openxmlformats.org/officeDocument/2006/relationships/image" Target="../media/image7.jpg"/><Relationship Id="rId12" Type="http://schemas.openxmlformats.org/officeDocument/2006/relationships/image" Target="../media/image12.jpg"/><Relationship Id="rId17" Type="http://schemas.openxmlformats.org/officeDocument/2006/relationships/image" Target="../media/image17.jpg"/><Relationship Id="rId2" Type="http://schemas.openxmlformats.org/officeDocument/2006/relationships/notesSlide" Target="../notesSlides/notesSlide2.xml"/><Relationship Id="rId16" Type="http://schemas.openxmlformats.org/officeDocument/2006/relationships/image" Target="../media/image16.jpg"/><Relationship Id="rId1" Type="http://schemas.openxmlformats.org/officeDocument/2006/relationships/slideLayout" Target="../slideLayouts/slideLayout1.xml"/><Relationship Id="rId6" Type="http://schemas.openxmlformats.org/officeDocument/2006/relationships/image" Target="../media/image6.jpg"/><Relationship Id="rId11" Type="http://schemas.openxmlformats.org/officeDocument/2006/relationships/image" Target="../media/image11.jpg"/><Relationship Id="rId5" Type="http://schemas.openxmlformats.org/officeDocument/2006/relationships/image" Target="../media/image5.jpg"/><Relationship Id="rId15" Type="http://schemas.openxmlformats.org/officeDocument/2006/relationships/image" Target="../media/image15.jpg"/><Relationship Id="rId10" Type="http://schemas.openxmlformats.org/officeDocument/2006/relationships/image" Target="../media/image10.jpg"/><Relationship Id="rId4" Type="http://schemas.openxmlformats.org/officeDocument/2006/relationships/image" Target="../media/image4.jpg"/><Relationship Id="rId9" Type="http://schemas.openxmlformats.org/officeDocument/2006/relationships/image" Target="../media/image9.jpg"/><Relationship Id="rId14" Type="http://schemas.openxmlformats.org/officeDocument/2006/relationships/image" Target="../media/image14.jpg"/></Relationships>
</file>

<file path=ppt/slides/_rels/slide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21.png"/></Relationships>
</file>

<file path=ppt/slides/_rels/slide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514360" y="0"/>
            <a:ext cx="9144000" cy="1597572"/>
          </a:xfrm>
          <a:solidFill>
            <a:schemeClr val="accent5">
              <a:lumMod val="50000"/>
            </a:schemeClr>
          </a:solidFill>
        </p:spPr>
        <p:txBody>
          <a:bodyPr>
            <a:normAutofit fontScale="90000"/>
          </a:bodyPr>
          <a:lstStyle/>
          <a:p>
            <a:r>
              <a:rPr lang="en-US" dirty="0">
                <a:solidFill>
                  <a:srgbClr val="FFC000"/>
                </a:solidFill>
              </a:rPr>
              <a:t>Finding genomes in the</a:t>
            </a:r>
            <a:br>
              <a:rPr lang="en-US" dirty="0">
                <a:solidFill>
                  <a:srgbClr val="FFC000"/>
                </a:solidFill>
              </a:rPr>
            </a:br>
            <a:r>
              <a:rPr lang="en-US" dirty="0">
                <a:solidFill>
                  <a:srgbClr val="FFC000"/>
                </a:solidFill>
              </a:rPr>
              <a:t>genome browser</a:t>
            </a:r>
          </a:p>
        </p:txBody>
      </p:sp>
      <p:sp>
        <p:nvSpPr>
          <p:cNvPr id="4" name="TextBox 3">
            <a:extLst>
              <a:ext uri="{FF2B5EF4-FFF2-40B4-BE49-F238E27FC236}">
                <a16:creationId xmlns:a16="http://schemas.microsoft.com/office/drawing/2014/main" id="{0A2D76E2-12E4-052A-8CCF-BEA87582B87F}"/>
              </a:ext>
            </a:extLst>
          </p:cNvPr>
          <p:cNvSpPr txBox="1"/>
          <p:nvPr/>
        </p:nvSpPr>
        <p:spPr>
          <a:xfrm>
            <a:off x="1420114" y="1675468"/>
            <a:ext cx="9332491" cy="954107"/>
          </a:xfrm>
          <a:prstGeom prst="rect">
            <a:avLst/>
          </a:prstGeom>
          <a:noFill/>
        </p:spPr>
        <p:txBody>
          <a:bodyPr wrap="none" rtlCol="0">
            <a:spAutoFit/>
          </a:bodyPr>
          <a:lstStyle/>
          <a:p>
            <a:pPr algn="ctr"/>
            <a:r>
              <a:rPr lang="en-US" sz="2800" dirty="0"/>
              <a:t>Presenter: Hiram Clawson – U.C. Santa Cruz Genomics Institute</a:t>
            </a:r>
          </a:p>
          <a:p>
            <a:pPr algn="ctr"/>
            <a:r>
              <a:rPr lang="en-US" sz="2800" dirty="0" err="1"/>
              <a:t>hclawson@ucsc.edu</a:t>
            </a:r>
            <a:r>
              <a:rPr lang="en-US" sz="2800" dirty="0"/>
              <a:t> </a:t>
            </a:r>
          </a:p>
        </p:txBody>
      </p:sp>
      <p:pic>
        <p:nvPicPr>
          <p:cNvPr id="6" name="Picture 5">
            <a:extLst>
              <a:ext uri="{FF2B5EF4-FFF2-40B4-BE49-F238E27FC236}">
                <a16:creationId xmlns:a16="http://schemas.microsoft.com/office/drawing/2014/main" id="{2D2CAC00-FAA4-29E6-C799-97DB0DEC6CB0}"/>
              </a:ext>
            </a:extLst>
          </p:cNvPr>
          <p:cNvPicPr>
            <a:picLocks noChangeAspect="1"/>
          </p:cNvPicPr>
          <p:nvPr/>
        </p:nvPicPr>
        <p:blipFill>
          <a:blip r:embed="rId3"/>
          <a:stretch>
            <a:fillRect/>
          </a:stretch>
        </p:blipFill>
        <p:spPr>
          <a:xfrm>
            <a:off x="7630510" y="2346447"/>
            <a:ext cx="4511553" cy="4511553"/>
          </a:xfrm>
          <a:prstGeom prst="rect">
            <a:avLst/>
          </a:prstGeom>
        </p:spPr>
      </p:pic>
      <p:sp>
        <p:nvSpPr>
          <p:cNvPr id="9" name="TextBox 8">
            <a:extLst>
              <a:ext uri="{FF2B5EF4-FFF2-40B4-BE49-F238E27FC236}">
                <a16:creationId xmlns:a16="http://schemas.microsoft.com/office/drawing/2014/main" id="{11C9C923-B6AC-5F06-4E13-D0B25D7488A0}"/>
              </a:ext>
            </a:extLst>
          </p:cNvPr>
          <p:cNvSpPr txBox="1"/>
          <p:nvPr/>
        </p:nvSpPr>
        <p:spPr>
          <a:xfrm>
            <a:off x="-12339" y="2581591"/>
            <a:ext cx="6835762" cy="954107"/>
          </a:xfrm>
          <a:prstGeom prst="rect">
            <a:avLst/>
          </a:prstGeom>
          <a:noFill/>
        </p:spPr>
        <p:txBody>
          <a:bodyPr wrap="square" rtlCol="0">
            <a:spAutoFit/>
          </a:bodyPr>
          <a:lstStyle/>
          <a:p>
            <a:pPr algn="ctr"/>
            <a:r>
              <a:rPr lang="en-US" sz="2800" dirty="0"/>
              <a:t>PAG 2025, Saturday 11 January 2025</a:t>
            </a:r>
          </a:p>
          <a:p>
            <a:pPr algn="ctr"/>
            <a:r>
              <a:rPr lang="en-US" sz="2800" dirty="0"/>
              <a:t>6:50 PM</a:t>
            </a:r>
          </a:p>
        </p:txBody>
      </p:sp>
      <p:sp>
        <p:nvSpPr>
          <p:cNvPr id="10" name="Title 1">
            <a:extLst>
              <a:ext uri="{FF2B5EF4-FFF2-40B4-BE49-F238E27FC236}">
                <a16:creationId xmlns:a16="http://schemas.microsoft.com/office/drawing/2014/main" id="{391D92BA-2AA9-B06A-AB22-87E976248F47}"/>
              </a:ext>
            </a:extLst>
          </p:cNvPr>
          <p:cNvSpPr txBox="1">
            <a:spLocks/>
          </p:cNvSpPr>
          <p:nvPr/>
        </p:nvSpPr>
        <p:spPr>
          <a:xfrm>
            <a:off x="2171700" y="5939126"/>
            <a:ext cx="3969328" cy="801662"/>
          </a:xfrm>
          <a:prstGeom prst="rect">
            <a:avLst/>
          </a:prstGeom>
          <a:solidFill>
            <a:schemeClr val="accent5">
              <a:lumMod val="50000"/>
            </a:schemeClr>
          </a:solidFill>
        </p:spPr>
        <p:txBody>
          <a:bodyPr vert="horz" lIns="91440" tIns="45720" rIns="91440" bIns="45720" rtlCol="0" anchor="b">
            <a:no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r>
              <a:rPr lang="en-US" sz="2800" dirty="0">
                <a:solidFill>
                  <a:srgbClr val="FFC000"/>
                </a:solidFill>
              </a:rPr>
              <a:t>Copy of this presentation:</a:t>
            </a:r>
          </a:p>
          <a:p>
            <a:r>
              <a:rPr lang="en-US" sz="2800" dirty="0">
                <a:solidFill>
                  <a:srgbClr val="FFC000"/>
                </a:solidFill>
              </a:rPr>
              <a:t>https://</a:t>
            </a:r>
            <a:r>
              <a:rPr lang="en-US" sz="2800" dirty="0" err="1">
                <a:solidFill>
                  <a:srgbClr val="FFC000"/>
                </a:solidFill>
              </a:rPr>
              <a:t>bit.ly</a:t>
            </a:r>
            <a:r>
              <a:rPr lang="en-US" sz="2800" dirty="0">
                <a:solidFill>
                  <a:srgbClr val="FFC000"/>
                </a:solidFill>
              </a:rPr>
              <a:t>/4abODOa</a:t>
            </a:r>
          </a:p>
        </p:txBody>
      </p:sp>
      <p:pic>
        <p:nvPicPr>
          <p:cNvPr id="13" name="Picture 12">
            <a:extLst>
              <a:ext uri="{FF2B5EF4-FFF2-40B4-BE49-F238E27FC236}">
                <a16:creationId xmlns:a16="http://schemas.microsoft.com/office/drawing/2014/main" id="{46D9439D-3E33-7EA8-2873-F963AE3F2AC0}"/>
              </a:ext>
            </a:extLst>
          </p:cNvPr>
          <p:cNvPicPr>
            <a:picLocks noChangeAspect="1"/>
          </p:cNvPicPr>
          <p:nvPr/>
        </p:nvPicPr>
        <p:blipFill>
          <a:blip r:embed="rId4"/>
          <a:stretch>
            <a:fillRect/>
          </a:stretch>
        </p:blipFill>
        <p:spPr>
          <a:xfrm>
            <a:off x="6082746" y="5268190"/>
            <a:ext cx="1547763" cy="1547763"/>
          </a:xfrm>
          <a:prstGeom prst="rect">
            <a:avLst/>
          </a:prstGeom>
        </p:spPr>
      </p:pic>
      <p:sp>
        <p:nvSpPr>
          <p:cNvPr id="8" name="TextBox 7">
            <a:extLst>
              <a:ext uri="{FF2B5EF4-FFF2-40B4-BE49-F238E27FC236}">
                <a16:creationId xmlns:a16="http://schemas.microsoft.com/office/drawing/2014/main" id="{11983702-40B6-9A4A-465C-8C578CF22B09}"/>
              </a:ext>
            </a:extLst>
          </p:cNvPr>
          <p:cNvSpPr txBox="1"/>
          <p:nvPr/>
        </p:nvSpPr>
        <p:spPr>
          <a:xfrm>
            <a:off x="58857" y="3510675"/>
            <a:ext cx="7357912" cy="2246769"/>
          </a:xfrm>
          <a:prstGeom prst="rect">
            <a:avLst/>
          </a:prstGeom>
          <a:noFill/>
        </p:spPr>
        <p:txBody>
          <a:bodyPr wrap="none" rtlCol="0">
            <a:spAutoFit/>
          </a:bodyPr>
          <a:lstStyle/>
          <a:p>
            <a:r>
              <a:rPr lang="en-US" sz="2000" dirty="0"/>
              <a:t>Our work is supported by a number of different grants:</a:t>
            </a:r>
          </a:p>
          <a:p>
            <a:pPr marL="342900" indent="-342900">
              <a:buFont typeface="Arial" panose="020B0604020202020204" pitchFamily="34" charset="0"/>
              <a:buChar char="•"/>
            </a:pPr>
            <a:r>
              <a:rPr lang="en-US" sz="2000" dirty="0"/>
              <a:t>National Human Genome Research Institute U24HG002371</a:t>
            </a:r>
          </a:p>
          <a:p>
            <a:pPr marL="342900" indent="-342900">
              <a:buFont typeface="Arial" panose="020B0604020202020204" pitchFamily="34" charset="0"/>
              <a:buChar char="•"/>
            </a:pPr>
            <a:r>
              <a:rPr lang="en-US" sz="2000" dirty="0"/>
              <a:t>National Institute of Mental Health RF1MH132662</a:t>
            </a:r>
          </a:p>
          <a:p>
            <a:pPr marL="342900" indent="-342900">
              <a:buFont typeface="Arial" panose="020B0604020202020204" pitchFamily="34" charset="0"/>
              <a:buChar char="•"/>
            </a:pPr>
            <a:r>
              <a:rPr lang="en-US" sz="2000" dirty="0"/>
              <a:t>National Science Foundation 2419522 subcontract S006079-NSF</a:t>
            </a:r>
          </a:p>
          <a:p>
            <a:pPr marL="342900" indent="-342900">
              <a:buFont typeface="Arial" panose="020B0604020202020204" pitchFamily="34" charset="0"/>
              <a:buChar char="•"/>
            </a:pPr>
            <a:r>
              <a:rPr lang="en-US" sz="2000" dirty="0"/>
              <a:t>California’s Stem Cell Agency DISC0-14514</a:t>
            </a:r>
          </a:p>
          <a:p>
            <a:pPr marL="342900" indent="-342900">
              <a:buFont typeface="Arial" panose="020B0604020202020204" pitchFamily="34" charset="0"/>
              <a:buChar char="•"/>
            </a:pPr>
            <a:r>
              <a:rPr lang="en-US" sz="2000" dirty="0"/>
              <a:t>National Institute of Allergy and Infectious Diseases U24AI183870</a:t>
            </a:r>
          </a:p>
          <a:p>
            <a:r>
              <a:rPr lang="en-US" sz="2000" dirty="0"/>
              <a:t>      subcontract S005829-DHHS</a:t>
            </a:r>
          </a:p>
        </p:txBody>
      </p:sp>
    </p:spTree>
    <p:extLst>
      <p:ext uri="{BB962C8B-B14F-4D97-AF65-F5344CB8AC3E}">
        <p14:creationId xmlns:p14="http://schemas.microsoft.com/office/powerpoint/2010/main" val="37815687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A screenshot of a computer&#10;&#10;Description automatically generated">
            <a:extLst>
              <a:ext uri="{FF2B5EF4-FFF2-40B4-BE49-F238E27FC236}">
                <a16:creationId xmlns:a16="http://schemas.microsoft.com/office/drawing/2014/main" id="{9264BE70-0E8C-2FA0-AB28-6E3F0B2251F1}"/>
              </a:ext>
            </a:extLst>
          </p:cNvPr>
          <p:cNvPicPr>
            <a:picLocks noChangeAspect="1"/>
          </p:cNvPicPr>
          <p:nvPr/>
        </p:nvPicPr>
        <p:blipFill>
          <a:blip r:embed="rId3"/>
          <a:stretch>
            <a:fillRect/>
          </a:stretch>
        </p:blipFill>
        <p:spPr>
          <a:xfrm>
            <a:off x="162034" y="935578"/>
            <a:ext cx="11867932" cy="2420654"/>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293708"/>
            <a:ext cx="8789192" cy="621687"/>
          </a:xfrm>
          <a:solidFill>
            <a:schemeClr val="accent5">
              <a:lumMod val="50000"/>
            </a:schemeClr>
          </a:solidFill>
        </p:spPr>
        <p:txBody>
          <a:bodyPr>
            <a:noAutofit/>
          </a:bodyPr>
          <a:lstStyle/>
          <a:p>
            <a:r>
              <a:rPr lang="en-US" sz="3600" dirty="0">
                <a:solidFill>
                  <a:srgbClr val="FFC000"/>
                </a:solidFill>
              </a:rPr>
              <a:t>Multiple word search can be revealing:</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0" name="TextBox 9">
            <a:extLst>
              <a:ext uri="{FF2B5EF4-FFF2-40B4-BE49-F238E27FC236}">
                <a16:creationId xmlns:a16="http://schemas.microsoft.com/office/drawing/2014/main" id="{69EA98AA-5529-57E1-9C17-A4C4F6054FCB}"/>
              </a:ext>
            </a:extLst>
          </p:cNvPr>
          <p:cNvSpPr txBox="1"/>
          <p:nvPr/>
        </p:nvSpPr>
        <p:spPr>
          <a:xfrm>
            <a:off x="4239472" y="3040104"/>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the * to the word: ‘rhino*’ to force it to be a prefix match.</a:t>
            </a:r>
          </a:p>
        </p:txBody>
      </p:sp>
      <p:pic>
        <p:nvPicPr>
          <p:cNvPr id="11" name="Picture 10" descr="A screenshot of a computer&#10;&#10;Description automatically generated">
            <a:extLst>
              <a:ext uri="{FF2B5EF4-FFF2-40B4-BE49-F238E27FC236}">
                <a16:creationId xmlns:a16="http://schemas.microsoft.com/office/drawing/2014/main" id="{774AA464-B47A-8C99-CFE1-5B41CD18639A}"/>
              </a:ext>
            </a:extLst>
          </p:cNvPr>
          <p:cNvPicPr>
            <a:picLocks noChangeAspect="1"/>
          </p:cNvPicPr>
          <p:nvPr/>
        </p:nvPicPr>
        <p:blipFill>
          <a:blip r:embed="rId4"/>
          <a:stretch>
            <a:fillRect/>
          </a:stretch>
        </p:blipFill>
        <p:spPr>
          <a:xfrm>
            <a:off x="162034" y="4632591"/>
            <a:ext cx="11544663" cy="2050914"/>
          </a:xfrm>
          <a:prstGeom prst="rect">
            <a:avLst/>
          </a:prstGeom>
        </p:spPr>
      </p:pic>
      <p:sp>
        <p:nvSpPr>
          <p:cNvPr id="12" name="TextBox 11">
            <a:extLst>
              <a:ext uri="{FF2B5EF4-FFF2-40B4-BE49-F238E27FC236}">
                <a16:creationId xmlns:a16="http://schemas.microsoft.com/office/drawing/2014/main" id="{BA03C9B2-23F3-A9F8-DC47-CBC0960D30EC}"/>
              </a:ext>
            </a:extLst>
          </p:cNvPr>
          <p:cNvSpPr txBox="1"/>
          <p:nvPr/>
        </p:nvSpPr>
        <p:spPr>
          <a:xfrm>
            <a:off x="4239471" y="4293183"/>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Add minus (-) before a word to exclude it from the match:</a:t>
            </a:r>
          </a:p>
        </p:txBody>
      </p:sp>
      <p:sp>
        <p:nvSpPr>
          <p:cNvPr id="14" name="TextBox 13">
            <a:extLst>
              <a:ext uri="{FF2B5EF4-FFF2-40B4-BE49-F238E27FC236}">
                <a16:creationId xmlns:a16="http://schemas.microsoft.com/office/drawing/2014/main" id="{164F3D07-5413-A02F-C708-D30EF9ADA1E0}"/>
              </a:ext>
            </a:extLst>
          </p:cNvPr>
          <p:cNvSpPr txBox="1"/>
          <p:nvPr/>
        </p:nvSpPr>
        <p:spPr>
          <a:xfrm>
            <a:off x="291765" y="3711517"/>
            <a:ext cx="632419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All the words must have a match in the item to be in the results.</a:t>
            </a:r>
          </a:p>
        </p:txBody>
      </p:sp>
    </p:spTree>
    <p:extLst>
      <p:ext uri="{BB962C8B-B14F-4D97-AF65-F5344CB8AC3E}">
        <p14:creationId xmlns:p14="http://schemas.microsoft.com/office/powerpoint/2010/main" val="8758349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054A53A-6299-30BD-9E47-240C9880F699}"/>
              </a:ext>
            </a:extLst>
          </p:cNvPr>
          <p:cNvPicPr>
            <a:picLocks noChangeAspect="1"/>
          </p:cNvPicPr>
          <p:nvPr/>
        </p:nvPicPr>
        <p:blipFill>
          <a:blip r:embed="rId3"/>
          <a:stretch>
            <a:fillRect/>
          </a:stretch>
        </p:blipFill>
        <p:spPr>
          <a:xfrm>
            <a:off x="37493" y="902780"/>
            <a:ext cx="12103150" cy="4738253"/>
          </a:xfrm>
          <a:prstGeom prst="rect">
            <a:avLst/>
          </a:prstGeom>
        </p:spPr>
      </p:pic>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049486" y="54321"/>
            <a:ext cx="10054516" cy="621687"/>
          </a:xfrm>
          <a:solidFill>
            <a:schemeClr val="accent5">
              <a:lumMod val="50000"/>
            </a:schemeClr>
          </a:solidFill>
        </p:spPr>
        <p:txBody>
          <a:bodyPr>
            <a:noAutofit/>
          </a:bodyPr>
          <a:lstStyle/>
          <a:p>
            <a:r>
              <a:rPr lang="en-US" sz="3600" dirty="0">
                <a:solidFill>
                  <a:srgbClr val="FFC000"/>
                </a:solidFill>
              </a:rPr>
              <a:t>Maybe what you want is not yet in the UCSC browser.</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0D46D82E-0E90-7961-3A9A-31E42461906C}"/>
              </a:ext>
            </a:extLst>
          </p:cNvPr>
          <p:cNvSpPr txBox="1"/>
          <p:nvPr/>
        </p:nvSpPr>
        <p:spPr>
          <a:xfrm>
            <a:off x="6307278" y="6140726"/>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cxnSp>
        <p:nvCxnSpPr>
          <p:cNvPr id="10" name="Straight Connector 9">
            <a:extLst>
              <a:ext uri="{FF2B5EF4-FFF2-40B4-BE49-F238E27FC236}">
                <a16:creationId xmlns:a16="http://schemas.microsoft.com/office/drawing/2014/main" id="{FE6EBB0B-0C68-7191-103F-0B3795CF46F6}"/>
              </a:ext>
            </a:extLst>
          </p:cNvPr>
          <p:cNvCxnSpPr>
            <a:cxnSpLocks/>
          </p:cNvCxnSpPr>
          <p:nvPr/>
        </p:nvCxnSpPr>
        <p:spPr>
          <a:xfrm flipH="1" flipV="1">
            <a:off x="4021282" y="5399262"/>
            <a:ext cx="2213260" cy="901338"/>
          </a:xfrm>
          <a:prstGeom prst="line">
            <a:avLst/>
          </a:prstGeom>
          <a:ln w="66675">
            <a:solidFill>
              <a:srgbClr val="FF0000"/>
            </a:solidFill>
            <a:headEnd type="triangle" w="med" len="med"/>
            <a:tailEnd type="triangle" w="med" len="med"/>
          </a:ln>
        </p:spPr>
        <p:style>
          <a:lnRef idx="1">
            <a:schemeClr val="accent2"/>
          </a:lnRef>
          <a:fillRef idx="0">
            <a:schemeClr val="accent2"/>
          </a:fillRef>
          <a:effectRef idx="0">
            <a:schemeClr val="accent2"/>
          </a:effectRef>
          <a:fontRef idx="minor">
            <a:schemeClr val="tx1"/>
          </a:fontRef>
        </p:style>
      </p:cxnSp>
      <p:sp>
        <p:nvSpPr>
          <p:cNvPr id="11" name="Frame 10">
            <a:extLst>
              <a:ext uri="{FF2B5EF4-FFF2-40B4-BE49-F238E27FC236}">
                <a16:creationId xmlns:a16="http://schemas.microsoft.com/office/drawing/2014/main" id="{5CDB2471-5747-C076-3601-ECA8BDA039A0}"/>
              </a:ext>
            </a:extLst>
          </p:cNvPr>
          <p:cNvSpPr/>
          <p:nvPr/>
        </p:nvSpPr>
        <p:spPr>
          <a:xfrm>
            <a:off x="184054" y="5093843"/>
            <a:ext cx="3837228"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3497747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08E0E5-DF86-DC63-007A-3FD23A0C254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E688003-728F-B247-9025-0116657D399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D9409898-BB23-C7D2-8D0C-02FB7FC94650}"/>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4" name="Picture 3">
            <a:extLst>
              <a:ext uri="{FF2B5EF4-FFF2-40B4-BE49-F238E27FC236}">
                <a16:creationId xmlns:a16="http://schemas.microsoft.com/office/drawing/2014/main" id="{9DF6A512-E79D-02F1-6D16-48057748DC26}"/>
              </a:ext>
            </a:extLst>
          </p:cNvPr>
          <p:cNvPicPr>
            <a:picLocks noChangeAspect="1"/>
          </p:cNvPicPr>
          <p:nvPr/>
        </p:nvPicPr>
        <p:blipFill>
          <a:blip r:embed="rId3"/>
          <a:stretch>
            <a:fillRect/>
          </a:stretch>
        </p:blipFill>
        <p:spPr>
          <a:xfrm>
            <a:off x="0" y="779270"/>
            <a:ext cx="12144163" cy="5299459"/>
          </a:xfrm>
          <a:prstGeom prst="rect">
            <a:avLst/>
          </a:prstGeom>
        </p:spPr>
      </p:pic>
      <p:sp>
        <p:nvSpPr>
          <p:cNvPr id="6" name="TextBox 5">
            <a:extLst>
              <a:ext uri="{FF2B5EF4-FFF2-40B4-BE49-F238E27FC236}">
                <a16:creationId xmlns:a16="http://schemas.microsoft.com/office/drawing/2014/main" id="{55CB6C5C-A319-AF92-943F-89B78202C9A7}"/>
              </a:ext>
            </a:extLst>
          </p:cNvPr>
          <p:cNvSpPr txBox="1"/>
          <p:nvPr/>
        </p:nvSpPr>
        <p:spPr>
          <a:xfrm>
            <a:off x="3543297" y="6255026"/>
            <a:ext cx="459278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A48F30DD-3A90-3F8B-3FCB-9A6B396D7033}"/>
              </a:ext>
            </a:extLst>
          </p:cNvPr>
          <p:cNvPicPr>
            <a:picLocks noChangeAspect="1"/>
          </p:cNvPicPr>
          <p:nvPr/>
        </p:nvPicPr>
        <p:blipFill>
          <a:blip r:embed="rId4"/>
          <a:stretch>
            <a:fillRect/>
          </a:stretch>
        </p:blipFill>
        <p:spPr>
          <a:xfrm>
            <a:off x="3236189" y="885535"/>
            <a:ext cx="3911600" cy="203200"/>
          </a:xfrm>
          <a:prstGeom prst="rect">
            <a:avLst/>
          </a:prstGeom>
        </p:spPr>
      </p:pic>
      <p:cxnSp>
        <p:nvCxnSpPr>
          <p:cNvPr id="10" name="Straight Connector 9">
            <a:extLst>
              <a:ext uri="{FF2B5EF4-FFF2-40B4-BE49-F238E27FC236}">
                <a16:creationId xmlns:a16="http://schemas.microsoft.com/office/drawing/2014/main" id="{E9167754-2AC7-3621-B9A0-F97A5B7E5629}"/>
              </a:ext>
            </a:extLst>
          </p:cNvPr>
          <p:cNvCxnSpPr>
            <a:cxnSpLocks/>
          </p:cNvCxnSpPr>
          <p:nvPr/>
        </p:nvCxnSpPr>
        <p:spPr>
          <a:xfrm flipH="1">
            <a:off x="7003473" y="1997064"/>
            <a:ext cx="2327142" cy="538318"/>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AD2EE913-2D45-232F-2E97-ECDF2ECAFFE8}"/>
              </a:ext>
            </a:extLst>
          </p:cNvPr>
          <p:cNvSpPr txBox="1"/>
          <p:nvPr/>
        </p:nvSpPr>
        <p:spPr>
          <a:xfrm>
            <a:off x="9330615" y="18123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37945565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03D9177-5EEC-B2B6-BECF-2214F7B4A41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7102FA0-613B-3C82-D0AE-77F8276EFF14}"/>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F27D2875-F9E8-E590-0AB5-BC04FFF995F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B15DB384-72E8-CCDB-356F-F0D619CDB6C7}"/>
              </a:ext>
            </a:extLst>
          </p:cNvPr>
          <p:cNvSpPr txBox="1"/>
          <p:nvPr/>
        </p:nvSpPr>
        <p:spPr>
          <a:xfrm>
            <a:off x="3543297" y="6338154"/>
            <a:ext cx="464473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5" name="Picture 4">
            <a:extLst>
              <a:ext uri="{FF2B5EF4-FFF2-40B4-BE49-F238E27FC236}">
                <a16:creationId xmlns:a16="http://schemas.microsoft.com/office/drawing/2014/main" id="{B1948BB7-F131-C353-2107-F144828B5566}"/>
              </a:ext>
            </a:extLst>
          </p:cNvPr>
          <p:cNvPicPr>
            <a:picLocks noChangeAspect="1"/>
          </p:cNvPicPr>
          <p:nvPr/>
        </p:nvPicPr>
        <p:blipFill>
          <a:blip r:embed="rId3"/>
          <a:stretch>
            <a:fillRect/>
          </a:stretch>
        </p:blipFill>
        <p:spPr>
          <a:xfrm>
            <a:off x="395273" y="676008"/>
            <a:ext cx="11723695" cy="5730234"/>
          </a:xfrm>
          <a:prstGeom prst="rect">
            <a:avLst/>
          </a:prstGeom>
        </p:spPr>
      </p:pic>
      <p:pic>
        <p:nvPicPr>
          <p:cNvPr id="9" name="Picture 8">
            <a:extLst>
              <a:ext uri="{FF2B5EF4-FFF2-40B4-BE49-F238E27FC236}">
                <a16:creationId xmlns:a16="http://schemas.microsoft.com/office/drawing/2014/main" id="{BAD453DD-1642-C39E-2F1E-87222A1C589C}"/>
              </a:ext>
            </a:extLst>
          </p:cNvPr>
          <p:cNvPicPr>
            <a:picLocks noChangeAspect="1"/>
          </p:cNvPicPr>
          <p:nvPr/>
        </p:nvPicPr>
        <p:blipFill>
          <a:blip r:embed="rId4"/>
          <a:stretch>
            <a:fillRect/>
          </a:stretch>
        </p:blipFill>
        <p:spPr>
          <a:xfrm>
            <a:off x="3470560" y="823190"/>
            <a:ext cx="3911600" cy="203200"/>
          </a:xfrm>
          <a:prstGeom prst="rect">
            <a:avLst/>
          </a:prstGeom>
        </p:spPr>
      </p:pic>
      <p:sp>
        <p:nvSpPr>
          <p:cNvPr id="7" name="TextBox 6">
            <a:extLst>
              <a:ext uri="{FF2B5EF4-FFF2-40B4-BE49-F238E27FC236}">
                <a16:creationId xmlns:a16="http://schemas.microsoft.com/office/drawing/2014/main" id="{E603285B-51D5-8677-2E15-D13411090A7F}"/>
              </a:ext>
            </a:extLst>
          </p:cNvPr>
          <p:cNvSpPr txBox="1"/>
          <p:nvPr/>
        </p:nvSpPr>
        <p:spPr>
          <a:xfrm>
            <a:off x="7179697" y="2269598"/>
            <a:ext cx="246611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Search option controls</a:t>
            </a:r>
          </a:p>
        </p:txBody>
      </p:sp>
    </p:spTree>
    <p:extLst>
      <p:ext uri="{BB962C8B-B14F-4D97-AF65-F5344CB8AC3E}">
        <p14:creationId xmlns:p14="http://schemas.microsoft.com/office/powerpoint/2010/main" val="76481639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01074F-0A1C-0704-60B2-5DD311965588}"/>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F5CACFC4-03EA-4BD9-9790-ECFB8E9FF84B}"/>
              </a:ext>
            </a:extLst>
          </p:cNvPr>
          <p:cNvPicPr>
            <a:picLocks noChangeAspect="1"/>
          </p:cNvPicPr>
          <p:nvPr/>
        </p:nvPicPr>
        <p:blipFill>
          <a:blip r:embed="rId3"/>
          <a:stretch>
            <a:fillRect/>
          </a:stretch>
        </p:blipFill>
        <p:spPr>
          <a:xfrm>
            <a:off x="0" y="866465"/>
            <a:ext cx="12192000" cy="4376615"/>
          </a:xfrm>
          <a:prstGeom prst="rect">
            <a:avLst/>
          </a:prstGeom>
        </p:spPr>
      </p:pic>
      <p:sp>
        <p:nvSpPr>
          <p:cNvPr id="2" name="Title 1">
            <a:extLst>
              <a:ext uri="{FF2B5EF4-FFF2-40B4-BE49-F238E27FC236}">
                <a16:creationId xmlns:a16="http://schemas.microsoft.com/office/drawing/2014/main" id="{F8CA0457-5F9E-4951-BFF4-C1DBDBD93DD3}"/>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A more general search service</a:t>
            </a:r>
          </a:p>
        </p:txBody>
      </p:sp>
      <p:cxnSp>
        <p:nvCxnSpPr>
          <p:cNvPr id="13" name="Straight Arrow Connector 12">
            <a:extLst>
              <a:ext uri="{FF2B5EF4-FFF2-40B4-BE49-F238E27FC236}">
                <a16:creationId xmlns:a16="http://schemas.microsoft.com/office/drawing/2014/main" id="{BD27D719-3872-9763-743B-0D928EF2ABA6}"/>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FF591728-ADB8-EEA3-2DB9-ED933D84D706}"/>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pic>
        <p:nvPicPr>
          <p:cNvPr id="9" name="Picture 8">
            <a:extLst>
              <a:ext uri="{FF2B5EF4-FFF2-40B4-BE49-F238E27FC236}">
                <a16:creationId xmlns:a16="http://schemas.microsoft.com/office/drawing/2014/main" id="{40A2844D-A0C3-0673-FC4C-D7DAC4F9D1FB}"/>
              </a:ext>
            </a:extLst>
          </p:cNvPr>
          <p:cNvPicPr>
            <a:picLocks noChangeAspect="1"/>
          </p:cNvPicPr>
          <p:nvPr/>
        </p:nvPicPr>
        <p:blipFill>
          <a:blip r:embed="rId4"/>
          <a:stretch>
            <a:fillRect/>
          </a:stretch>
        </p:blipFill>
        <p:spPr>
          <a:xfrm>
            <a:off x="3179614" y="1020345"/>
            <a:ext cx="3911600" cy="203200"/>
          </a:xfrm>
          <a:prstGeom prst="rect">
            <a:avLst/>
          </a:prstGeom>
        </p:spPr>
      </p:pic>
      <p:sp>
        <p:nvSpPr>
          <p:cNvPr id="7" name="TextBox 6">
            <a:extLst>
              <a:ext uri="{FF2B5EF4-FFF2-40B4-BE49-F238E27FC236}">
                <a16:creationId xmlns:a16="http://schemas.microsoft.com/office/drawing/2014/main" id="{612D41C1-D38B-C3EA-A12B-6FC7F139034B}"/>
              </a:ext>
            </a:extLst>
          </p:cNvPr>
          <p:cNvSpPr txBox="1"/>
          <p:nvPr/>
        </p:nvSpPr>
        <p:spPr>
          <a:xfrm>
            <a:off x="5538354" y="1854059"/>
            <a:ext cx="1977317"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Hover for help text</a:t>
            </a:r>
          </a:p>
        </p:txBody>
      </p:sp>
      <p:cxnSp>
        <p:nvCxnSpPr>
          <p:cNvPr id="8" name="Straight Connector 7">
            <a:extLst>
              <a:ext uri="{FF2B5EF4-FFF2-40B4-BE49-F238E27FC236}">
                <a16:creationId xmlns:a16="http://schemas.microsoft.com/office/drawing/2014/main" id="{561955E7-D1F7-E952-F700-D4454B6E73F2}"/>
              </a:ext>
            </a:extLst>
          </p:cNvPr>
          <p:cNvCxnSpPr>
            <a:cxnSpLocks/>
          </p:cNvCxnSpPr>
          <p:nvPr/>
        </p:nvCxnSpPr>
        <p:spPr>
          <a:xfrm>
            <a:off x="7606145" y="2088573"/>
            <a:ext cx="2389910" cy="57150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0671484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883174A-6918-626B-CEA4-A8B3E17910F6}"/>
            </a:ext>
          </a:extLst>
        </p:cNvPr>
        <p:cNvGrpSpPr/>
        <p:nvPr/>
      </p:nvGrpSpPr>
      <p:grpSpPr>
        <a:xfrm>
          <a:off x="0" y="0"/>
          <a:ext cx="0" cy="0"/>
          <a:chOff x="0" y="0"/>
          <a:chExt cx="0" cy="0"/>
        </a:xfrm>
      </p:grpSpPr>
      <p:pic>
        <p:nvPicPr>
          <p:cNvPr id="4" name="Picture 3">
            <a:extLst>
              <a:ext uri="{FF2B5EF4-FFF2-40B4-BE49-F238E27FC236}">
                <a16:creationId xmlns:a16="http://schemas.microsoft.com/office/drawing/2014/main" id="{B2AFB4D8-7D60-5E4F-6256-DE038A1E277E}"/>
              </a:ext>
            </a:extLst>
          </p:cNvPr>
          <p:cNvPicPr>
            <a:picLocks noChangeAspect="1"/>
          </p:cNvPicPr>
          <p:nvPr/>
        </p:nvPicPr>
        <p:blipFill>
          <a:blip r:embed="rId3"/>
          <a:stretch>
            <a:fillRect/>
          </a:stretch>
        </p:blipFill>
        <p:spPr>
          <a:xfrm>
            <a:off x="1711775" y="676008"/>
            <a:ext cx="9271416" cy="5594085"/>
          </a:xfrm>
          <a:prstGeom prst="rect">
            <a:avLst/>
          </a:prstGeom>
        </p:spPr>
      </p:pic>
      <p:sp>
        <p:nvSpPr>
          <p:cNvPr id="2" name="Title 1">
            <a:extLst>
              <a:ext uri="{FF2B5EF4-FFF2-40B4-BE49-F238E27FC236}">
                <a16:creationId xmlns:a16="http://schemas.microsoft.com/office/drawing/2014/main" id="{A49C9583-887B-B27F-99C0-A0418930C3B1}"/>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+human +2024</a:t>
            </a:r>
          </a:p>
        </p:txBody>
      </p:sp>
      <p:cxnSp>
        <p:nvCxnSpPr>
          <p:cNvPr id="13" name="Straight Arrow Connector 12">
            <a:extLst>
              <a:ext uri="{FF2B5EF4-FFF2-40B4-BE49-F238E27FC236}">
                <a16:creationId xmlns:a16="http://schemas.microsoft.com/office/drawing/2014/main" id="{F2D40982-05A4-C0CD-C16D-52805EBB86D9}"/>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A43EB548-64AB-6BC2-6343-57FFC16AF621}"/>
              </a:ext>
            </a:extLst>
          </p:cNvPr>
          <p:cNvSpPr txBox="1"/>
          <p:nvPr/>
        </p:nvSpPr>
        <p:spPr>
          <a:xfrm>
            <a:off x="3543297" y="6338154"/>
            <a:ext cx="516428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assemblySearch.html</a:t>
            </a:r>
            <a:endParaRPr lang="en-US" dirty="0">
              <a:solidFill>
                <a:schemeClr val="accent4">
                  <a:lumMod val="60000"/>
                  <a:lumOff val="40000"/>
                </a:schemeClr>
              </a:solidFill>
            </a:endParaRPr>
          </a:p>
        </p:txBody>
      </p:sp>
      <p:sp>
        <p:nvSpPr>
          <p:cNvPr id="7" name="TextBox 6">
            <a:extLst>
              <a:ext uri="{FF2B5EF4-FFF2-40B4-BE49-F238E27FC236}">
                <a16:creationId xmlns:a16="http://schemas.microsoft.com/office/drawing/2014/main" id="{9535E62B-41B3-0C5A-14CB-8A4F4B3144FB}"/>
              </a:ext>
            </a:extLst>
          </p:cNvPr>
          <p:cNvSpPr txBox="1"/>
          <p:nvPr/>
        </p:nvSpPr>
        <p:spPr>
          <a:xfrm>
            <a:off x="0" y="2749907"/>
            <a:ext cx="188065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‘view’ in browser</a:t>
            </a:r>
          </a:p>
        </p:txBody>
      </p:sp>
      <p:cxnSp>
        <p:nvCxnSpPr>
          <p:cNvPr id="8" name="Straight Connector 7">
            <a:extLst>
              <a:ext uri="{FF2B5EF4-FFF2-40B4-BE49-F238E27FC236}">
                <a16:creationId xmlns:a16="http://schemas.microsoft.com/office/drawing/2014/main" id="{2525CBEB-2C35-86AA-52C9-A3B976E6D922}"/>
              </a:ext>
            </a:extLst>
          </p:cNvPr>
          <p:cNvCxnSpPr>
            <a:cxnSpLocks/>
          </p:cNvCxnSpPr>
          <p:nvPr/>
        </p:nvCxnSpPr>
        <p:spPr>
          <a:xfrm>
            <a:off x="342900" y="3187300"/>
            <a:ext cx="1431579" cy="126000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9ED916DA-CDB1-D557-0599-E9609C459754}"/>
              </a:ext>
            </a:extLst>
          </p:cNvPr>
          <p:cNvCxnSpPr>
            <a:cxnSpLocks/>
          </p:cNvCxnSpPr>
          <p:nvPr/>
        </p:nvCxnSpPr>
        <p:spPr>
          <a:xfrm flipV="1">
            <a:off x="342900" y="5358700"/>
            <a:ext cx="1431579" cy="97945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5F2CF6CE-3414-8D22-22A6-F796084C8692}"/>
              </a:ext>
            </a:extLst>
          </p:cNvPr>
          <p:cNvSpPr txBox="1"/>
          <p:nvPr/>
        </p:nvSpPr>
        <p:spPr>
          <a:xfrm>
            <a:off x="64607" y="6387100"/>
            <a:ext cx="2626638"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‘request’ add to browser</a:t>
            </a:r>
          </a:p>
        </p:txBody>
      </p:sp>
      <p:sp>
        <p:nvSpPr>
          <p:cNvPr id="3" name="Frame 2">
            <a:extLst>
              <a:ext uri="{FF2B5EF4-FFF2-40B4-BE49-F238E27FC236}">
                <a16:creationId xmlns:a16="http://schemas.microsoft.com/office/drawing/2014/main" id="{C5AF52C4-EB96-9C21-F2D4-5CC9190973E4}"/>
              </a:ext>
            </a:extLst>
          </p:cNvPr>
          <p:cNvSpPr/>
          <p:nvPr/>
        </p:nvSpPr>
        <p:spPr>
          <a:xfrm>
            <a:off x="1711775" y="5114625"/>
            <a:ext cx="896344" cy="264857"/>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1757465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83DDFD-C925-B893-B72D-35154A53E6A3}"/>
            </a:ext>
          </a:extLst>
        </p:cNvPr>
        <p:cNvGrpSpPr/>
        <p:nvPr/>
      </p:nvGrpSpPr>
      <p:grpSpPr>
        <a:xfrm>
          <a:off x="0" y="0"/>
          <a:ext cx="0" cy="0"/>
          <a:chOff x="0" y="0"/>
          <a:chExt cx="0" cy="0"/>
        </a:xfrm>
      </p:grpSpPr>
      <p:pic>
        <p:nvPicPr>
          <p:cNvPr id="23" name="Picture 22">
            <a:extLst>
              <a:ext uri="{FF2B5EF4-FFF2-40B4-BE49-F238E27FC236}">
                <a16:creationId xmlns:a16="http://schemas.microsoft.com/office/drawing/2014/main" id="{E0F01394-2C80-5E56-3F4C-2574A63CC2F5}"/>
              </a:ext>
            </a:extLst>
          </p:cNvPr>
          <p:cNvPicPr>
            <a:picLocks noChangeAspect="1"/>
          </p:cNvPicPr>
          <p:nvPr/>
        </p:nvPicPr>
        <p:blipFill>
          <a:blip r:embed="rId3"/>
          <a:stretch>
            <a:fillRect/>
          </a:stretch>
        </p:blipFill>
        <p:spPr>
          <a:xfrm>
            <a:off x="9933710" y="5017851"/>
            <a:ext cx="1944252" cy="1944252"/>
          </a:xfrm>
          <a:prstGeom prst="rect">
            <a:avLst/>
          </a:prstGeom>
        </p:spPr>
      </p:pic>
      <p:pic>
        <p:nvPicPr>
          <p:cNvPr id="10" name="Picture 9">
            <a:extLst>
              <a:ext uri="{FF2B5EF4-FFF2-40B4-BE49-F238E27FC236}">
                <a16:creationId xmlns:a16="http://schemas.microsoft.com/office/drawing/2014/main" id="{F6B497A1-2D41-EBC7-9812-8A2A31935658}"/>
              </a:ext>
            </a:extLst>
          </p:cNvPr>
          <p:cNvPicPr>
            <a:picLocks noChangeAspect="1"/>
          </p:cNvPicPr>
          <p:nvPr/>
        </p:nvPicPr>
        <p:blipFill>
          <a:blip r:embed="rId4"/>
          <a:stretch>
            <a:fillRect/>
          </a:stretch>
        </p:blipFill>
        <p:spPr>
          <a:xfrm>
            <a:off x="3975923" y="862445"/>
            <a:ext cx="4572665" cy="5953991"/>
          </a:xfrm>
          <a:prstGeom prst="rect">
            <a:avLst/>
          </a:prstGeom>
        </p:spPr>
      </p:pic>
      <p:sp>
        <p:nvSpPr>
          <p:cNvPr id="2" name="Title 1">
            <a:extLst>
              <a:ext uri="{FF2B5EF4-FFF2-40B4-BE49-F238E27FC236}">
                <a16:creationId xmlns:a16="http://schemas.microsoft.com/office/drawing/2014/main" id="{4E71812C-6BA6-0F22-E6D7-7577783FFB6B}"/>
              </a:ext>
            </a:extLst>
          </p:cNvPr>
          <p:cNvSpPr>
            <a:spLocks noGrp="1"/>
          </p:cNvSpPr>
          <p:nvPr>
            <p:ph type="ctrTitle"/>
          </p:nvPr>
        </p:nvSpPr>
        <p:spPr>
          <a:xfrm>
            <a:off x="1122142" y="54321"/>
            <a:ext cx="9929906" cy="621687"/>
          </a:xfrm>
          <a:solidFill>
            <a:schemeClr val="accent5">
              <a:lumMod val="50000"/>
            </a:schemeClr>
          </a:solidFill>
        </p:spPr>
        <p:txBody>
          <a:bodyPr>
            <a:noAutofit/>
          </a:bodyPr>
          <a:lstStyle/>
          <a:p>
            <a:r>
              <a:rPr lang="en-US" sz="3600" dirty="0">
                <a:solidFill>
                  <a:srgbClr val="FFC000"/>
                </a:solidFill>
              </a:rPr>
              <a:t>Submit request for assembly addition to the browser</a:t>
            </a:r>
          </a:p>
        </p:txBody>
      </p:sp>
      <p:cxnSp>
        <p:nvCxnSpPr>
          <p:cNvPr id="13" name="Straight Arrow Connector 12">
            <a:extLst>
              <a:ext uri="{FF2B5EF4-FFF2-40B4-BE49-F238E27FC236}">
                <a16:creationId xmlns:a16="http://schemas.microsoft.com/office/drawing/2014/main" id="{7B1F5C37-6175-AADD-4EA9-C4CB9D7190C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7" name="TextBox 6">
            <a:extLst>
              <a:ext uri="{FF2B5EF4-FFF2-40B4-BE49-F238E27FC236}">
                <a16:creationId xmlns:a16="http://schemas.microsoft.com/office/drawing/2014/main" id="{355A5A22-E73B-A2AE-952B-BEFD729209B5}"/>
              </a:ext>
            </a:extLst>
          </p:cNvPr>
          <p:cNvSpPr txBox="1"/>
          <p:nvPr/>
        </p:nvSpPr>
        <p:spPr>
          <a:xfrm>
            <a:off x="633766" y="1789698"/>
            <a:ext cx="1880655" cy="1631216"/>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Enter your email for our contact back to you for confirmation</a:t>
            </a:r>
          </a:p>
        </p:txBody>
      </p:sp>
      <p:cxnSp>
        <p:nvCxnSpPr>
          <p:cNvPr id="8" name="Straight Connector 7">
            <a:extLst>
              <a:ext uri="{FF2B5EF4-FFF2-40B4-BE49-F238E27FC236}">
                <a16:creationId xmlns:a16="http://schemas.microsoft.com/office/drawing/2014/main" id="{33663B15-A03F-1EDC-344D-1D455E0DB96B}"/>
              </a:ext>
            </a:extLst>
          </p:cNvPr>
          <p:cNvCxnSpPr>
            <a:cxnSpLocks/>
          </p:cNvCxnSpPr>
          <p:nvPr/>
        </p:nvCxnSpPr>
        <p:spPr>
          <a:xfrm>
            <a:off x="2576767" y="22653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9" name="Straight Connector 8">
            <a:extLst>
              <a:ext uri="{FF2B5EF4-FFF2-40B4-BE49-F238E27FC236}">
                <a16:creationId xmlns:a16="http://schemas.microsoft.com/office/drawing/2014/main" id="{F226894A-10E9-112B-CF8A-1F6E0388985F}"/>
              </a:ext>
            </a:extLst>
          </p:cNvPr>
          <p:cNvCxnSpPr>
            <a:cxnSpLocks/>
          </p:cNvCxnSpPr>
          <p:nvPr/>
        </p:nvCxnSpPr>
        <p:spPr>
          <a:xfrm>
            <a:off x="2576767" y="3947205"/>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2" name="TextBox 11">
            <a:extLst>
              <a:ext uri="{FF2B5EF4-FFF2-40B4-BE49-F238E27FC236}">
                <a16:creationId xmlns:a16="http://schemas.microsoft.com/office/drawing/2014/main" id="{BE2C23F5-6601-91D3-39A4-1C0DFD38A64D}"/>
              </a:ext>
            </a:extLst>
          </p:cNvPr>
          <p:cNvSpPr txBox="1"/>
          <p:nvPr/>
        </p:nvSpPr>
        <p:spPr>
          <a:xfrm>
            <a:off x="633765" y="3950785"/>
            <a:ext cx="1953571"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Filled in information to indicate what you have selected.</a:t>
            </a:r>
          </a:p>
        </p:txBody>
      </p:sp>
      <p:sp>
        <p:nvSpPr>
          <p:cNvPr id="3" name="Frame 2">
            <a:extLst>
              <a:ext uri="{FF2B5EF4-FFF2-40B4-BE49-F238E27FC236}">
                <a16:creationId xmlns:a16="http://schemas.microsoft.com/office/drawing/2014/main" id="{F401BE54-EDC6-3558-4DD7-1A526A578ED4}"/>
              </a:ext>
            </a:extLst>
          </p:cNvPr>
          <p:cNvSpPr/>
          <p:nvPr/>
        </p:nvSpPr>
        <p:spPr>
          <a:xfrm>
            <a:off x="4382238" y="6306909"/>
            <a:ext cx="1218461" cy="301709"/>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4" name="Straight Connector 13">
            <a:extLst>
              <a:ext uri="{FF2B5EF4-FFF2-40B4-BE49-F238E27FC236}">
                <a16:creationId xmlns:a16="http://schemas.microsoft.com/office/drawing/2014/main" id="{1FF502AE-3E01-4CA9-3992-DD0D59A8A2F2}"/>
              </a:ext>
            </a:extLst>
          </p:cNvPr>
          <p:cNvCxnSpPr>
            <a:cxnSpLocks/>
          </p:cNvCxnSpPr>
          <p:nvPr/>
        </p:nvCxnSpPr>
        <p:spPr>
          <a:xfrm>
            <a:off x="2587337" y="2777710"/>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5" name="Straight Connector 14">
            <a:extLst>
              <a:ext uri="{FF2B5EF4-FFF2-40B4-BE49-F238E27FC236}">
                <a16:creationId xmlns:a16="http://schemas.microsoft.com/office/drawing/2014/main" id="{BA142121-5593-E3D0-24FF-DFCE40E0BBCD}"/>
              </a:ext>
            </a:extLst>
          </p:cNvPr>
          <p:cNvCxnSpPr>
            <a:cxnSpLocks/>
          </p:cNvCxnSpPr>
          <p:nvPr/>
        </p:nvCxnSpPr>
        <p:spPr>
          <a:xfrm>
            <a:off x="2587337" y="3332112"/>
            <a:ext cx="1712312"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8" name="Straight Connector 17">
            <a:extLst>
              <a:ext uri="{FF2B5EF4-FFF2-40B4-BE49-F238E27FC236}">
                <a16:creationId xmlns:a16="http://schemas.microsoft.com/office/drawing/2014/main" id="{FF1D505B-4F1E-88A4-BBEB-0CD7952414A4}"/>
              </a:ext>
            </a:extLst>
          </p:cNvPr>
          <p:cNvCxnSpPr>
            <a:cxnSpLocks/>
          </p:cNvCxnSpPr>
          <p:nvPr/>
        </p:nvCxnSpPr>
        <p:spPr>
          <a:xfrm>
            <a:off x="2753591" y="5585505"/>
            <a:ext cx="15460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19" name="Straight Connector 18">
            <a:extLst>
              <a:ext uri="{FF2B5EF4-FFF2-40B4-BE49-F238E27FC236}">
                <a16:creationId xmlns:a16="http://schemas.microsoft.com/office/drawing/2014/main" id="{C0F18FC4-E408-9362-1FC1-D3D71B4018AB}"/>
              </a:ext>
            </a:extLst>
          </p:cNvPr>
          <p:cNvCxnSpPr>
            <a:cxnSpLocks/>
          </p:cNvCxnSpPr>
          <p:nvPr/>
        </p:nvCxnSpPr>
        <p:spPr>
          <a:xfrm>
            <a:off x="3096491" y="5862596"/>
            <a:ext cx="1203158"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20" name="Straight Connector 19">
            <a:extLst>
              <a:ext uri="{FF2B5EF4-FFF2-40B4-BE49-F238E27FC236}">
                <a16:creationId xmlns:a16="http://schemas.microsoft.com/office/drawing/2014/main" id="{89C0F8B5-0389-E5E1-D6A5-486F9A0C947E}"/>
              </a:ext>
            </a:extLst>
          </p:cNvPr>
          <p:cNvCxnSpPr>
            <a:cxnSpLocks/>
          </p:cNvCxnSpPr>
          <p:nvPr/>
        </p:nvCxnSpPr>
        <p:spPr>
          <a:xfrm>
            <a:off x="3366655" y="6132760"/>
            <a:ext cx="932994"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6" name="TextBox 15">
            <a:extLst>
              <a:ext uri="{FF2B5EF4-FFF2-40B4-BE49-F238E27FC236}">
                <a16:creationId xmlns:a16="http://schemas.microsoft.com/office/drawing/2014/main" id="{A5D1F014-B120-33A5-DF3B-60AF4945C88E}"/>
              </a:ext>
            </a:extLst>
          </p:cNvPr>
          <p:cNvSpPr txBox="1"/>
          <p:nvPr/>
        </p:nvSpPr>
        <p:spPr>
          <a:xfrm>
            <a:off x="6591299" y="420790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www.ncbi.nlm.nih.gov</a:t>
            </a:r>
            <a:r>
              <a:rPr lang="en-US" dirty="0">
                <a:solidFill>
                  <a:schemeClr val="accent4">
                    <a:lumMod val="60000"/>
                    <a:lumOff val="40000"/>
                  </a:schemeClr>
                </a:solidFill>
              </a:rPr>
              <a:t>/</a:t>
            </a:r>
            <a:r>
              <a:rPr lang="en-US" dirty="0" err="1">
                <a:solidFill>
                  <a:schemeClr val="accent4">
                    <a:lumMod val="60000"/>
                    <a:lumOff val="40000"/>
                  </a:schemeClr>
                </a:solidFill>
              </a:rPr>
              <a:t>genbank</a:t>
            </a:r>
            <a:r>
              <a:rPr lang="en-US" dirty="0">
                <a:solidFill>
                  <a:schemeClr val="accent4">
                    <a:lumMod val="60000"/>
                    <a:lumOff val="40000"/>
                  </a:schemeClr>
                </a:solidFill>
              </a:rPr>
              <a:t>/</a:t>
            </a:r>
            <a:r>
              <a:rPr lang="en-US" dirty="0" err="1">
                <a:solidFill>
                  <a:schemeClr val="accent4">
                    <a:lumMod val="60000"/>
                    <a:lumOff val="40000"/>
                  </a:schemeClr>
                </a:solidFill>
              </a:rPr>
              <a:t>genomesubmit</a:t>
            </a:r>
            <a:r>
              <a:rPr lang="en-US" dirty="0">
                <a:solidFill>
                  <a:schemeClr val="accent4">
                    <a:lumMod val="60000"/>
                    <a:lumOff val="40000"/>
                  </a:schemeClr>
                </a:solidFill>
              </a:rPr>
              <a:t>/</a:t>
            </a:r>
          </a:p>
        </p:txBody>
      </p:sp>
      <p:sp>
        <p:nvSpPr>
          <p:cNvPr id="17" name="TextBox 16">
            <a:extLst>
              <a:ext uri="{FF2B5EF4-FFF2-40B4-BE49-F238E27FC236}">
                <a16:creationId xmlns:a16="http://schemas.microsoft.com/office/drawing/2014/main" id="{A8ECF7F7-A59D-AF3F-E07F-7DA7C87A19D0}"/>
              </a:ext>
            </a:extLst>
          </p:cNvPr>
          <p:cNvSpPr txBox="1"/>
          <p:nvPr/>
        </p:nvSpPr>
        <p:spPr>
          <a:xfrm>
            <a:off x="6591300" y="3126339"/>
            <a:ext cx="5581545"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This is only for assemblies existing in the NCBI GenBank assembly system.  To submit your assembly to GenBank:</a:t>
            </a:r>
          </a:p>
        </p:txBody>
      </p:sp>
      <p:sp>
        <p:nvSpPr>
          <p:cNvPr id="21" name="TextBox 20">
            <a:extLst>
              <a:ext uri="{FF2B5EF4-FFF2-40B4-BE49-F238E27FC236}">
                <a16:creationId xmlns:a16="http://schemas.microsoft.com/office/drawing/2014/main" id="{46269391-D14E-10AA-0549-B2011660EAB7}"/>
              </a:ext>
            </a:extLst>
          </p:cNvPr>
          <p:cNvSpPr txBox="1"/>
          <p:nvPr/>
        </p:nvSpPr>
        <p:spPr>
          <a:xfrm>
            <a:off x="6616242" y="4742039"/>
            <a:ext cx="5581545"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AKA: https://</a:t>
            </a:r>
            <a:r>
              <a:rPr lang="en-US" dirty="0" err="1">
                <a:solidFill>
                  <a:schemeClr val="accent4">
                    <a:lumMod val="60000"/>
                    <a:lumOff val="40000"/>
                  </a:schemeClr>
                </a:solidFill>
              </a:rPr>
              <a:t>bit.ly</a:t>
            </a:r>
            <a:r>
              <a:rPr lang="en-US" dirty="0">
                <a:solidFill>
                  <a:schemeClr val="accent4">
                    <a:lumMod val="60000"/>
                    <a:lumOff val="40000"/>
                  </a:schemeClr>
                </a:solidFill>
              </a:rPr>
              <a:t>/3DP2MoB</a:t>
            </a:r>
          </a:p>
        </p:txBody>
      </p:sp>
    </p:spTree>
    <p:extLst>
      <p:ext uri="{BB962C8B-B14F-4D97-AF65-F5344CB8AC3E}">
        <p14:creationId xmlns:p14="http://schemas.microsoft.com/office/powerpoint/2010/main" val="32056767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34C7460-5D25-E1A6-5AE3-90C4619421A1}"/>
            </a:ext>
          </a:extLst>
        </p:cNvPr>
        <p:cNvGrpSpPr/>
        <p:nvPr/>
      </p:nvGrpSpPr>
      <p:grpSpPr>
        <a:xfrm>
          <a:off x="0" y="0"/>
          <a:ext cx="0" cy="0"/>
          <a:chOff x="0" y="0"/>
          <a:chExt cx="0" cy="0"/>
        </a:xfrm>
      </p:grpSpPr>
      <p:sp>
        <p:nvSpPr>
          <p:cNvPr id="5" name="TextBox 4">
            <a:extLst>
              <a:ext uri="{FF2B5EF4-FFF2-40B4-BE49-F238E27FC236}">
                <a16:creationId xmlns:a16="http://schemas.microsoft.com/office/drawing/2014/main" id="{D77CB08E-F6F2-CF2A-E9A5-3006D5B20561}"/>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624B8EC1-0727-6D4A-606D-FF6903F86843}"/>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23DCD86C-F4B2-B241-92C6-DACA5F677126}"/>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DC838BA6-8DBD-BBE0-5656-50504063532B}"/>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84D9E11-A697-060F-E0C3-FAF88223787F}"/>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FAD5360C-0F20-EE6F-1C02-8EED5A1DAF5A}"/>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8EDE85B8-5876-A960-29BD-6203066D871B}"/>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D0AFF052-12D8-FD1E-D1D3-8EFE1789CB11}"/>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5AAD01F-73DB-6A38-C214-BD93ACAF21BB}"/>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9498A64C-8874-8443-4EF4-28E66574380D}"/>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BE853CB6-A71B-CD69-FB50-AFEE3F921A86}"/>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ED6DDB90-0360-EEAB-8A6E-6B44B3EFC262}"/>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FC33C7B-91C7-616D-1483-B3902A206EB1}"/>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0874E624-0FDC-FCE3-33C3-744928834939}"/>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834B6235-B994-302B-725E-70BD4B188458}"/>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9C47111A-C7A2-B935-24E0-28CA7F9F5DC6}"/>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40ABACFF-55ED-10EB-AC67-D18FAC140DFF}"/>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CF9DFCF0-3690-A015-570C-DF1BBEBC8EF5}"/>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7A459DC2-1FCC-736D-AEF1-BFADAE8C00A1}"/>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792F190B-0012-01CD-490E-CFB4424C7548}"/>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C106BE87-7BCB-3900-ECC3-58133C028198}"/>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4CD30E10-EFBD-58BE-2204-125334CAD5CE}"/>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C9F58252-3BEB-5F0A-A164-C50F704D898F}"/>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84A723DA-CAAE-1E67-B418-9CD8BADCDB00}"/>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451F29D7-8F24-3A54-DC1B-A8F29FB1E54C}"/>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E33EB8B1-9219-4BCE-1444-CB7294AB422C}"/>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8A50B5B2-9830-115C-5D82-6B73086F716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9E69EEAF-9F05-B93A-03CF-7F18B19504B0}"/>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B1597B5B-DD6C-787B-826C-4FDA0705882E}"/>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DCDA3537-895B-C2C7-C2B0-FE0C5C6E498B}"/>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70FCF423-BCA4-AC64-556F-2489E8C03611}"/>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AC91BA6-2DF0-B609-F888-49FF0658A66A}"/>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2B248BC8-9303-E3B8-F0EC-832D52363988}"/>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9B828468-D0B3-A5FA-0C71-DFB028312C0A}"/>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14336235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FC501F5-B9BF-F94D-B5AE-51B85712B668}"/>
              </a:ext>
            </a:extLst>
          </p:cNvPr>
          <p:cNvSpPr txBox="1"/>
          <p:nvPr/>
        </p:nvSpPr>
        <p:spPr>
          <a:xfrm>
            <a:off x="918749" y="7842"/>
            <a:ext cx="10432821" cy="523220"/>
          </a:xfrm>
          <a:prstGeom prst="rect">
            <a:avLst/>
          </a:prstGeom>
          <a:solidFill>
            <a:schemeClr val="accent1">
              <a:lumMod val="75000"/>
            </a:schemeClr>
          </a:solidFill>
        </p:spPr>
        <p:txBody>
          <a:bodyPr wrap="square" rtlCol="0">
            <a:spAutoFit/>
          </a:bodyPr>
          <a:lstStyle/>
          <a:p>
            <a:pPr algn="ctr"/>
            <a:r>
              <a:rPr lang="en-US" sz="2800" dirty="0">
                <a:solidFill>
                  <a:srgbClr val="FFFF00"/>
                </a:solidFill>
              </a:rPr>
              <a:t>UCSC Genome Browser Staff 2025</a:t>
            </a:r>
          </a:p>
        </p:txBody>
      </p:sp>
      <p:pic>
        <p:nvPicPr>
          <p:cNvPr id="3" name="Picture 2">
            <a:extLst>
              <a:ext uri="{FF2B5EF4-FFF2-40B4-BE49-F238E27FC236}">
                <a16:creationId xmlns:a16="http://schemas.microsoft.com/office/drawing/2014/main" id="{AC1772EF-5F09-587E-0080-41D958429EE4}"/>
              </a:ext>
            </a:extLst>
          </p:cNvPr>
          <p:cNvPicPr>
            <a:picLocks noChangeAspect="1"/>
          </p:cNvPicPr>
          <p:nvPr/>
        </p:nvPicPr>
        <p:blipFill>
          <a:blip r:embed="rId3"/>
          <a:stretch>
            <a:fillRect/>
          </a:stretch>
        </p:blipFill>
        <p:spPr>
          <a:xfrm>
            <a:off x="3812224" y="593406"/>
            <a:ext cx="2108200" cy="1181100"/>
          </a:xfrm>
          <a:prstGeom prst="rect">
            <a:avLst/>
          </a:prstGeom>
        </p:spPr>
      </p:pic>
      <p:pic>
        <p:nvPicPr>
          <p:cNvPr id="10" name="Picture 9">
            <a:extLst>
              <a:ext uri="{FF2B5EF4-FFF2-40B4-BE49-F238E27FC236}">
                <a16:creationId xmlns:a16="http://schemas.microsoft.com/office/drawing/2014/main" id="{341E345B-3BD1-C9DB-4CA9-A564410DD210}"/>
              </a:ext>
            </a:extLst>
          </p:cNvPr>
          <p:cNvPicPr>
            <a:picLocks noChangeAspect="1"/>
          </p:cNvPicPr>
          <p:nvPr/>
        </p:nvPicPr>
        <p:blipFill>
          <a:blip r:embed="rId4"/>
          <a:stretch>
            <a:fillRect/>
          </a:stretch>
        </p:blipFill>
        <p:spPr>
          <a:xfrm>
            <a:off x="6557575" y="606110"/>
            <a:ext cx="2082800" cy="1181100"/>
          </a:xfrm>
          <a:prstGeom prst="rect">
            <a:avLst/>
          </a:prstGeom>
        </p:spPr>
      </p:pic>
      <p:pic>
        <p:nvPicPr>
          <p:cNvPr id="14" name="Picture 13">
            <a:extLst>
              <a:ext uri="{FF2B5EF4-FFF2-40B4-BE49-F238E27FC236}">
                <a16:creationId xmlns:a16="http://schemas.microsoft.com/office/drawing/2014/main" id="{6B517187-C5B4-579D-A2C0-A555B081635E}"/>
              </a:ext>
            </a:extLst>
          </p:cNvPr>
          <p:cNvPicPr>
            <a:picLocks noChangeAspect="1"/>
          </p:cNvPicPr>
          <p:nvPr/>
        </p:nvPicPr>
        <p:blipFill>
          <a:blip r:embed="rId5"/>
          <a:stretch>
            <a:fillRect/>
          </a:stretch>
        </p:blipFill>
        <p:spPr>
          <a:xfrm>
            <a:off x="909990" y="2170842"/>
            <a:ext cx="2082800" cy="1168400"/>
          </a:xfrm>
          <a:prstGeom prst="rect">
            <a:avLst/>
          </a:prstGeom>
        </p:spPr>
      </p:pic>
      <p:pic>
        <p:nvPicPr>
          <p:cNvPr id="16" name="Picture 15">
            <a:extLst>
              <a:ext uri="{FF2B5EF4-FFF2-40B4-BE49-F238E27FC236}">
                <a16:creationId xmlns:a16="http://schemas.microsoft.com/office/drawing/2014/main" id="{0D3C2478-18B1-28D2-54D4-B3BE58CEABA5}"/>
              </a:ext>
            </a:extLst>
          </p:cNvPr>
          <p:cNvPicPr>
            <a:picLocks noChangeAspect="1"/>
          </p:cNvPicPr>
          <p:nvPr/>
        </p:nvPicPr>
        <p:blipFill>
          <a:blip r:embed="rId6"/>
          <a:stretch>
            <a:fillRect/>
          </a:stretch>
        </p:blipFill>
        <p:spPr>
          <a:xfrm>
            <a:off x="6542688" y="2156814"/>
            <a:ext cx="2108200" cy="1208251"/>
          </a:xfrm>
          <a:prstGeom prst="rect">
            <a:avLst/>
          </a:prstGeom>
        </p:spPr>
      </p:pic>
      <p:pic>
        <p:nvPicPr>
          <p:cNvPr id="18" name="Picture 17">
            <a:extLst>
              <a:ext uri="{FF2B5EF4-FFF2-40B4-BE49-F238E27FC236}">
                <a16:creationId xmlns:a16="http://schemas.microsoft.com/office/drawing/2014/main" id="{51CF0BA4-550C-5EC6-D590-A5E55478D9FE}"/>
              </a:ext>
            </a:extLst>
          </p:cNvPr>
          <p:cNvPicPr>
            <a:picLocks noChangeAspect="1"/>
          </p:cNvPicPr>
          <p:nvPr/>
        </p:nvPicPr>
        <p:blipFill>
          <a:blip r:embed="rId7"/>
          <a:stretch>
            <a:fillRect/>
          </a:stretch>
        </p:blipFill>
        <p:spPr>
          <a:xfrm>
            <a:off x="9319570" y="2146752"/>
            <a:ext cx="2032000" cy="1219200"/>
          </a:xfrm>
          <a:prstGeom prst="rect">
            <a:avLst/>
          </a:prstGeom>
        </p:spPr>
      </p:pic>
      <p:pic>
        <p:nvPicPr>
          <p:cNvPr id="20" name="Picture 19">
            <a:extLst>
              <a:ext uri="{FF2B5EF4-FFF2-40B4-BE49-F238E27FC236}">
                <a16:creationId xmlns:a16="http://schemas.microsoft.com/office/drawing/2014/main" id="{1F069E68-79A4-F983-3D99-27B5966486D4}"/>
              </a:ext>
            </a:extLst>
          </p:cNvPr>
          <p:cNvPicPr>
            <a:picLocks noChangeAspect="1"/>
          </p:cNvPicPr>
          <p:nvPr/>
        </p:nvPicPr>
        <p:blipFill>
          <a:blip r:embed="rId8"/>
          <a:stretch>
            <a:fillRect/>
          </a:stretch>
        </p:blipFill>
        <p:spPr>
          <a:xfrm>
            <a:off x="920500" y="3743883"/>
            <a:ext cx="2044700" cy="1155700"/>
          </a:xfrm>
          <a:prstGeom prst="rect">
            <a:avLst/>
          </a:prstGeom>
        </p:spPr>
      </p:pic>
      <p:pic>
        <p:nvPicPr>
          <p:cNvPr id="22" name="Picture 21">
            <a:extLst>
              <a:ext uri="{FF2B5EF4-FFF2-40B4-BE49-F238E27FC236}">
                <a16:creationId xmlns:a16="http://schemas.microsoft.com/office/drawing/2014/main" id="{6ED87D6B-0664-3FBF-699B-6F2748ED8F4A}"/>
              </a:ext>
            </a:extLst>
          </p:cNvPr>
          <p:cNvPicPr>
            <a:picLocks noChangeAspect="1"/>
          </p:cNvPicPr>
          <p:nvPr/>
        </p:nvPicPr>
        <p:blipFill>
          <a:blip r:embed="rId9"/>
          <a:stretch>
            <a:fillRect/>
          </a:stretch>
        </p:blipFill>
        <p:spPr>
          <a:xfrm>
            <a:off x="3843745" y="3743881"/>
            <a:ext cx="2070100" cy="1193800"/>
          </a:xfrm>
          <a:prstGeom prst="rect">
            <a:avLst/>
          </a:prstGeom>
        </p:spPr>
      </p:pic>
      <p:pic>
        <p:nvPicPr>
          <p:cNvPr id="24" name="Picture 23">
            <a:extLst>
              <a:ext uri="{FF2B5EF4-FFF2-40B4-BE49-F238E27FC236}">
                <a16:creationId xmlns:a16="http://schemas.microsoft.com/office/drawing/2014/main" id="{9DBBFDE6-E064-96EB-8CA9-8314BEF38853}"/>
              </a:ext>
            </a:extLst>
          </p:cNvPr>
          <p:cNvPicPr>
            <a:picLocks noChangeAspect="1"/>
          </p:cNvPicPr>
          <p:nvPr/>
        </p:nvPicPr>
        <p:blipFill>
          <a:blip r:embed="rId10"/>
          <a:stretch>
            <a:fillRect/>
          </a:stretch>
        </p:blipFill>
        <p:spPr>
          <a:xfrm>
            <a:off x="3833242" y="2172146"/>
            <a:ext cx="2082800" cy="1193800"/>
          </a:xfrm>
          <a:prstGeom prst="rect">
            <a:avLst/>
          </a:prstGeom>
        </p:spPr>
      </p:pic>
      <p:pic>
        <p:nvPicPr>
          <p:cNvPr id="26" name="Picture 25">
            <a:extLst>
              <a:ext uri="{FF2B5EF4-FFF2-40B4-BE49-F238E27FC236}">
                <a16:creationId xmlns:a16="http://schemas.microsoft.com/office/drawing/2014/main" id="{BE794B42-E4F7-1F9A-45E3-268C8BEAA196}"/>
              </a:ext>
            </a:extLst>
          </p:cNvPr>
          <p:cNvPicPr>
            <a:picLocks noChangeAspect="1"/>
          </p:cNvPicPr>
          <p:nvPr/>
        </p:nvPicPr>
        <p:blipFill>
          <a:blip r:embed="rId11"/>
          <a:stretch>
            <a:fillRect/>
          </a:stretch>
        </p:blipFill>
        <p:spPr>
          <a:xfrm>
            <a:off x="6582762" y="3715852"/>
            <a:ext cx="2070100" cy="1244600"/>
          </a:xfrm>
          <a:prstGeom prst="rect">
            <a:avLst/>
          </a:prstGeom>
        </p:spPr>
      </p:pic>
      <p:pic>
        <p:nvPicPr>
          <p:cNvPr id="28" name="Picture 27">
            <a:extLst>
              <a:ext uri="{FF2B5EF4-FFF2-40B4-BE49-F238E27FC236}">
                <a16:creationId xmlns:a16="http://schemas.microsoft.com/office/drawing/2014/main" id="{82646585-7F6B-1089-3D56-489AE24B5F61}"/>
              </a:ext>
            </a:extLst>
          </p:cNvPr>
          <p:cNvPicPr>
            <a:picLocks noChangeAspect="1"/>
          </p:cNvPicPr>
          <p:nvPr/>
        </p:nvPicPr>
        <p:blipFill>
          <a:blip r:embed="rId12"/>
          <a:stretch>
            <a:fillRect/>
          </a:stretch>
        </p:blipFill>
        <p:spPr>
          <a:xfrm>
            <a:off x="904835" y="5286269"/>
            <a:ext cx="2095500" cy="1219200"/>
          </a:xfrm>
          <a:prstGeom prst="rect">
            <a:avLst/>
          </a:prstGeom>
        </p:spPr>
      </p:pic>
      <p:pic>
        <p:nvPicPr>
          <p:cNvPr id="30" name="Picture 29">
            <a:extLst>
              <a:ext uri="{FF2B5EF4-FFF2-40B4-BE49-F238E27FC236}">
                <a16:creationId xmlns:a16="http://schemas.microsoft.com/office/drawing/2014/main" id="{DE18DAA8-F7E8-4ACD-4A1F-C7F14B01951E}"/>
              </a:ext>
            </a:extLst>
          </p:cNvPr>
          <p:cNvPicPr>
            <a:picLocks noChangeAspect="1"/>
          </p:cNvPicPr>
          <p:nvPr/>
        </p:nvPicPr>
        <p:blipFill>
          <a:blip r:embed="rId13"/>
          <a:stretch>
            <a:fillRect/>
          </a:stretch>
        </p:blipFill>
        <p:spPr>
          <a:xfrm>
            <a:off x="3797332" y="5295685"/>
            <a:ext cx="2095500" cy="1181100"/>
          </a:xfrm>
          <a:prstGeom prst="rect">
            <a:avLst/>
          </a:prstGeom>
        </p:spPr>
      </p:pic>
      <p:pic>
        <p:nvPicPr>
          <p:cNvPr id="36" name="Picture 35">
            <a:extLst>
              <a:ext uri="{FF2B5EF4-FFF2-40B4-BE49-F238E27FC236}">
                <a16:creationId xmlns:a16="http://schemas.microsoft.com/office/drawing/2014/main" id="{5ABBCD69-4B2A-7D37-4BAC-77FEEB76ACC7}"/>
              </a:ext>
            </a:extLst>
          </p:cNvPr>
          <p:cNvPicPr>
            <a:picLocks noChangeAspect="1"/>
          </p:cNvPicPr>
          <p:nvPr/>
        </p:nvPicPr>
        <p:blipFill>
          <a:blip r:embed="rId14"/>
          <a:stretch>
            <a:fillRect/>
          </a:stretch>
        </p:blipFill>
        <p:spPr>
          <a:xfrm>
            <a:off x="9327888" y="5289114"/>
            <a:ext cx="2044700" cy="1231900"/>
          </a:xfrm>
          <a:prstGeom prst="rect">
            <a:avLst/>
          </a:prstGeom>
        </p:spPr>
      </p:pic>
      <p:sp>
        <p:nvSpPr>
          <p:cNvPr id="37" name="Rectangle 36">
            <a:extLst>
              <a:ext uri="{FF2B5EF4-FFF2-40B4-BE49-F238E27FC236}">
                <a16:creationId xmlns:a16="http://schemas.microsoft.com/office/drawing/2014/main" id="{5A3B2E45-9EBA-291C-05F2-DFE816EC7813}"/>
              </a:ext>
            </a:extLst>
          </p:cNvPr>
          <p:cNvSpPr/>
          <p:nvPr/>
        </p:nvSpPr>
        <p:spPr>
          <a:xfrm>
            <a:off x="9911245" y="6043452"/>
            <a:ext cx="830317" cy="304800"/>
          </a:xfrm>
          <a:prstGeom prst="rect">
            <a:avLst/>
          </a:prstGeom>
          <a:solidFill>
            <a:schemeClr val="tx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B617ECE7-F5DC-BF8A-DA2E-4B0D230EA8AA}"/>
              </a:ext>
            </a:extLst>
          </p:cNvPr>
          <p:cNvSpPr txBox="1"/>
          <p:nvPr/>
        </p:nvSpPr>
        <p:spPr>
          <a:xfrm>
            <a:off x="4343796" y="4941623"/>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Chris</a:t>
            </a:r>
          </a:p>
        </p:txBody>
      </p:sp>
      <p:sp>
        <p:nvSpPr>
          <p:cNvPr id="39" name="TextBox 38">
            <a:extLst>
              <a:ext uri="{FF2B5EF4-FFF2-40B4-BE49-F238E27FC236}">
                <a16:creationId xmlns:a16="http://schemas.microsoft.com/office/drawing/2014/main" id="{540A2159-CAA0-7625-B4CC-0E3F7EFA4F60}"/>
              </a:ext>
            </a:extLst>
          </p:cNvPr>
          <p:cNvSpPr txBox="1"/>
          <p:nvPr/>
        </p:nvSpPr>
        <p:spPr>
          <a:xfrm>
            <a:off x="4286094" y="17906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Angie</a:t>
            </a:r>
          </a:p>
        </p:txBody>
      </p:sp>
      <p:sp>
        <p:nvSpPr>
          <p:cNvPr id="40" name="TextBox 39">
            <a:extLst>
              <a:ext uri="{FF2B5EF4-FFF2-40B4-BE49-F238E27FC236}">
                <a16:creationId xmlns:a16="http://schemas.microsoft.com/office/drawing/2014/main" id="{20270AA7-AE8E-0A98-1BB9-7C3F1CFC5D14}"/>
              </a:ext>
            </a:extLst>
          </p:cNvPr>
          <p:cNvSpPr txBox="1"/>
          <p:nvPr/>
        </p:nvSpPr>
        <p:spPr>
          <a:xfrm>
            <a:off x="7130205" y="179551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Brian</a:t>
            </a:r>
          </a:p>
        </p:txBody>
      </p:sp>
      <p:sp>
        <p:nvSpPr>
          <p:cNvPr id="41" name="TextBox 40">
            <a:extLst>
              <a:ext uri="{FF2B5EF4-FFF2-40B4-BE49-F238E27FC236}">
                <a16:creationId xmlns:a16="http://schemas.microsoft.com/office/drawing/2014/main" id="{A76DE031-ACAF-8DB7-94F2-CD79130AB863}"/>
              </a:ext>
            </a:extLst>
          </p:cNvPr>
          <p:cNvSpPr txBox="1"/>
          <p:nvPr/>
        </p:nvSpPr>
        <p:spPr>
          <a:xfrm>
            <a:off x="9772486" y="178406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Hiram</a:t>
            </a:r>
          </a:p>
        </p:txBody>
      </p:sp>
      <p:sp>
        <p:nvSpPr>
          <p:cNvPr id="42" name="TextBox 41">
            <a:extLst>
              <a:ext uri="{FF2B5EF4-FFF2-40B4-BE49-F238E27FC236}">
                <a16:creationId xmlns:a16="http://schemas.microsoft.com/office/drawing/2014/main" id="{26DB08B6-08F4-F354-EBA3-35342E472EEA}"/>
              </a:ext>
            </a:extLst>
          </p:cNvPr>
          <p:cNvSpPr txBox="1"/>
          <p:nvPr/>
        </p:nvSpPr>
        <p:spPr>
          <a:xfrm>
            <a:off x="1495097"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Erich</a:t>
            </a:r>
          </a:p>
        </p:txBody>
      </p:sp>
      <p:sp>
        <p:nvSpPr>
          <p:cNvPr id="43" name="TextBox 42">
            <a:extLst>
              <a:ext uri="{FF2B5EF4-FFF2-40B4-BE49-F238E27FC236}">
                <a16:creationId xmlns:a16="http://schemas.microsoft.com/office/drawing/2014/main" id="{4383AD30-BDDB-9852-CAEE-820581D3EDE9}"/>
              </a:ext>
            </a:extLst>
          </p:cNvPr>
          <p:cNvSpPr txBox="1"/>
          <p:nvPr/>
        </p:nvSpPr>
        <p:spPr>
          <a:xfrm>
            <a:off x="1495097" y="4922981"/>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Max</a:t>
            </a:r>
          </a:p>
        </p:txBody>
      </p:sp>
      <p:sp>
        <p:nvSpPr>
          <p:cNvPr id="44" name="TextBox 43">
            <a:extLst>
              <a:ext uri="{FF2B5EF4-FFF2-40B4-BE49-F238E27FC236}">
                <a16:creationId xmlns:a16="http://schemas.microsoft.com/office/drawing/2014/main" id="{3342C452-A6E7-930B-8F48-E954851EEFAC}"/>
              </a:ext>
            </a:extLst>
          </p:cNvPr>
          <p:cNvSpPr txBox="1"/>
          <p:nvPr/>
        </p:nvSpPr>
        <p:spPr>
          <a:xfrm>
            <a:off x="1495097" y="6515277"/>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Jairo</a:t>
            </a:r>
          </a:p>
        </p:txBody>
      </p:sp>
      <p:sp>
        <p:nvSpPr>
          <p:cNvPr id="45" name="TextBox 44">
            <a:extLst>
              <a:ext uri="{FF2B5EF4-FFF2-40B4-BE49-F238E27FC236}">
                <a16:creationId xmlns:a16="http://schemas.microsoft.com/office/drawing/2014/main" id="{75D37FD9-EF11-BFF4-A4F7-E710CA8ABEAC}"/>
              </a:ext>
            </a:extLst>
          </p:cNvPr>
          <p:cNvSpPr txBox="1"/>
          <p:nvPr/>
        </p:nvSpPr>
        <p:spPr>
          <a:xfrm>
            <a:off x="4286094"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Galt</a:t>
            </a:r>
          </a:p>
        </p:txBody>
      </p:sp>
      <p:sp>
        <p:nvSpPr>
          <p:cNvPr id="46" name="TextBox 45">
            <a:extLst>
              <a:ext uri="{FF2B5EF4-FFF2-40B4-BE49-F238E27FC236}">
                <a16:creationId xmlns:a16="http://schemas.microsoft.com/office/drawing/2014/main" id="{7E0C0C68-2B16-75AD-8205-C7B668E5CB6C}"/>
              </a:ext>
            </a:extLst>
          </p:cNvPr>
          <p:cNvSpPr txBox="1"/>
          <p:nvPr/>
        </p:nvSpPr>
        <p:spPr>
          <a:xfrm>
            <a:off x="7089521" y="3355436"/>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Matt</a:t>
            </a:r>
          </a:p>
        </p:txBody>
      </p:sp>
      <p:sp>
        <p:nvSpPr>
          <p:cNvPr id="47" name="TextBox 46">
            <a:extLst>
              <a:ext uri="{FF2B5EF4-FFF2-40B4-BE49-F238E27FC236}">
                <a16:creationId xmlns:a16="http://schemas.microsoft.com/office/drawing/2014/main" id="{2D008EC6-1FD0-D809-D464-284B2A5A2D23}"/>
              </a:ext>
            </a:extLst>
          </p:cNvPr>
          <p:cNvSpPr txBox="1"/>
          <p:nvPr/>
        </p:nvSpPr>
        <p:spPr>
          <a:xfrm>
            <a:off x="9845777" y="3355412"/>
            <a:ext cx="979880"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Jonathan</a:t>
            </a:r>
          </a:p>
        </p:txBody>
      </p:sp>
      <p:sp>
        <p:nvSpPr>
          <p:cNvPr id="48" name="TextBox 47">
            <a:extLst>
              <a:ext uri="{FF2B5EF4-FFF2-40B4-BE49-F238E27FC236}">
                <a16:creationId xmlns:a16="http://schemas.microsoft.com/office/drawing/2014/main" id="{F763B2BA-3ED5-8FF7-5497-70F5F4B7D455}"/>
              </a:ext>
            </a:extLst>
          </p:cNvPr>
          <p:cNvSpPr txBox="1"/>
          <p:nvPr/>
        </p:nvSpPr>
        <p:spPr>
          <a:xfrm>
            <a:off x="1494663" y="177650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Jorge</a:t>
            </a:r>
          </a:p>
        </p:txBody>
      </p:sp>
      <p:sp>
        <p:nvSpPr>
          <p:cNvPr id="49" name="TextBox 48">
            <a:extLst>
              <a:ext uri="{FF2B5EF4-FFF2-40B4-BE49-F238E27FC236}">
                <a16:creationId xmlns:a16="http://schemas.microsoft.com/office/drawing/2014/main" id="{FA064DE1-74E3-A770-C121-DA0FE8CE6C23}"/>
              </a:ext>
            </a:extLst>
          </p:cNvPr>
          <p:cNvSpPr txBox="1"/>
          <p:nvPr/>
        </p:nvSpPr>
        <p:spPr>
          <a:xfrm>
            <a:off x="7078411" y="49720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Brittney</a:t>
            </a:r>
          </a:p>
        </p:txBody>
      </p:sp>
      <p:sp>
        <p:nvSpPr>
          <p:cNvPr id="50" name="TextBox 49">
            <a:extLst>
              <a:ext uri="{FF2B5EF4-FFF2-40B4-BE49-F238E27FC236}">
                <a16:creationId xmlns:a16="http://schemas.microsoft.com/office/drawing/2014/main" id="{CF9D3652-34FA-7300-5565-EA832E78104D}"/>
              </a:ext>
            </a:extLst>
          </p:cNvPr>
          <p:cNvSpPr txBox="1"/>
          <p:nvPr/>
        </p:nvSpPr>
        <p:spPr>
          <a:xfrm>
            <a:off x="9870621" y="493330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Lou</a:t>
            </a:r>
          </a:p>
        </p:txBody>
      </p:sp>
      <p:sp>
        <p:nvSpPr>
          <p:cNvPr id="51" name="TextBox 50">
            <a:extLst>
              <a:ext uri="{FF2B5EF4-FFF2-40B4-BE49-F238E27FC236}">
                <a16:creationId xmlns:a16="http://schemas.microsoft.com/office/drawing/2014/main" id="{F07844D3-8E4C-BFBE-D7B7-ADA874671FE8}"/>
              </a:ext>
            </a:extLst>
          </p:cNvPr>
          <p:cNvSpPr txBox="1"/>
          <p:nvPr/>
        </p:nvSpPr>
        <p:spPr>
          <a:xfrm>
            <a:off x="4343796" y="6496235"/>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Clay</a:t>
            </a:r>
          </a:p>
        </p:txBody>
      </p:sp>
      <p:sp>
        <p:nvSpPr>
          <p:cNvPr id="52" name="TextBox 51">
            <a:extLst>
              <a:ext uri="{FF2B5EF4-FFF2-40B4-BE49-F238E27FC236}">
                <a16:creationId xmlns:a16="http://schemas.microsoft.com/office/drawing/2014/main" id="{378E9351-AAC1-889D-C9B9-F7E8996A6A25}"/>
              </a:ext>
            </a:extLst>
          </p:cNvPr>
          <p:cNvSpPr txBox="1"/>
          <p:nvPr/>
        </p:nvSpPr>
        <p:spPr>
          <a:xfrm>
            <a:off x="7093114" y="6478290"/>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Gerardo</a:t>
            </a:r>
          </a:p>
        </p:txBody>
      </p:sp>
      <p:sp>
        <p:nvSpPr>
          <p:cNvPr id="53" name="TextBox 52">
            <a:extLst>
              <a:ext uri="{FF2B5EF4-FFF2-40B4-BE49-F238E27FC236}">
                <a16:creationId xmlns:a16="http://schemas.microsoft.com/office/drawing/2014/main" id="{C568CC4F-F2CF-3965-FBC8-747F10909336}"/>
              </a:ext>
            </a:extLst>
          </p:cNvPr>
          <p:cNvSpPr txBox="1"/>
          <p:nvPr/>
        </p:nvSpPr>
        <p:spPr>
          <a:xfrm>
            <a:off x="9846724" y="6518494"/>
            <a:ext cx="895506" cy="338554"/>
          </a:xfrm>
          <a:prstGeom prst="rect">
            <a:avLst/>
          </a:prstGeom>
          <a:solidFill>
            <a:schemeClr val="accent1">
              <a:lumMod val="75000"/>
            </a:schemeClr>
          </a:solidFill>
        </p:spPr>
        <p:txBody>
          <a:bodyPr wrap="square" rtlCol="0">
            <a:spAutoFit/>
          </a:bodyPr>
          <a:lstStyle/>
          <a:p>
            <a:pPr algn="ctr"/>
            <a:r>
              <a:rPr lang="en-US" sz="1600" dirty="0">
                <a:solidFill>
                  <a:srgbClr val="FFFF00"/>
                </a:solidFill>
              </a:rPr>
              <a:t>2025</a:t>
            </a:r>
          </a:p>
        </p:txBody>
      </p:sp>
      <p:pic>
        <p:nvPicPr>
          <p:cNvPr id="4" name="Picture 3">
            <a:extLst>
              <a:ext uri="{FF2B5EF4-FFF2-40B4-BE49-F238E27FC236}">
                <a16:creationId xmlns:a16="http://schemas.microsoft.com/office/drawing/2014/main" id="{A1110AC6-77A7-67E9-5B5F-F78ECBA24F16}"/>
              </a:ext>
            </a:extLst>
          </p:cNvPr>
          <p:cNvPicPr>
            <a:picLocks noChangeAspect="1"/>
          </p:cNvPicPr>
          <p:nvPr/>
        </p:nvPicPr>
        <p:blipFill>
          <a:blip r:embed="rId15"/>
          <a:stretch>
            <a:fillRect/>
          </a:stretch>
        </p:blipFill>
        <p:spPr>
          <a:xfrm>
            <a:off x="931719" y="587660"/>
            <a:ext cx="2057400" cy="1193800"/>
          </a:xfrm>
          <a:prstGeom prst="rect">
            <a:avLst/>
          </a:prstGeom>
        </p:spPr>
      </p:pic>
      <p:pic>
        <p:nvPicPr>
          <p:cNvPr id="7" name="Picture 6">
            <a:extLst>
              <a:ext uri="{FF2B5EF4-FFF2-40B4-BE49-F238E27FC236}">
                <a16:creationId xmlns:a16="http://schemas.microsoft.com/office/drawing/2014/main" id="{9FBB223D-1CB5-F14A-9356-6518ECC790C6}"/>
              </a:ext>
            </a:extLst>
          </p:cNvPr>
          <p:cNvPicPr>
            <a:picLocks noChangeAspect="1"/>
          </p:cNvPicPr>
          <p:nvPr/>
        </p:nvPicPr>
        <p:blipFill>
          <a:blip r:embed="rId16"/>
          <a:stretch>
            <a:fillRect/>
          </a:stretch>
        </p:blipFill>
        <p:spPr>
          <a:xfrm>
            <a:off x="9286324" y="3732008"/>
            <a:ext cx="2057400" cy="1181100"/>
          </a:xfrm>
          <a:prstGeom prst="rect">
            <a:avLst/>
          </a:prstGeom>
        </p:spPr>
      </p:pic>
      <p:pic>
        <p:nvPicPr>
          <p:cNvPr id="11" name="Picture 10">
            <a:extLst>
              <a:ext uri="{FF2B5EF4-FFF2-40B4-BE49-F238E27FC236}">
                <a16:creationId xmlns:a16="http://schemas.microsoft.com/office/drawing/2014/main" id="{B20C27CE-3887-A3D8-1772-B8228308802A}"/>
              </a:ext>
            </a:extLst>
          </p:cNvPr>
          <p:cNvPicPr>
            <a:picLocks noChangeAspect="1"/>
          </p:cNvPicPr>
          <p:nvPr/>
        </p:nvPicPr>
        <p:blipFill>
          <a:blip r:embed="rId17"/>
          <a:stretch>
            <a:fillRect/>
          </a:stretch>
        </p:blipFill>
        <p:spPr>
          <a:xfrm>
            <a:off x="6592904" y="5271854"/>
            <a:ext cx="2044700" cy="1193800"/>
          </a:xfrm>
          <a:prstGeom prst="rect">
            <a:avLst/>
          </a:prstGeom>
        </p:spPr>
      </p:pic>
      <p:pic>
        <p:nvPicPr>
          <p:cNvPr id="15" name="Picture 14">
            <a:extLst>
              <a:ext uri="{FF2B5EF4-FFF2-40B4-BE49-F238E27FC236}">
                <a16:creationId xmlns:a16="http://schemas.microsoft.com/office/drawing/2014/main" id="{6ECCD0EC-9027-A891-96CA-A0A49FCEDE50}"/>
              </a:ext>
            </a:extLst>
          </p:cNvPr>
          <p:cNvPicPr>
            <a:picLocks noChangeAspect="1"/>
          </p:cNvPicPr>
          <p:nvPr/>
        </p:nvPicPr>
        <p:blipFill>
          <a:blip r:embed="rId18"/>
          <a:stretch>
            <a:fillRect/>
          </a:stretch>
        </p:blipFill>
        <p:spPr>
          <a:xfrm>
            <a:off x="9267274" y="625503"/>
            <a:ext cx="2095500" cy="1181100"/>
          </a:xfrm>
          <a:prstGeom prst="rect">
            <a:avLst/>
          </a:prstGeom>
        </p:spPr>
      </p:pic>
    </p:spTree>
    <p:extLst>
      <p:ext uri="{BB962C8B-B14F-4D97-AF65-F5344CB8AC3E}">
        <p14:creationId xmlns:p14="http://schemas.microsoft.com/office/powerpoint/2010/main" val="31490081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‘home’ page</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5" name="Picture 4">
            <a:extLst>
              <a:ext uri="{FF2B5EF4-FFF2-40B4-BE49-F238E27FC236}">
                <a16:creationId xmlns:a16="http://schemas.microsoft.com/office/drawing/2014/main" id="{D3287537-B0AF-9526-110A-070B7B6D7B85}"/>
              </a:ext>
            </a:extLst>
          </p:cNvPr>
          <p:cNvPicPr>
            <a:picLocks noChangeAspect="1"/>
          </p:cNvPicPr>
          <p:nvPr/>
        </p:nvPicPr>
        <p:blipFill>
          <a:blip r:embed="rId3"/>
          <a:stretch>
            <a:fillRect/>
          </a:stretch>
        </p:blipFill>
        <p:spPr>
          <a:xfrm>
            <a:off x="1613808" y="915374"/>
            <a:ext cx="8789192" cy="5603673"/>
          </a:xfrm>
          <a:prstGeom prst="rect">
            <a:avLst/>
          </a:prstGeom>
        </p:spPr>
      </p:pic>
      <p:sp>
        <p:nvSpPr>
          <p:cNvPr id="3" name="TextBox 2">
            <a:extLst>
              <a:ext uri="{FF2B5EF4-FFF2-40B4-BE49-F238E27FC236}">
                <a16:creationId xmlns:a16="http://schemas.microsoft.com/office/drawing/2014/main" id="{854A8730-077A-EBFB-F3E3-383CD8E908DE}"/>
              </a:ext>
            </a:extLst>
          </p:cNvPr>
          <p:cNvSpPr txBox="1"/>
          <p:nvPr/>
        </p:nvSpPr>
        <p:spPr>
          <a:xfrm>
            <a:off x="9310751" y="6334381"/>
            <a:ext cx="2683529"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p>
        </p:txBody>
      </p:sp>
      <p:sp>
        <p:nvSpPr>
          <p:cNvPr id="9" name="TextBox 8">
            <a:extLst>
              <a:ext uri="{FF2B5EF4-FFF2-40B4-BE49-F238E27FC236}">
                <a16:creationId xmlns:a16="http://schemas.microsoft.com/office/drawing/2014/main" id="{F0839019-159A-C4BC-07E0-3125BD0A94B7}"/>
              </a:ext>
            </a:extLst>
          </p:cNvPr>
          <p:cNvSpPr txBox="1"/>
          <p:nvPr/>
        </p:nvSpPr>
        <p:spPr>
          <a:xfrm>
            <a:off x="1" y="1632224"/>
            <a:ext cx="161380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Use the blue</a:t>
            </a:r>
          </a:p>
          <a:p>
            <a:r>
              <a:rPr lang="en-US" dirty="0">
                <a:solidFill>
                  <a:schemeClr val="accent4">
                    <a:lumMod val="60000"/>
                    <a:lumOff val="40000"/>
                  </a:schemeClr>
                </a:solidFill>
              </a:rPr>
              <a:t>navigation bar</a:t>
            </a:r>
          </a:p>
        </p:txBody>
      </p:sp>
      <p:sp>
        <p:nvSpPr>
          <p:cNvPr id="4" name="TextBox 3">
            <a:extLst>
              <a:ext uri="{FF2B5EF4-FFF2-40B4-BE49-F238E27FC236}">
                <a16:creationId xmlns:a16="http://schemas.microsoft.com/office/drawing/2014/main" id="{AA6C2ED1-AE47-41E2-5107-11480761D114}"/>
              </a:ext>
            </a:extLst>
          </p:cNvPr>
          <p:cNvSpPr txBox="1"/>
          <p:nvPr/>
        </p:nvSpPr>
        <p:spPr>
          <a:xfrm>
            <a:off x="22528" y="2782669"/>
            <a:ext cx="1613808"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Click on ‘Genomes’ to get to the gateway page</a:t>
            </a:r>
          </a:p>
        </p:txBody>
      </p:sp>
      <p:cxnSp>
        <p:nvCxnSpPr>
          <p:cNvPr id="11" name="Straight Connector 10">
            <a:extLst>
              <a:ext uri="{FF2B5EF4-FFF2-40B4-BE49-F238E27FC236}">
                <a16:creationId xmlns:a16="http://schemas.microsoft.com/office/drawing/2014/main" id="{9F0F0CD0-852C-AC55-A4FE-42D3B76686AE}"/>
              </a:ext>
            </a:extLst>
          </p:cNvPr>
          <p:cNvCxnSpPr>
            <a:cxnSpLocks/>
          </p:cNvCxnSpPr>
          <p:nvPr/>
        </p:nvCxnSpPr>
        <p:spPr>
          <a:xfrm flipV="1">
            <a:off x="1350818" y="1683460"/>
            <a:ext cx="1140134" cy="121560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175361996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C113B9-B0F2-935D-3547-439E427B0F1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88B8DA36-3DBE-C736-0FB7-E2B0D30CA159}"/>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UCSC Genome Browser ‘gateway’ page</a:t>
            </a:r>
          </a:p>
        </p:txBody>
      </p:sp>
      <p:cxnSp>
        <p:nvCxnSpPr>
          <p:cNvPr id="13" name="Straight Arrow Connector 12">
            <a:extLst>
              <a:ext uri="{FF2B5EF4-FFF2-40B4-BE49-F238E27FC236}">
                <a16:creationId xmlns:a16="http://schemas.microsoft.com/office/drawing/2014/main" id="{C59BF48E-7E17-9E0D-41AB-1905154D4A4A}"/>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C828D7D-2D64-1B2C-F935-583DA1DC9E24}"/>
              </a:ext>
            </a:extLst>
          </p:cNvPr>
          <p:cNvCxnSpPr>
            <a:cxnSpLocks/>
            <a:endCxn id="10" idx="1"/>
          </p:cNvCxnSpPr>
          <p:nvPr/>
        </p:nvCxnSpPr>
        <p:spPr>
          <a:xfrm flipV="1">
            <a:off x="136739" y="2722382"/>
            <a:ext cx="1325396" cy="54389"/>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3" name="TextBox 2">
            <a:extLst>
              <a:ext uri="{FF2B5EF4-FFF2-40B4-BE49-F238E27FC236}">
                <a16:creationId xmlns:a16="http://schemas.microsoft.com/office/drawing/2014/main" id="{69CA6779-45BD-0A66-9734-D692BC228B75}"/>
              </a:ext>
            </a:extLst>
          </p:cNvPr>
          <p:cNvSpPr txBox="1"/>
          <p:nvPr/>
        </p:nvSpPr>
        <p:spPr>
          <a:xfrm>
            <a:off x="7157544" y="6357505"/>
            <a:ext cx="4582511"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https://</a:t>
            </a:r>
            <a:r>
              <a:rPr lang="en-US" dirty="0" err="1">
                <a:solidFill>
                  <a:schemeClr val="accent4">
                    <a:lumMod val="60000"/>
                    <a:lumOff val="40000"/>
                  </a:schemeClr>
                </a:solidFill>
              </a:rPr>
              <a:t>genome.ucsc.edu</a:t>
            </a:r>
            <a:r>
              <a:rPr lang="en-US" dirty="0">
                <a:solidFill>
                  <a:schemeClr val="accent4">
                    <a:lumMod val="60000"/>
                    <a:lumOff val="40000"/>
                  </a:schemeClr>
                </a:solidFill>
              </a:rPr>
              <a:t>/</a:t>
            </a:r>
            <a:r>
              <a:rPr lang="en-US" dirty="0" err="1">
                <a:solidFill>
                  <a:schemeClr val="accent4">
                    <a:lumMod val="60000"/>
                    <a:lumOff val="40000"/>
                  </a:schemeClr>
                </a:solidFill>
              </a:rPr>
              <a:t>cgi</a:t>
            </a:r>
            <a:r>
              <a:rPr lang="en-US" dirty="0">
                <a:solidFill>
                  <a:schemeClr val="accent4">
                    <a:lumMod val="60000"/>
                    <a:lumOff val="40000"/>
                  </a:schemeClr>
                </a:solidFill>
              </a:rPr>
              <a:t>-bin/</a:t>
            </a:r>
            <a:r>
              <a:rPr lang="en-US" dirty="0" err="1">
                <a:solidFill>
                  <a:schemeClr val="accent4">
                    <a:lumMod val="60000"/>
                    <a:lumOff val="40000"/>
                  </a:schemeClr>
                </a:solidFill>
              </a:rPr>
              <a:t>hgGateway</a:t>
            </a:r>
            <a:endParaRPr lang="en-US" dirty="0">
              <a:solidFill>
                <a:schemeClr val="accent4">
                  <a:lumMod val="60000"/>
                  <a:lumOff val="40000"/>
                </a:schemeClr>
              </a:solidFill>
            </a:endParaRPr>
          </a:p>
        </p:txBody>
      </p:sp>
      <p:pic>
        <p:nvPicPr>
          <p:cNvPr id="7" name="Picture 6">
            <a:extLst>
              <a:ext uri="{FF2B5EF4-FFF2-40B4-BE49-F238E27FC236}">
                <a16:creationId xmlns:a16="http://schemas.microsoft.com/office/drawing/2014/main" id="{85C70B43-3274-564E-0497-A198554BC421}"/>
              </a:ext>
            </a:extLst>
          </p:cNvPr>
          <p:cNvPicPr>
            <a:picLocks noChangeAspect="1"/>
          </p:cNvPicPr>
          <p:nvPr/>
        </p:nvPicPr>
        <p:blipFill>
          <a:blip r:embed="rId3"/>
          <a:stretch>
            <a:fillRect/>
          </a:stretch>
        </p:blipFill>
        <p:spPr>
          <a:xfrm>
            <a:off x="1643029" y="843292"/>
            <a:ext cx="9224668" cy="5490727"/>
          </a:xfrm>
          <a:prstGeom prst="rect">
            <a:avLst/>
          </a:prstGeom>
        </p:spPr>
      </p:pic>
      <p:sp>
        <p:nvSpPr>
          <p:cNvPr id="8" name="TextBox 7">
            <a:extLst>
              <a:ext uri="{FF2B5EF4-FFF2-40B4-BE49-F238E27FC236}">
                <a16:creationId xmlns:a16="http://schemas.microsoft.com/office/drawing/2014/main" id="{D745EDB9-7EC3-91F9-9732-0348086702B4}"/>
              </a:ext>
            </a:extLst>
          </p:cNvPr>
          <p:cNvSpPr txBox="1"/>
          <p:nvPr/>
        </p:nvSpPr>
        <p:spPr>
          <a:xfrm>
            <a:off x="1" y="2988061"/>
            <a:ext cx="1774478" cy="646331"/>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Note the search</a:t>
            </a:r>
          </a:p>
          <a:p>
            <a:r>
              <a:rPr lang="en-US" dirty="0">
                <a:solidFill>
                  <a:schemeClr val="accent4">
                    <a:lumMod val="60000"/>
                    <a:lumOff val="40000"/>
                  </a:schemeClr>
                </a:solidFill>
              </a:rPr>
              <a:t>form entry</a:t>
            </a:r>
          </a:p>
        </p:txBody>
      </p:sp>
      <p:sp>
        <p:nvSpPr>
          <p:cNvPr id="9" name="TextBox 8">
            <a:extLst>
              <a:ext uri="{FF2B5EF4-FFF2-40B4-BE49-F238E27FC236}">
                <a16:creationId xmlns:a16="http://schemas.microsoft.com/office/drawing/2014/main" id="{5F37A4E0-AD2C-FAB0-BE05-578C36FF39C3}"/>
              </a:ext>
            </a:extLst>
          </p:cNvPr>
          <p:cNvSpPr txBox="1"/>
          <p:nvPr/>
        </p:nvSpPr>
        <p:spPr>
          <a:xfrm>
            <a:off x="1" y="3741145"/>
            <a:ext cx="1774478" cy="923330"/>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Text search, any</a:t>
            </a:r>
          </a:p>
          <a:p>
            <a:r>
              <a:rPr lang="en-US" dirty="0">
                <a:solidFill>
                  <a:schemeClr val="accent4">
                    <a:lumMod val="60000"/>
                    <a:lumOff val="40000"/>
                  </a:schemeClr>
                </a:solidFill>
              </a:rPr>
              <a:t>word, case</a:t>
            </a:r>
          </a:p>
          <a:p>
            <a:r>
              <a:rPr lang="en-US" dirty="0">
                <a:solidFill>
                  <a:schemeClr val="accent4">
                    <a:lumMod val="60000"/>
                    <a:lumOff val="40000"/>
                  </a:schemeClr>
                </a:solidFill>
              </a:rPr>
              <a:t>insensitive</a:t>
            </a:r>
          </a:p>
        </p:txBody>
      </p:sp>
      <p:sp>
        <p:nvSpPr>
          <p:cNvPr id="10" name="Frame 9">
            <a:extLst>
              <a:ext uri="{FF2B5EF4-FFF2-40B4-BE49-F238E27FC236}">
                <a16:creationId xmlns:a16="http://schemas.microsoft.com/office/drawing/2014/main" id="{B70A72F0-5674-A50E-F6D9-20D9B691AF44}"/>
              </a:ext>
            </a:extLst>
          </p:cNvPr>
          <p:cNvSpPr/>
          <p:nvPr/>
        </p:nvSpPr>
        <p:spPr>
          <a:xfrm>
            <a:off x="1462135" y="2456703"/>
            <a:ext cx="2868127" cy="531358"/>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pic>
        <p:nvPicPr>
          <p:cNvPr id="5" name="Picture 4">
            <a:extLst>
              <a:ext uri="{FF2B5EF4-FFF2-40B4-BE49-F238E27FC236}">
                <a16:creationId xmlns:a16="http://schemas.microsoft.com/office/drawing/2014/main" id="{7DECC507-3029-E8D4-6126-0B3B81DE2197}"/>
              </a:ext>
            </a:extLst>
          </p:cNvPr>
          <p:cNvPicPr>
            <a:picLocks noChangeAspect="1"/>
          </p:cNvPicPr>
          <p:nvPr/>
        </p:nvPicPr>
        <p:blipFill>
          <a:blip r:embed="rId4"/>
          <a:stretch>
            <a:fillRect/>
          </a:stretch>
        </p:blipFill>
        <p:spPr>
          <a:xfrm>
            <a:off x="7358495" y="1462738"/>
            <a:ext cx="4767517" cy="1228509"/>
          </a:xfrm>
          <a:prstGeom prst="rect">
            <a:avLst/>
          </a:prstGeom>
        </p:spPr>
      </p:pic>
      <p:cxnSp>
        <p:nvCxnSpPr>
          <p:cNvPr id="6" name="Straight Connector 5">
            <a:extLst>
              <a:ext uri="{FF2B5EF4-FFF2-40B4-BE49-F238E27FC236}">
                <a16:creationId xmlns:a16="http://schemas.microsoft.com/office/drawing/2014/main" id="{E42D2684-0C7A-C085-8215-E3D939FE81E6}"/>
              </a:ext>
            </a:extLst>
          </p:cNvPr>
          <p:cNvCxnSpPr>
            <a:cxnSpLocks/>
          </p:cNvCxnSpPr>
          <p:nvPr/>
        </p:nvCxnSpPr>
        <p:spPr>
          <a:xfrm flipV="1">
            <a:off x="4330262" y="2076992"/>
            <a:ext cx="3182365" cy="410614"/>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32210385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E6A51F-339C-1E28-D96E-1F0595724578}"/>
              </a:ext>
            </a:extLst>
          </p:cNvPr>
          <p:cNvSpPr>
            <a:spLocks noGrp="1"/>
          </p:cNvSpPr>
          <p:nvPr>
            <p:ph type="ctrTitle"/>
          </p:nvPr>
        </p:nvSpPr>
        <p:spPr>
          <a:xfrm>
            <a:off x="1774479" y="54321"/>
            <a:ext cx="8789192" cy="621687"/>
          </a:xfrm>
          <a:solidFill>
            <a:schemeClr val="accent5">
              <a:lumMod val="50000"/>
            </a:schemeClr>
          </a:solidFill>
        </p:spPr>
        <p:txBody>
          <a:bodyPr>
            <a:noAutofit/>
          </a:bodyPr>
          <a:lstStyle/>
          <a:p>
            <a:r>
              <a:rPr lang="en-US" sz="3600" dirty="0">
                <a:solidFill>
                  <a:srgbClr val="FFC000"/>
                </a:solidFill>
              </a:rPr>
              <a:t>Single word search</a:t>
            </a:r>
          </a:p>
        </p:txBody>
      </p:sp>
      <p:cxnSp>
        <p:nvCxnSpPr>
          <p:cNvPr id="13" name="Straight Arrow Connector 12">
            <a:extLst>
              <a:ext uri="{FF2B5EF4-FFF2-40B4-BE49-F238E27FC236}">
                <a16:creationId xmlns:a16="http://schemas.microsoft.com/office/drawing/2014/main" id="{DF071424-51B0-2166-C733-C6E0D7F92B7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2ABBE33-44CB-B57D-F1D7-4D115674AE6E}"/>
              </a:ext>
            </a:extLst>
          </p:cNvPr>
          <p:cNvSpPr txBox="1"/>
          <p:nvPr/>
        </p:nvSpPr>
        <p:spPr>
          <a:xfrm>
            <a:off x="6400800" y="966414"/>
            <a:ext cx="3979718"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For example, an assembly name</a:t>
            </a:r>
          </a:p>
        </p:txBody>
      </p:sp>
      <p:pic>
        <p:nvPicPr>
          <p:cNvPr id="14" name="Picture 13">
            <a:extLst>
              <a:ext uri="{FF2B5EF4-FFF2-40B4-BE49-F238E27FC236}">
                <a16:creationId xmlns:a16="http://schemas.microsoft.com/office/drawing/2014/main" id="{14BCD681-967B-86B9-4552-4CC3670FFFA1}"/>
              </a:ext>
            </a:extLst>
          </p:cNvPr>
          <p:cNvPicPr>
            <a:picLocks noChangeAspect="1"/>
          </p:cNvPicPr>
          <p:nvPr/>
        </p:nvPicPr>
        <p:blipFill>
          <a:blip r:embed="rId3"/>
          <a:stretch>
            <a:fillRect/>
          </a:stretch>
        </p:blipFill>
        <p:spPr>
          <a:xfrm>
            <a:off x="177800" y="812800"/>
            <a:ext cx="5918200" cy="2616200"/>
          </a:xfrm>
          <a:prstGeom prst="rect">
            <a:avLst/>
          </a:prstGeom>
        </p:spPr>
      </p:pic>
      <p:cxnSp>
        <p:nvCxnSpPr>
          <p:cNvPr id="16" name="Straight Connector 15">
            <a:extLst>
              <a:ext uri="{FF2B5EF4-FFF2-40B4-BE49-F238E27FC236}">
                <a16:creationId xmlns:a16="http://schemas.microsoft.com/office/drawing/2014/main" id="{5426AD23-8F68-B716-5B83-BA34DD1A2489}"/>
              </a:ext>
            </a:extLst>
          </p:cNvPr>
          <p:cNvCxnSpPr>
            <a:cxnSpLocks/>
          </p:cNvCxnSpPr>
          <p:nvPr/>
        </p:nvCxnSpPr>
        <p:spPr>
          <a:xfrm flipH="1" flipV="1">
            <a:off x="3636579" y="1744717"/>
            <a:ext cx="2764221" cy="530892"/>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5F82C9B1-D33B-26E3-6E4B-16DE5CF455E2}"/>
              </a:ext>
            </a:extLst>
          </p:cNvPr>
          <p:cNvSpPr txBox="1"/>
          <p:nvPr/>
        </p:nvSpPr>
        <p:spPr>
          <a:xfrm>
            <a:off x="6400799" y="2120900"/>
            <a:ext cx="3979717" cy="400110"/>
          </a:xfrm>
          <a:prstGeom prst="rect">
            <a:avLst/>
          </a:prstGeom>
          <a:solidFill>
            <a:schemeClr val="accent5">
              <a:lumMod val="75000"/>
            </a:schemeClr>
          </a:solidFill>
        </p:spPr>
        <p:txBody>
          <a:bodyPr wrap="square" rtlCol="0">
            <a:spAutoFit/>
          </a:bodyPr>
          <a:lstStyle/>
          <a:p>
            <a:r>
              <a:rPr lang="en-US" sz="2000" dirty="0">
                <a:solidFill>
                  <a:schemeClr val="accent4">
                    <a:lumMod val="60000"/>
                    <a:lumOff val="40000"/>
                  </a:schemeClr>
                </a:solidFill>
              </a:rPr>
              <a:t>Click on item to display in browser</a:t>
            </a:r>
          </a:p>
        </p:txBody>
      </p:sp>
      <p:sp>
        <p:nvSpPr>
          <p:cNvPr id="26" name="TextBox 25">
            <a:extLst>
              <a:ext uri="{FF2B5EF4-FFF2-40B4-BE49-F238E27FC236}">
                <a16:creationId xmlns:a16="http://schemas.microsoft.com/office/drawing/2014/main" id="{4C22D54A-0076-1350-A2AB-F1C2014C28F7}"/>
              </a:ext>
            </a:extLst>
          </p:cNvPr>
          <p:cNvSpPr txBox="1"/>
          <p:nvPr/>
        </p:nvSpPr>
        <p:spPr>
          <a:xfrm>
            <a:off x="3142679" y="4128377"/>
            <a:ext cx="5918199" cy="584775"/>
          </a:xfrm>
          <a:prstGeom prst="rect">
            <a:avLst/>
          </a:prstGeom>
          <a:solidFill>
            <a:schemeClr val="accent5">
              <a:lumMod val="75000"/>
            </a:schemeClr>
          </a:solidFill>
        </p:spPr>
        <p:txBody>
          <a:bodyPr wrap="square" rtlCol="0">
            <a:spAutoFit/>
          </a:bodyPr>
          <a:lstStyle/>
          <a:p>
            <a:r>
              <a:rPr lang="en-US" sz="3200" dirty="0">
                <a:solidFill>
                  <a:schemeClr val="accent4">
                    <a:lumMod val="60000"/>
                    <a:lumOff val="40000"/>
                  </a:schemeClr>
                </a:solidFill>
              </a:rPr>
              <a:t>Unique words: few match results</a:t>
            </a:r>
          </a:p>
        </p:txBody>
      </p:sp>
    </p:spTree>
    <p:extLst>
      <p:ext uri="{BB962C8B-B14F-4D97-AF65-F5344CB8AC3E}">
        <p14:creationId xmlns:p14="http://schemas.microsoft.com/office/powerpoint/2010/main" val="37828628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4BDE0A-6389-C8FF-C08C-2959DB482C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FCC185E-398E-5861-9E97-CDE2329B3D37}"/>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Common words, limited number results e.g.: ‘human’</a:t>
            </a:r>
          </a:p>
        </p:txBody>
      </p:sp>
      <p:cxnSp>
        <p:nvCxnSpPr>
          <p:cNvPr id="13" name="Straight Arrow Connector 12">
            <a:extLst>
              <a:ext uri="{FF2B5EF4-FFF2-40B4-BE49-F238E27FC236}">
                <a16:creationId xmlns:a16="http://schemas.microsoft.com/office/drawing/2014/main" id="{1BC28690-FE28-E773-39C6-9CB602646697}"/>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9DCE6478-F205-4DB8-3450-901755F6FF74}"/>
              </a:ext>
            </a:extLst>
          </p:cNvPr>
          <p:cNvSpPr txBox="1"/>
          <p:nvPr/>
        </p:nvSpPr>
        <p:spPr>
          <a:xfrm>
            <a:off x="5372101" y="76327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Browsers with annotated tracks, curated by UCSC</a:t>
            </a:r>
          </a:p>
        </p:txBody>
      </p:sp>
      <p:cxnSp>
        <p:nvCxnSpPr>
          <p:cNvPr id="16" name="Straight Connector 15">
            <a:extLst>
              <a:ext uri="{FF2B5EF4-FFF2-40B4-BE49-F238E27FC236}">
                <a16:creationId xmlns:a16="http://schemas.microsoft.com/office/drawing/2014/main" id="{7F58FE12-0726-2731-C7C6-0FE690E91FB2}"/>
              </a:ext>
            </a:extLst>
          </p:cNvPr>
          <p:cNvCxnSpPr>
            <a:cxnSpLocks/>
          </p:cNvCxnSpPr>
          <p:nvPr/>
        </p:nvCxnSpPr>
        <p:spPr>
          <a:xfrm flipH="1">
            <a:off x="5073846" y="1219873"/>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20" name="TextBox 19">
            <a:extLst>
              <a:ext uri="{FF2B5EF4-FFF2-40B4-BE49-F238E27FC236}">
                <a16:creationId xmlns:a16="http://schemas.microsoft.com/office/drawing/2014/main" id="{C6E94810-B4C6-2259-2A00-04DF0FCD09F4}"/>
              </a:ext>
            </a:extLst>
          </p:cNvPr>
          <p:cNvSpPr txBox="1"/>
          <p:nvPr/>
        </p:nvSpPr>
        <p:spPr>
          <a:xfrm>
            <a:off x="5372101" y="1410055"/>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Automated annotations on NCBI GenBank/</a:t>
            </a:r>
            <a:r>
              <a:rPr lang="en-US" dirty="0" err="1">
                <a:solidFill>
                  <a:schemeClr val="accent4">
                    <a:lumMod val="60000"/>
                    <a:lumOff val="40000"/>
                  </a:schemeClr>
                </a:solidFill>
              </a:rPr>
              <a:t>RefSeq</a:t>
            </a:r>
            <a:endParaRPr lang="en-US" dirty="0">
              <a:solidFill>
                <a:schemeClr val="accent4">
                  <a:lumMod val="60000"/>
                  <a:lumOff val="40000"/>
                </a:schemeClr>
              </a:solidFill>
            </a:endParaRPr>
          </a:p>
        </p:txBody>
      </p:sp>
      <p:pic>
        <p:nvPicPr>
          <p:cNvPr id="4" name="Picture 3">
            <a:extLst>
              <a:ext uri="{FF2B5EF4-FFF2-40B4-BE49-F238E27FC236}">
                <a16:creationId xmlns:a16="http://schemas.microsoft.com/office/drawing/2014/main" id="{44F0A685-EC88-0BB8-7419-D9CCA9431D3B}"/>
              </a:ext>
            </a:extLst>
          </p:cNvPr>
          <p:cNvPicPr>
            <a:picLocks noChangeAspect="1"/>
          </p:cNvPicPr>
          <p:nvPr/>
        </p:nvPicPr>
        <p:blipFill>
          <a:blip r:embed="rId3"/>
          <a:stretch>
            <a:fillRect/>
          </a:stretch>
        </p:blipFill>
        <p:spPr>
          <a:xfrm>
            <a:off x="96263" y="676008"/>
            <a:ext cx="4977583" cy="6098035"/>
          </a:xfrm>
          <a:prstGeom prst="rect">
            <a:avLst/>
          </a:prstGeom>
        </p:spPr>
      </p:pic>
      <p:cxnSp>
        <p:nvCxnSpPr>
          <p:cNvPr id="6" name="Straight Connector 5">
            <a:extLst>
              <a:ext uri="{FF2B5EF4-FFF2-40B4-BE49-F238E27FC236}">
                <a16:creationId xmlns:a16="http://schemas.microsoft.com/office/drawing/2014/main" id="{F6FE9FB7-4DAB-6837-2D49-5BAE0F0D223B}"/>
              </a:ext>
            </a:extLst>
          </p:cNvPr>
          <p:cNvCxnSpPr>
            <a:cxnSpLocks/>
          </p:cNvCxnSpPr>
          <p:nvPr/>
        </p:nvCxnSpPr>
        <p:spPr>
          <a:xfrm flipH="1">
            <a:off x="5122336" y="1912601"/>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cxnSp>
        <p:nvCxnSpPr>
          <p:cNvPr id="7" name="Straight Connector 6">
            <a:extLst>
              <a:ext uri="{FF2B5EF4-FFF2-40B4-BE49-F238E27FC236}">
                <a16:creationId xmlns:a16="http://schemas.microsoft.com/office/drawing/2014/main" id="{B5845436-BB9F-A3FD-9404-AB27F32271B6}"/>
              </a:ext>
            </a:extLst>
          </p:cNvPr>
          <p:cNvCxnSpPr>
            <a:cxnSpLocks/>
          </p:cNvCxnSpPr>
          <p:nvPr/>
        </p:nvCxnSpPr>
        <p:spPr>
          <a:xfrm flipH="1">
            <a:off x="5122336" y="5587519"/>
            <a:ext cx="1503599" cy="0"/>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8" name="TextBox 7">
            <a:extLst>
              <a:ext uri="{FF2B5EF4-FFF2-40B4-BE49-F238E27FC236}">
                <a16:creationId xmlns:a16="http://schemas.microsoft.com/office/drawing/2014/main" id="{CD6239D8-0717-D0B6-90D8-53C4B2E90B13}"/>
              </a:ext>
            </a:extLst>
          </p:cNvPr>
          <p:cNvSpPr txBox="1"/>
          <p:nvPr/>
        </p:nvSpPr>
        <p:spPr>
          <a:xfrm>
            <a:off x="5372101" y="5084972"/>
            <a:ext cx="5191570"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External assembly hubs from third party contributors</a:t>
            </a:r>
          </a:p>
        </p:txBody>
      </p:sp>
      <p:sp>
        <p:nvSpPr>
          <p:cNvPr id="9" name="TextBox 8">
            <a:extLst>
              <a:ext uri="{FF2B5EF4-FFF2-40B4-BE49-F238E27FC236}">
                <a16:creationId xmlns:a16="http://schemas.microsoft.com/office/drawing/2014/main" id="{3516593F-E176-6976-E091-CD8A2FF3D39A}"/>
              </a:ext>
            </a:extLst>
          </p:cNvPr>
          <p:cNvSpPr txBox="1"/>
          <p:nvPr/>
        </p:nvSpPr>
        <p:spPr>
          <a:xfrm>
            <a:off x="5372101" y="2695601"/>
            <a:ext cx="5191570"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There is an ordering to the results,</a:t>
            </a:r>
          </a:p>
          <a:p>
            <a:r>
              <a:rPr lang="en-US" sz="2400" dirty="0">
                <a:solidFill>
                  <a:schemeClr val="accent4">
                    <a:lumMod val="60000"/>
                    <a:lumOff val="40000"/>
                  </a:schemeClr>
                </a:solidFill>
              </a:rPr>
              <a:t>the ‘important’</a:t>
            </a:r>
          </a:p>
          <a:p>
            <a:r>
              <a:rPr lang="en-US" sz="2400" dirty="0">
                <a:solidFill>
                  <a:schemeClr val="accent4">
                    <a:lumMod val="60000"/>
                    <a:lumOff val="40000"/>
                  </a:schemeClr>
                </a:solidFill>
              </a:rPr>
              <a:t>assemblies should be first.</a:t>
            </a:r>
          </a:p>
        </p:txBody>
      </p:sp>
    </p:spTree>
    <p:extLst>
      <p:ext uri="{BB962C8B-B14F-4D97-AF65-F5344CB8AC3E}">
        <p14:creationId xmlns:p14="http://schemas.microsoft.com/office/powerpoint/2010/main" val="3136905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B422F5-3559-145A-D2F6-0843EA1066ED}"/>
            </a:ext>
          </a:extLst>
        </p:cNvPr>
        <p:cNvGrpSpPr/>
        <p:nvPr/>
      </p:nvGrpSpPr>
      <p:grpSpPr>
        <a:xfrm>
          <a:off x="0" y="0"/>
          <a:ext cx="0" cy="0"/>
          <a:chOff x="0" y="0"/>
          <a:chExt cx="0" cy="0"/>
        </a:xfrm>
      </p:grpSpPr>
      <p:sp>
        <p:nvSpPr>
          <p:cNvPr id="9" name="TextBox 8">
            <a:extLst>
              <a:ext uri="{FF2B5EF4-FFF2-40B4-BE49-F238E27FC236}">
                <a16:creationId xmlns:a16="http://schemas.microsoft.com/office/drawing/2014/main" id="{F052B930-3E9F-3A79-6FFF-A2C24AA28A9E}"/>
              </a:ext>
            </a:extLst>
          </p:cNvPr>
          <p:cNvSpPr txBox="1"/>
          <p:nvPr/>
        </p:nvSpPr>
        <p:spPr>
          <a:xfrm>
            <a:off x="225137" y="1239214"/>
            <a:ext cx="11741725" cy="5016758"/>
          </a:xfrm>
          <a:prstGeom prst="rect">
            <a:avLst/>
          </a:prstGeom>
          <a:solidFill>
            <a:schemeClr val="accent5">
              <a:lumMod val="75000"/>
            </a:schemeClr>
          </a:solidFill>
        </p:spPr>
        <p:txBody>
          <a:bodyPr wrap="square" rtlCol="0">
            <a:spAutoFit/>
          </a:bodyPr>
          <a:lstStyle/>
          <a:p>
            <a:pPr marL="457200" indent="-457200">
              <a:buAutoNum type="arabicPeriod"/>
            </a:pPr>
            <a:r>
              <a:rPr lang="en-US" sz="3200" dirty="0">
                <a:solidFill>
                  <a:schemeClr val="accent4">
                    <a:lumMod val="60000"/>
                    <a:lumOff val="40000"/>
                  </a:schemeClr>
                </a:solidFill>
              </a:rPr>
              <a:t>GRCh38 - human</a:t>
            </a:r>
          </a:p>
          <a:p>
            <a:pPr marL="457200" indent="-457200">
              <a:buAutoNum type="arabicPeriod"/>
            </a:pPr>
            <a:r>
              <a:rPr lang="en-US" sz="3200" dirty="0">
                <a:solidFill>
                  <a:schemeClr val="accent4">
                    <a:lumMod val="60000"/>
                    <a:lumOff val="40000"/>
                  </a:schemeClr>
                </a:solidFill>
              </a:rPr>
              <a:t>GRCm39 – mouse</a:t>
            </a:r>
          </a:p>
          <a:p>
            <a:pPr marL="457200" indent="-457200">
              <a:buAutoNum type="arabicPeriod"/>
            </a:pPr>
            <a:r>
              <a:rPr lang="en-US" sz="3200" dirty="0">
                <a:solidFill>
                  <a:schemeClr val="accent4">
                    <a:lumMod val="60000"/>
                    <a:lumOff val="40000"/>
                  </a:schemeClr>
                </a:solidFill>
              </a:rPr>
              <a:t>T2T CHM13v2/hs1 – human</a:t>
            </a:r>
          </a:p>
          <a:p>
            <a:pPr marL="457200" indent="-457200">
              <a:buAutoNum type="arabicPeriod"/>
            </a:pPr>
            <a:r>
              <a:rPr lang="en-US" sz="3200" dirty="0">
                <a:solidFill>
                  <a:schemeClr val="accent4">
                    <a:lumMod val="60000"/>
                    <a:lumOff val="40000"/>
                  </a:schemeClr>
                </a:solidFill>
              </a:rPr>
              <a:t>UCSC annotated primate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human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primate assemblies</a:t>
            </a:r>
          </a:p>
          <a:p>
            <a:pPr marL="457200" indent="-457200">
              <a:buAutoNum type="arabicPeriod"/>
            </a:pPr>
            <a:r>
              <a:rPr lang="en-US" sz="3200" dirty="0">
                <a:solidFill>
                  <a:schemeClr val="accent4">
                    <a:lumMod val="60000"/>
                    <a:lumOff val="40000"/>
                  </a:schemeClr>
                </a:solidFill>
              </a:rPr>
              <a:t>UCSC annotated mammal assemblies</a:t>
            </a:r>
          </a:p>
          <a:p>
            <a:pPr marL="457200" indent="-457200">
              <a:buAutoNum type="arabicPeriod"/>
            </a:pPr>
            <a:r>
              <a:rPr lang="en-US" sz="3200" dirty="0">
                <a:solidFill>
                  <a:schemeClr val="accent4">
                    <a:lumMod val="60000"/>
                    <a:lumOff val="40000"/>
                  </a:schemeClr>
                </a:solidFill>
              </a:rPr>
              <a:t>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mammal assemblies</a:t>
            </a:r>
          </a:p>
          <a:p>
            <a:pPr marL="457200" indent="-457200">
              <a:buAutoNum type="arabicPeriod"/>
            </a:pPr>
            <a:r>
              <a:rPr lang="en-US" sz="3200" dirty="0">
                <a:solidFill>
                  <a:schemeClr val="accent4">
                    <a:lumMod val="60000"/>
                    <a:lumOff val="40000"/>
                  </a:schemeClr>
                </a:solidFill>
              </a:rPr>
              <a:t>All other UCSC annotated assemblies</a:t>
            </a:r>
          </a:p>
          <a:p>
            <a:pPr marL="457200" indent="-457200">
              <a:buAutoNum type="arabicPeriod"/>
            </a:pPr>
            <a:r>
              <a:rPr lang="en-US" sz="3200" dirty="0">
                <a:solidFill>
                  <a:schemeClr val="accent4">
                    <a:lumMod val="60000"/>
                    <a:lumOff val="40000"/>
                  </a:schemeClr>
                </a:solidFill>
              </a:rPr>
              <a:t> All other automated annotation (</a:t>
            </a:r>
            <a:r>
              <a:rPr lang="en-US" sz="3200" dirty="0" err="1">
                <a:solidFill>
                  <a:schemeClr val="accent4">
                    <a:lumMod val="60000"/>
                    <a:lumOff val="40000"/>
                  </a:schemeClr>
                </a:solidFill>
              </a:rPr>
              <a:t>GenArk</a:t>
            </a:r>
            <a:r>
              <a:rPr lang="en-US" sz="3200" dirty="0">
                <a:solidFill>
                  <a:schemeClr val="accent4">
                    <a:lumMod val="60000"/>
                    <a:lumOff val="40000"/>
                  </a:schemeClr>
                </a:solidFill>
              </a:rPr>
              <a:t>) assemblies</a:t>
            </a:r>
          </a:p>
        </p:txBody>
      </p:sp>
      <p:sp>
        <p:nvSpPr>
          <p:cNvPr id="2" name="Title 1">
            <a:extLst>
              <a:ext uri="{FF2B5EF4-FFF2-40B4-BE49-F238E27FC236}">
                <a16:creationId xmlns:a16="http://schemas.microsoft.com/office/drawing/2014/main" id="{4992A7A6-7ED7-CD02-CAF6-C0EC139F1B08}"/>
              </a:ext>
            </a:extLst>
          </p:cNvPr>
          <p:cNvSpPr>
            <a:spLocks noGrp="1"/>
          </p:cNvSpPr>
          <p:nvPr>
            <p:ph type="ctrTitle"/>
          </p:nvPr>
        </p:nvSpPr>
        <p:spPr>
          <a:xfrm>
            <a:off x="477982" y="38673"/>
            <a:ext cx="10085689" cy="621687"/>
          </a:xfrm>
          <a:solidFill>
            <a:schemeClr val="accent5">
              <a:lumMod val="50000"/>
            </a:schemeClr>
          </a:solidFill>
        </p:spPr>
        <p:txBody>
          <a:bodyPr>
            <a:noAutofit/>
          </a:bodyPr>
          <a:lstStyle/>
          <a:p>
            <a:r>
              <a:rPr lang="en-US" sz="3600" dirty="0">
                <a:solidFill>
                  <a:srgbClr val="FFC000"/>
                </a:solidFill>
              </a:rPr>
              <a:t>What do I mean by ‘important’ assemblies ?</a:t>
            </a:r>
          </a:p>
        </p:txBody>
      </p:sp>
      <p:cxnSp>
        <p:nvCxnSpPr>
          <p:cNvPr id="13" name="Straight Arrow Connector 12">
            <a:extLst>
              <a:ext uri="{FF2B5EF4-FFF2-40B4-BE49-F238E27FC236}">
                <a16:creationId xmlns:a16="http://schemas.microsoft.com/office/drawing/2014/main" id="{BD0AE00D-8ED1-939F-0FA0-024AB2714412}"/>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F1B62D40-AC84-69BC-7120-7D2E89F65F01}"/>
              </a:ext>
            </a:extLst>
          </p:cNvPr>
          <p:cNvSpPr txBox="1"/>
          <p:nvPr/>
        </p:nvSpPr>
        <p:spPr>
          <a:xfrm>
            <a:off x="2348350" y="707714"/>
            <a:ext cx="6598229"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Search results are ordered by the following rules:</a:t>
            </a:r>
          </a:p>
        </p:txBody>
      </p:sp>
      <p:sp>
        <p:nvSpPr>
          <p:cNvPr id="3" name="TextBox 2">
            <a:extLst>
              <a:ext uri="{FF2B5EF4-FFF2-40B4-BE49-F238E27FC236}">
                <a16:creationId xmlns:a16="http://schemas.microsoft.com/office/drawing/2014/main" id="{9A347103-6175-C9DA-1756-6855D45F9EC8}"/>
              </a:ext>
            </a:extLst>
          </p:cNvPr>
          <p:cNvSpPr txBox="1"/>
          <p:nvPr/>
        </p:nvSpPr>
        <p:spPr>
          <a:xfrm>
            <a:off x="2168237" y="6347235"/>
            <a:ext cx="7817427" cy="461665"/>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t>
            </a:r>
            <a:r>
              <a:rPr lang="en-US" sz="2400" dirty="0" err="1">
                <a:solidFill>
                  <a:schemeClr val="accent4">
                    <a:lumMod val="60000"/>
                    <a:lumOff val="40000"/>
                  </a:schemeClr>
                </a:solidFill>
              </a:rPr>
              <a:t>GenArk</a:t>
            </a:r>
            <a:r>
              <a:rPr lang="en-US" sz="2400" dirty="0">
                <a:solidFill>
                  <a:schemeClr val="accent4">
                    <a:lumMod val="60000"/>
                    <a:lumOff val="40000"/>
                  </a:schemeClr>
                </a:solidFill>
              </a:rPr>
              <a:t>’ assemblies: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22739220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97CA8E4-3ACC-B458-E058-C9D517DAC712}"/>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963F4B6-604B-8794-0194-A96B5F802907}"/>
              </a:ext>
            </a:extLst>
          </p:cNvPr>
          <p:cNvSpPr>
            <a:spLocks noGrp="1"/>
          </p:cNvSpPr>
          <p:nvPr>
            <p:ph type="ctrTitle"/>
          </p:nvPr>
        </p:nvSpPr>
        <p:spPr>
          <a:xfrm>
            <a:off x="103909" y="38673"/>
            <a:ext cx="11741725" cy="621687"/>
          </a:xfrm>
          <a:solidFill>
            <a:schemeClr val="accent5">
              <a:lumMod val="50000"/>
            </a:schemeClr>
          </a:solidFill>
        </p:spPr>
        <p:txBody>
          <a:bodyPr>
            <a:noAutofit/>
          </a:bodyPr>
          <a:lstStyle/>
          <a:p>
            <a:r>
              <a:rPr lang="en-US" sz="3200" dirty="0">
                <a:solidFill>
                  <a:srgbClr val="FFC000"/>
                </a:solidFill>
              </a:rPr>
              <a:t>What are ‘UCSC annotated’ vs. ‘automated annotated’ assemblies</a:t>
            </a:r>
          </a:p>
        </p:txBody>
      </p:sp>
      <p:cxnSp>
        <p:nvCxnSpPr>
          <p:cNvPr id="13" name="Straight Arrow Connector 12">
            <a:extLst>
              <a:ext uri="{FF2B5EF4-FFF2-40B4-BE49-F238E27FC236}">
                <a16:creationId xmlns:a16="http://schemas.microsoft.com/office/drawing/2014/main" id="{7529104D-490D-03A5-CE83-B585EB17957F}"/>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sp>
        <p:nvSpPr>
          <p:cNvPr id="8" name="TextBox 7">
            <a:extLst>
              <a:ext uri="{FF2B5EF4-FFF2-40B4-BE49-F238E27FC236}">
                <a16:creationId xmlns:a16="http://schemas.microsoft.com/office/drawing/2014/main" id="{12415243-C45E-DA17-30CD-91651E602C8B}"/>
              </a:ext>
            </a:extLst>
          </p:cNvPr>
          <p:cNvSpPr txBox="1"/>
          <p:nvPr/>
        </p:nvSpPr>
        <p:spPr>
          <a:xfrm>
            <a:off x="103908" y="831795"/>
            <a:ext cx="11741725" cy="1569660"/>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The ‘UCSC annotated’ assemblies are the classic reference assemblies such as GRCh38/hg38, and GRCm39/mm39 with literally thousands of annotated tracks from research projects.  UCSC solicits and accepts such annotations from research projects and ensures the data has acceptable quality and documentation to make the annotations useful to the community.</a:t>
            </a:r>
          </a:p>
        </p:txBody>
      </p:sp>
      <p:pic>
        <p:nvPicPr>
          <p:cNvPr id="5" name="Picture 4">
            <a:extLst>
              <a:ext uri="{FF2B5EF4-FFF2-40B4-BE49-F238E27FC236}">
                <a16:creationId xmlns:a16="http://schemas.microsoft.com/office/drawing/2014/main" id="{CD17609A-60E4-D1C3-E73B-1FDC33334B88}"/>
              </a:ext>
            </a:extLst>
          </p:cNvPr>
          <p:cNvPicPr>
            <a:picLocks noChangeAspect="1"/>
          </p:cNvPicPr>
          <p:nvPr/>
        </p:nvPicPr>
        <p:blipFill>
          <a:blip r:embed="rId3"/>
          <a:stretch>
            <a:fillRect/>
          </a:stretch>
        </p:blipFill>
        <p:spPr>
          <a:xfrm>
            <a:off x="4073233" y="2457140"/>
            <a:ext cx="7772400" cy="2791147"/>
          </a:xfrm>
          <a:prstGeom prst="rect">
            <a:avLst/>
          </a:prstGeom>
        </p:spPr>
      </p:pic>
      <p:sp>
        <p:nvSpPr>
          <p:cNvPr id="6" name="Frame 5">
            <a:extLst>
              <a:ext uri="{FF2B5EF4-FFF2-40B4-BE49-F238E27FC236}">
                <a16:creationId xmlns:a16="http://schemas.microsoft.com/office/drawing/2014/main" id="{9C5BE4DD-61AA-03A8-F926-8AAF80485AC4}"/>
              </a:ext>
            </a:extLst>
          </p:cNvPr>
          <p:cNvSpPr/>
          <p:nvPr/>
        </p:nvSpPr>
        <p:spPr>
          <a:xfrm>
            <a:off x="3979719" y="3574056"/>
            <a:ext cx="3678382" cy="883643"/>
          </a:xfrm>
          <a:prstGeom prst="frame">
            <a:avLst/>
          </a:prstGeom>
          <a:solidFill>
            <a:schemeClr val="accent2"/>
          </a:solidFill>
          <a:ln w="19050" cap="rnd">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7" name="Straight Connector 6">
            <a:extLst>
              <a:ext uri="{FF2B5EF4-FFF2-40B4-BE49-F238E27FC236}">
                <a16:creationId xmlns:a16="http://schemas.microsoft.com/office/drawing/2014/main" id="{7156F115-9F49-C861-BDAA-E77A7814E8BA}"/>
              </a:ext>
            </a:extLst>
          </p:cNvPr>
          <p:cNvCxnSpPr>
            <a:cxnSpLocks/>
          </p:cNvCxnSpPr>
          <p:nvPr/>
        </p:nvCxnSpPr>
        <p:spPr>
          <a:xfrm>
            <a:off x="2005445" y="3105544"/>
            <a:ext cx="2067788" cy="957301"/>
          </a:xfrm>
          <a:prstGeom prst="line">
            <a:avLst/>
          </a:prstGeom>
          <a:ln w="66675">
            <a:solidFill>
              <a:srgbClr val="FF0000"/>
            </a:solidFill>
            <a:tailEnd type="stealth"/>
          </a:ln>
        </p:spPr>
        <p:style>
          <a:lnRef idx="1">
            <a:schemeClr val="accent2"/>
          </a:lnRef>
          <a:fillRef idx="0">
            <a:schemeClr val="accent2"/>
          </a:fillRef>
          <a:effectRef idx="0">
            <a:schemeClr val="accent2"/>
          </a:effectRef>
          <a:fontRef idx="minor">
            <a:schemeClr val="tx1"/>
          </a:fontRef>
        </p:style>
      </p:cxnSp>
      <p:sp>
        <p:nvSpPr>
          <p:cNvPr id="14" name="TextBox 13">
            <a:extLst>
              <a:ext uri="{FF2B5EF4-FFF2-40B4-BE49-F238E27FC236}">
                <a16:creationId xmlns:a16="http://schemas.microsoft.com/office/drawing/2014/main" id="{2A8A8378-7C31-CF13-AD1F-DB8056B5560B}"/>
              </a:ext>
            </a:extLst>
          </p:cNvPr>
          <p:cNvSpPr txBox="1"/>
          <p:nvPr/>
        </p:nvSpPr>
        <p:spPr>
          <a:xfrm>
            <a:off x="103908" y="2680527"/>
            <a:ext cx="3439392" cy="369332"/>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Typically, one of these assemblies:</a:t>
            </a:r>
          </a:p>
        </p:txBody>
      </p:sp>
      <p:sp>
        <p:nvSpPr>
          <p:cNvPr id="16" name="TextBox 15">
            <a:extLst>
              <a:ext uri="{FF2B5EF4-FFF2-40B4-BE49-F238E27FC236}">
                <a16:creationId xmlns:a16="http://schemas.microsoft.com/office/drawing/2014/main" id="{C72E5FB4-AE8D-BDC5-C5ED-CFD0D777CBD2}"/>
              </a:ext>
            </a:extLst>
          </p:cNvPr>
          <p:cNvSpPr txBox="1"/>
          <p:nvPr/>
        </p:nvSpPr>
        <p:spPr>
          <a:xfrm>
            <a:off x="103908" y="5430654"/>
            <a:ext cx="11928765" cy="1200329"/>
          </a:xfrm>
          <a:prstGeom prst="rect">
            <a:avLst/>
          </a:prstGeom>
          <a:solidFill>
            <a:schemeClr val="accent5">
              <a:lumMod val="75000"/>
            </a:schemeClr>
          </a:solidFill>
        </p:spPr>
        <p:txBody>
          <a:bodyPr wrap="square" rtlCol="0">
            <a:spAutoFit/>
          </a:bodyPr>
          <a:lstStyle/>
          <a:p>
            <a:r>
              <a:rPr lang="en-US" sz="2400" dirty="0">
                <a:solidFill>
                  <a:schemeClr val="accent4">
                    <a:lumMod val="60000"/>
                    <a:lumOff val="40000"/>
                  </a:schemeClr>
                </a:solidFill>
              </a:rPr>
              <a:t>‘Automated annotated’ assemblies – almost completely generated by existing procedures such as repeat masking, ‘Augustus’ gene finding, GC percent, CpG islands  a fixed set of fundamental tracks.  Found in the ‘</a:t>
            </a:r>
            <a:r>
              <a:rPr lang="en-US" sz="2400" dirty="0" err="1">
                <a:solidFill>
                  <a:schemeClr val="accent4">
                    <a:lumMod val="60000"/>
                    <a:lumOff val="40000"/>
                  </a:schemeClr>
                </a:solidFill>
              </a:rPr>
              <a:t>GenArk</a:t>
            </a:r>
            <a:r>
              <a:rPr lang="en-US" sz="2400" dirty="0">
                <a:solidFill>
                  <a:schemeClr val="accent4">
                    <a:lumMod val="60000"/>
                    <a:lumOff val="40000"/>
                  </a:schemeClr>
                </a:solidFill>
              </a:rPr>
              <a:t>’  collection: https://</a:t>
            </a:r>
            <a:r>
              <a:rPr lang="en-US" sz="2400" dirty="0" err="1">
                <a:solidFill>
                  <a:schemeClr val="accent4">
                    <a:lumMod val="60000"/>
                    <a:lumOff val="40000"/>
                  </a:schemeClr>
                </a:solidFill>
              </a:rPr>
              <a:t>hgdownload.soe.ucsc.edu</a:t>
            </a:r>
            <a:r>
              <a:rPr lang="en-US" sz="2400" dirty="0">
                <a:solidFill>
                  <a:schemeClr val="accent4">
                    <a:lumMod val="60000"/>
                    <a:lumOff val="40000"/>
                  </a:schemeClr>
                </a:solidFill>
              </a:rPr>
              <a:t>/hubs/</a:t>
            </a:r>
          </a:p>
        </p:txBody>
      </p:sp>
    </p:spTree>
    <p:extLst>
      <p:ext uri="{BB962C8B-B14F-4D97-AF65-F5344CB8AC3E}">
        <p14:creationId xmlns:p14="http://schemas.microsoft.com/office/powerpoint/2010/main" val="10699657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00B9B-6404-CC17-993E-E958C5782E9E}"/>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49E92C8-D690-4DDB-43E6-772B21C157B0}"/>
              </a:ext>
            </a:extLst>
          </p:cNvPr>
          <p:cNvSpPr>
            <a:spLocks noGrp="1"/>
          </p:cNvSpPr>
          <p:nvPr>
            <p:ph type="ctrTitle"/>
          </p:nvPr>
        </p:nvSpPr>
        <p:spPr>
          <a:xfrm>
            <a:off x="1639838" y="41562"/>
            <a:ext cx="8598196" cy="621687"/>
          </a:xfrm>
          <a:solidFill>
            <a:schemeClr val="accent5">
              <a:lumMod val="50000"/>
            </a:schemeClr>
          </a:solidFill>
        </p:spPr>
        <p:txBody>
          <a:bodyPr>
            <a:noAutofit/>
          </a:bodyPr>
          <a:lstStyle/>
          <a:p>
            <a:r>
              <a:rPr lang="en-US" sz="3600" dirty="0">
                <a:solidFill>
                  <a:srgbClr val="FFC000"/>
                </a:solidFill>
              </a:rPr>
              <a:t>Single word search can be a prefix match</a:t>
            </a:r>
          </a:p>
        </p:txBody>
      </p:sp>
      <p:cxnSp>
        <p:nvCxnSpPr>
          <p:cNvPr id="13" name="Straight Arrow Connector 12">
            <a:extLst>
              <a:ext uri="{FF2B5EF4-FFF2-40B4-BE49-F238E27FC236}">
                <a16:creationId xmlns:a16="http://schemas.microsoft.com/office/drawing/2014/main" id="{066C19DF-7325-846C-91A6-EE5F27627E41}"/>
              </a:ext>
            </a:extLst>
          </p:cNvPr>
          <p:cNvCxnSpPr/>
          <p:nvPr/>
        </p:nvCxnSpPr>
        <p:spPr>
          <a:xfrm>
            <a:off x="1004935" y="7242772"/>
            <a:ext cx="914400" cy="91440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pic>
        <p:nvPicPr>
          <p:cNvPr id="9" name="Picture 8" descr="A screenshot of a computer&#10;&#10;Description automatically generated">
            <a:extLst>
              <a:ext uri="{FF2B5EF4-FFF2-40B4-BE49-F238E27FC236}">
                <a16:creationId xmlns:a16="http://schemas.microsoft.com/office/drawing/2014/main" id="{A9B366E3-A9F0-95CB-9B26-28E8B809F641}"/>
              </a:ext>
            </a:extLst>
          </p:cNvPr>
          <p:cNvPicPr>
            <a:picLocks noChangeAspect="1"/>
          </p:cNvPicPr>
          <p:nvPr/>
        </p:nvPicPr>
        <p:blipFill>
          <a:blip r:embed="rId3"/>
          <a:stretch>
            <a:fillRect/>
          </a:stretch>
        </p:blipFill>
        <p:spPr>
          <a:xfrm>
            <a:off x="1532785" y="621687"/>
            <a:ext cx="8726031" cy="5884703"/>
          </a:xfrm>
          <a:prstGeom prst="rect">
            <a:avLst/>
          </a:prstGeom>
        </p:spPr>
      </p:pic>
      <p:sp>
        <p:nvSpPr>
          <p:cNvPr id="11" name="TextBox 10">
            <a:extLst>
              <a:ext uri="{FF2B5EF4-FFF2-40B4-BE49-F238E27FC236}">
                <a16:creationId xmlns:a16="http://schemas.microsoft.com/office/drawing/2014/main" id="{05F0F9B5-D3B8-A74C-49AF-B80B76A6C72B}"/>
              </a:ext>
            </a:extLst>
          </p:cNvPr>
          <p:cNvSpPr txBox="1"/>
          <p:nvPr/>
        </p:nvSpPr>
        <p:spPr>
          <a:xfrm>
            <a:off x="8986345" y="2332759"/>
            <a:ext cx="2869323" cy="1200329"/>
          </a:xfrm>
          <a:prstGeom prst="rect">
            <a:avLst/>
          </a:prstGeom>
          <a:solidFill>
            <a:schemeClr val="accent5">
              <a:lumMod val="75000"/>
            </a:schemeClr>
          </a:solidFill>
        </p:spPr>
        <p:txBody>
          <a:bodyPr wrap="square" rtlCol="0">
            <a:spAutoFit/>
          </a:bodyPr>
          <a:lstStyle/>
          <a:p>
            <a:r>
              <a:rPr lang="en-US" dirty="0">
                <a:solidFill>
                  <a:schemeClr val="accent4">
                    <a:lumMod val="60000"/>
                    <a:lumOff val="40000"/>
                  </a:schemeClr>
                </a:solidFill>
              </a:rPr>
              <a:t>When word does not match exactly to a word, it automatically becomes a prefix search.</a:t>
            </a:r>
          </a:p>
        </p:txBody>
      </p:sp>
    </p:spTree>
    <p:extLst>
      <p:ext uri="{BB962C8B-B14F-4D97-AF65-F5344CB8AC3E}">
        <p14:creationId xmlns:p14="http://schemas.microsoft.com/office/powerpoint/2010/main" val="3281751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9436</TotalTime>
  <Words>1221</Words>
  <Application>Microsoft Macintosh PowerPoint</Application>
  <PresentationFormat>Widescreen</PresentationFormat>
  <Paragraphs>149</Paragraphs>
  <Slides>17</Slides>
  <Notes>17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17</vt:i4>
      </vt:variant>
    </vt:vector>
  </HeadingPairs>
  <TitlesOfParts>
    <vt:vector size="21" baseType="lpstr">
      <vt:lpstr>Arial</vt:lpstr>
      <vt:lpstr>Calibri</vt:lpstr>
      <vt:lpstr>Calibri Light</vt:lpstr>
      <vt:lpstr>Office Theme</vt:lpstr>
      <vt:lpstr>Finding genomes in the genome browser</vt:lpstr>
      <vt:lpstr>PowerPoint Presentation</vt:lpstr>
      <vt:lpstr>UCSC Genome Browser ‘home’ page</vt:lpstr>
      <vt:lpstr>UCSC Genome Browser ‘gateway’ page</vt:lpstr>
      <vt:lpstr>Single word search</vt:lpstr>
      <vt:lpstr>Common words, limited number results e.g.: ‘human’</vt:lpstr>
      <vt:lpstr>What do I mean by ‘important’ assemblies ?</vt:lpstr>
      <vt:lpstr>What are ‘UCSC annotated’ vs. ‘automated annotated’ assemblies</vt:lpstr>
      <vt:lpstr>Single word search can be a prefix match</vt:lpstr>
      <vt:lpstr>Multiple word search can be revealing:</vt:lpstr>
      <vt:lpstr>Maybe what you want is not yet in the UCSC browser.</vt:lpstr>
      <vt:lpstr>A more general search service</vt:lpstr>
      <vt:lpstr>A more general search service</vt:lpstr>
      <vt:lpstr>A more general search service</vt:lpstr>
      <vt:lpstr>+human +2024</vt:lpstr>
      <vt:lpstr>Submit request for assembly addition to the browser</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Hiram M Clawson</dc:creator>
  <cp:lastModifiedBy>Hiram Clawson</cp:lastModifiedBy>
  <cp:revision>24</cp:revision>
  <dcterms:created xsi:type="dcterms:W3CDTF">2023-01-03T22:09:41Z</dcterms:created>
  <dcterms:modified xsi:type="dcterms:W3CDTF">2025-01-11T17:19:00Z</dcterms:modified>
</cp:coreProperties>
</file>