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1089600" cy="40233600"/>
  <p:notesSz cx="6858000" cy="9144000"/>
  <p:defaultText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33" d="100"/>
          <a:sy n="33" d="100"/>
        </p:scale>
        <p:origin x="-2728" y="1192"/>
      </p:cViewPr>
      <p:guideLst>
        <p:guide orient="horz" pos="12672"/>
        <p:guide pos="97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1720" y="12498496"/>
            <a:ext cx="26426160" cy="8624147"/>
          </a:xfrm>
        </p:spPr>
        <p:txBody>
          <a:bodyPr/>
          <a:lstStyle/>
          <a:p>
            <a:r>
              <a:rPr lang="en-US"/>
              <a:t>Click to edit Master title style</a:t>
            </a:r>
          </a:p>
        </p:txBody>
      </p:sp>
      <p:sp>
        <p:nvSpPr>
          <p:cNvPr id="3" name="Subtitle 2"/>
          <p:cNvSpPr>
            <a:spLocks noGrp="1"/>
          </p:cNvSpPr>
          <p:nvPr>
            <p:ph type="subTitle" idx="1"/>
          </p:nvPr>
        </p:nvSpPr>
        <p:spPr>
          <a:xfrm>
            <a:off x="4663440" y="22799040"/>
            <a:ext cx="21762720" cy="10281920"/>
          </a:xfrm>
        </p:spPr>
        <p:txBody>
          <a:bodyPr/>
          <a:lstStyle>
            <a:lvl1pPr marL="0" indent="0" algn="ctr">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ADB6E6-859D-8E4F-8080-5E922EA2F3AD}" type="datetimeFigureOut">
              <a:rPr lang="en-US"/>
              <a:pPr/>
              <a:t>6/15/15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166960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DB6E6-859D-8E4F-8080-5E922EA2F3AD}" type="datetimeFigureOut">
              <a:rPr lang="en-US"/>
              <a:pPr/>
              <a:t>6/15/15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69266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639106" y="9453036"/>
            <a:ext cx="23781385" cy="2013915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84154" y="9453036"/>
            <a:ext cx="70836790" cy="2013915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DB6E6-859D-8E4F-8080-5E922EA2F3AD}" type="datetimeFigureOut">
              <a:rPr lang="en-US"/>
              <a:pPr/>
              <a:t>6/15/15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349858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DB6E6-859D-8E4F-8080-5E922EA2F3AD}" type="datetimeFigureOut">
              <a:rPr lang="en-US"/>
              <a:pPr/>
              <a:t>6/15/15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189297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4" y="25853816"/>
            <a:ext cx="26426160" cy="7990840"/>
          </a:xfrm>
        </p:spPr>
        <p:txBody>
          <a:bodyPr anchor="t"/>
          <a:lstStyle>
            <a:lvl1pPr algn="l">
              <a:defRPr sz="17800" b="1" cap="all"/>
            </a:lvl1pPr>
          </a:lstStyle>
          <a:p>
            <a:r>
              <a:rPr lang="en-US"/>
              <a:t>Click to edit Master title style</a:t>
            </a:r>
          </a:p>
        </p:txBody>
      </p:sp>
      <p:sp>
        <p:nvSpPr>
          <p:cNvPr id="3" name="Text Placeholder 2"/>
          <p:cNvSpPr>
            <a:spLocks noGrp="1"/>
          </p:cNvSpPr>
          <p:nvPr>
            <p:ph type="body" idx="1"/>
          </p:nvPr>
        </p:nvSpPr>
        <p:spPr>
          <a:xfrm>
            <a:off x="2455864" y="17052719"/>
            <a:ext cx="26426160" cy="8801097"/>
          </a:xfrm>
        </p:spPr>
        <p:txBody>
          <a:bodyPr anchor="b"/>
          <a:lstStyle>
            <a:lvl1pPr marL="0" indent="0">
              <a:buNone/>
              <a:defRPr sz="8900">
                <a:solidFill>
                  <a:schemeClr val="tx1">
                    <a:tint val="75000"/>
                  </a:schemeClr>
                </a:solidFill>
              </a:defRPr>
            </a:lvl1pPr>
            <a:lvl2pPr marL="2037786" indent="0">
              <a:buNone/>
              <a:defRPr sz="8000">
                <a:solidFill>
                  <a:schemeClr val="tx1">
                    <a:tint val="75000"/>
                  </a:schemeClr>
                </a:solidFill>
              </a:defRPr>
            </a:lvl2pPr>
            <a:lvl3pPr marL="4075572" indent="0">
              <a:buNone/>
              <a:defRPr sz="7100">
                <a:solidFill>
                  <a:schemeClr val="tx1">
                    <a:tint val="75000"/>
                  </a:schemeClr>
                </a:solidFill>
              </a:defRPr>
            </a:lvl3pPr>
            <a:lvl4pPr marL="6113358" indent="0">
              <a:buNone/>
              <a:defRPr sz="6200">
                <a:solidFill>
                  <a:schemeClr val="tx1">
                    <a:tint val="75000"/>
                  </a:schemeClr>
                </a:solidFill>
              </a:defRPr>
            </a:lvl4pPr>
            <a:lvl5pPr marL="8151144" indent="0">
              <a:buNone/>
              <a:defRPr sz="6200">
                <a:solidFill>
                  <a:schemeClr val="tx1">
                    <a:tint val="75000"/>
                  </a:schemeClr>
                </a:solidFill>
              </a:defRPr>
            </a:lvl5pPr>
            <a:lvl6pPr marL="10188931" indent="0">
              <a:buNone/>
              <a:defRPr sz="6200">
                <a:solidFill>
                  <a:schemeClr val="tx1">
                    <a:tint val="75000"/>
                  </a:schemeClr>
                </a:solidFill>
              </a:defRPr>
            </a:lvl6pPr>
            <a:lvl7pPr marL="12226717" indent="0">
              <a:buNone/>
              <a:defRPr sz="6200">
                <a:solidFill>
                  <a:schemeClr val="tx1">
                    <a:tint val="75000"/>
                  </a:schemeClr>
                </a:solidFill>
              </a:defRPr>
            </a:lvl7pPr>
            <a:lvl8pPr marL="14264503" indent="0">
              <a:buNone/>
              <a:defRPr sz="6200">
                <a:solidFill>
                  <a:schemeClr val="tx1">
                    <a:tint val="75000"/>
                  </a:schemeClr>
                </a:solidFill>
              </a:defRPr>
            </a:lvl8pPr>
            <a:lvl9pPr marL="16302289" indent="0">
              <a:buNone/>
              <a:defRPr sz="6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DB6E6-859D-8E4F-8080-5E922EA2F3AD}" type="datetimeFigureOut">
              <a:rPr lang="en-US"/>
              <a:pPr/>
              <a:t>6/15/15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67631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84156" y="55079053"/>
            <a:ext cx="47309086" cy="155765503"/>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11400" y="55079053"/>
            <a:ext cx="47309089" cy="155765503"/>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ADB6E6-859D-8E4F-8080-5E922EA2F3AD}" type="datetimeFigureOut">
              <a:rPr lang="en-US"/>
              <a:pPr/>
              <a:t>6/15/15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232481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480" y="1611210"/>
            <a:ext cx="27980640" cy="670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4480" y="9005996"/>
            <a:ext cx="13736639" cy="3753270"/>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4" name="Content Placeholder 3"/>
          <p:cNvSpPr>
            <a:spLocks noGrp="1"/>
          </p:cNvSpPr>
          <p:nvPr>
            <p:ph sz="half" idx="2"/>
          </p:nvPr>
        </p:nvSpPr>
        <p:spPr>
          <a:xfrm>
            <a:off x="1554480" y="12759266"/>
            <a:ext cx="13736639" cy="23180890"/>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793087" y="9005996"/>
            <a:ext cx="13742035" cy="3753270"/>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15793087" y="12759266"/>
            <a:ext cx="13742035" cy="23180890"/>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ADB6E6-859D-8E4F-8080-5E922EA2F3AD}" type="datetimeFigureOut">
              <a:rPr lang="en-US"/>
              <a:pPr/>
              <a:t>6/15/15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225624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ADB6E6-859D-8E4F-8080-5E922EA2F3AD}" type="datetimeFigureOut">
              <a:rPr lang="en-US"/>
              <a:pPr/>
              <a:t>6/15/15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78855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DB6E6-859D-8E4F-8080-5E922EA2F3AD}" type="datetimeFigureOut">
              <a:rPr lang="en-US"/>
              <a:pPr/>
              <a:t>6/15/15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1799622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482" y="1601893"/>
            <a:ext cx="10228264" cy="6817360"/>
          </a:xfrm>
        </p:spPr>
        <p:txBody>
          <a:bodyPr anchor="b"/>
          <a:lstStyle>
            <a:lvl1pPr algn="l">
              <a:defRPr sz="8900" b="1"/>
            </a:lvl1pPr>
          </a:lstStyle>
          <a:p>
            <a:r>
              <a:rPr lang="en-US"/>
              <a:t>Click to edit Master title style</a:t>
            </a:r>
          </a:p>
        </p:txBody>
      </p:sp>
      <p:sp>
        <p:nvSpPr>
          <p:cNvPr id="3" name="Content Placeholder 2"/>
          <p:cNvSpPr>
            <a:spLocks noGrp="1"/>
          </p:cNvSpPr>
          <p:nvPr>
            <p:ph idx="1"/>
          </p:nvPr>
        </p:nvSpPr>
        <p:spPr>
          <a:xfrm>
            <a:off x="12155170" y="1601896"/>
            <a:ext cx="17379950" cy="34338263"/>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54482" y="8419256"/>
            <a:ext cx="10228264" cy="27520903"/>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2CADB6E6-859D-8E4F-8080-5E922EA2F3AD}" type="datetimeFigureOut">
              <a:rPr lang="en-US"/>
              <a:pPr/>
              <a:t>6/15/15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252174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3779" y="28163520"/>
            <a:ext cx="18653760" cy="3324863"/>
          </a:xfrm>
        </p:spPr>
        <p:txBody>
          <a:bodyPr anchor="b"/>
          <a:lstStyle>
            <a:lvl1pPr algn="l">
              <a:defRPr sz="8900" b="1"/>
            </a:lvl1pPr>
          </a:lstStyle>
          <a:p>
            <a:r>
              <a:rPr lang="en-US"/>
              <a:t>Click to edit Master title style</a:t>
            </a:r>
          </a:p>
        </p:txBody>
      </p:sp>
      <p:sp>
        <p:nvSpPr>
          <p:cNvPr id="3" name="Picture Placeholder 2"/>
          <p:cNvSpPr>
            <a:spLocks noGrp="1"/>
          </p:cNvSpPr>
          <p:nvPr>
            <p:ph type="pic" idx="1"/>
          </p:nvPr>
        </p:nvSpPr>
        <p:spPr>
          <a:xfrm>
            <a:off x="6093779" y="3594947"/>
            <a:ext cx="18653760" cy="24140160"/>
          </a:xfrm>
        </p:spPr>
        <p:txBody>
          <a:bodyPr/>
          <a:lstStyle>
            <a:lvl1pPr marL="0" indent="0">
              <a:buNone/>
              <a:defRPr sz="14300"/>
            </a:lvl1pPr>
            <a:lvl2pPr marL="2037786" indent="0">
              <a:buNone/>
              <a:defRPr sz="12500"/>
            </a:lvl2pPr>
            <a:lvl3pPr marL="4075572" indent="0">
              <a:buNone/>
              <a:defRPr sz="10700"/>
            </a:lvl3pPr>
            <a:lvl4pPr marL="6113358" indent="0">
              <a:buNone/>
              <a:defRPr sz="8900"/>
            </a:lvl4pPr>
            <a:lvl5pPr marL="8151144" indent="0">
              <a:buNone/>
              <a:defRPr sz="8900"/>
            </a:lvl5pPr>
            <a:lvl6pPr marL="10188931" indent="0">
              <a:buNone/>
              <a:defRPr sz="8900"/>
            </a:lvl6pPr>
            <a:lvl7pPr marL="12226717" indent="0">
              <a:buNone/>
              <a:defRPr sz="8900"/>
            </a:lvl7pPr>
            <a:lvl8pPr marL="14264503" indent="0">
              <a:buNone/>
              <a:defRPr sz="8900"/>
            </a:lvl8pPr>
            <a:lvl9pPr marL="16302289" indent="0">
              <a:buNone/>
              <a:defRPr sz="8900"/>
            </a:lvl9pPr>
          </a:lstStyle>
          <a:p>
            <a:endParaRPr lang="en-US"/>
          </a:p>
        </p:txBody>
      </p:sp>
      <p:sp>
        <p:nvSpPr>
          <p:cNvPr id="4" name="Text Placeholder 3"/>
          <p:cNvSpPr>
            <a:spLocks noGrp="1"/>
          </p:cNvSpPr>
          <p:nvPr>
            <p:ph type="body" sz="half" idx="2"/>
          </p:nvPr>
        </p:nvSpPr>
        <p:spPr>
          <a:xfrm>
            <a:off x="6093779" y="31488383"/>
            <a:ext cx="18653760" cy="4721857"/>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2CADB6E6-859D-8E4F-8080-5E922EA2F3AD}" type="datetimeFigureOut">
              <a:rPr lang="en-US"/>
              <a:pPr/>
              <a:t>6/15/15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91FE5-CD21-F14E-B30B-5C75BA63EFEC}" type="slidenum">
              <a:rPr/>
              <a:pPr/>
              <a:t>‹#›</a:t>
            </a:fld>
            <a:endParaRPr lang="en-US"/>
          </a:p>
        </p:txBody>
      </p:sp>
    </p:spTree>
    <p:extLst>
      <p:ext uri="{BB962C8B-B14F-4D97-AF65-F5344CB8AC3E}">
        <p14:creationId xmlns:p14="http://schemas.microsoft.com/office/powerpoint/2010/main" val="36242631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54480" y="1611210"/>
            <a:ext cx="27980640" cy="6705600"/>
          </a:xfrm>
          <a:prstGeom prst="rect">
            <a:avLst/>
          </a:prstGeom>
        </p:spPr>
        <p:txBody>
          <a:bodyPr vert="horz" lIns="407557" tIns="203779" rIns="407557" bIns="203779" rtlCol="0" anchor="ctr">
            <a:normAutofit/>
          </a:bodyPr>
          <a:lstStyle/>
          <a:p>
            <a:r>
              <a:rPr lang="en-US"/>
              <a:t>Click to edit Master title style</a:t>
            </a:r>
          </a:p>
        </p:txBody>
      </p:sp>
      <p:sp>
        <p:nvSpPr>
          <p:cNvPr id="3" name="Text Placeholder 2"/>
          <p:cNvSpPr>
            <a:spLocks noGrp="1"/>
          </p:cNvSpPr>
          <p:nvPr>
            <p:ph type="body" idx="1"/>
          </p:nvPr>
        </p:nvSpPr>
        <p:spPr>
          <a:xfrm>
            <a:off x="1554480" y="9387843"/>
            <a:ext cx="27980640" cy="26552316"/>
          </a:xfrm>
          <a:prstGeom prst="rect">
            <a:avLst/>
          </a:prstGeom>
        </p:spPr>
        <p:txBody>
          <a:bodyPr vert="horz" lIns="407557" tIns="203779" rIns="407557" bIns="2037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54480" y="37290589"/>
            <a:ext cx="7254240" cy="2142067"/>
          </a:xfrm>
          <a:prstGeom prst="rect">
            <a:avLst/>
          </a:prstGeom>
        </p:spPr>
        <p:txBody>
          <a:bodyPr vert="horz" lIns="407557" tIns="203779" rIns="407557" bIns="203779" rtlCol="0" anchor="ctr"/>
          <a:lstStyle>
            <a:lvl1pPr algn="l">
              <a:defRPr sz="5300">
                <a:solidFill>
                  <a:schemeClr val="tx1">
                    <a:tint val="75000"/>
                  </a:schemeClr>
                </a:solidFill>
              </a:defRPr>
            </a:lvl1pPr>
          </a:lstStyle>
          <a:p>
            <a:fld id="{2CADB6E6-859D-8E4F-8080-5E922EA2F3AD}" type="datetimeFigureOut">
              <a:rPr lang="en-US"/>
              <a:pPr/>
              <a:t>6/15/15</a:t>
            </a:fld>
            <a:endParaRPr lang="en-US"/>
          </a:p>
        </p:txBody>
      </p:sp>
      <p:sp>
        <p:nvSpPr>
          <p:cNvPr id="5" name="Footer Placeholder 4"/>
          <p:cNvSpPr>
            <a:spLocks noGrp="1"/>
          </p:cNvSpPr>
          <p:nvPr>
            <p:ph type="ftr" sz="quarter" idx="3"/>
          </p:nvPr>
        </p:nvSpPr>
        <p:spPr>
          <a:xfrm>
            <a:off x="10622280" y="37290589"/>
            <a:ext cx="9845040" cy="2142067"/>
          </a:xfrm>
          <a:prstGeom prst="rect">
            <a:avLst/>
          </a:prstGeom>
        </p:spPr>
        <p:txBody>
          <a:bodyPr vert="horz" lIns="407557" tIns="203779" rIns="407557" bIns="203779"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280880" y="37290589"/>
            <a:ext cx="7254240" cy="2142067"/>
          </a:xfrm>
          <a:prstGeom prst="rect">
            <a:avLst/>
          </a:prstGeom>
        </p:spPr>
        <p:txBody>
          <a:bodyPr vert="horz" lIns="407557" tIns="203779" rIns="407557" bIns="203779" rtlCol="0" anchor="ctr"/>
          <a:lstStyle>
            <a:lvl1pPr algn="r">
              <a:defRPr sz="5300">
                <a:solidFill>
                  <a:schemeClr val="tx1">
                    <a:tint val="75000"/>
                  </a:schemeClr>
                </a:solidFill>
              </a:defRPr>
            </a:lvl1pPr>
          </a:lstStyle>
          <a:p>
            <a:fld id="{C9791FE5-CD21-F14E-B30B-5C75BA63EFEC}" type="slidenum">
              <a:rPr/>
              <a:pPr/>
              <a:t>‹#›</a:t>
            </a:fld>
            <a:endParaRPr lang="en-US"/>
          </a:p>
        </p:txBody>
      </p:sp>
    </p:spTree>
    <p:extLst>
      <p:ext uri="{BB962C8B-B14F-4D97-AF65-F5344CB8AC3E}">
        <p14:creationId xmlns:p14="http://schemas.microsoft.com/office/powerpoint/2010/main" val="3334785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37786"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2037786" rtl="0" eaLnBrk="1" latinLnBrk="0" hangingPunct="1">
        <a:spcBef>
          <a:spcPct val="20000"/>
        </a:spcBef>
        <a:buFont typeface="Arial"/>
        <a:buChar char="•"/>
        <a:defRPr sz="14300" kern="1200">
          <a:solidFill>
            <a:schemeClr val="tx1"/>
          </a:solidFill>
          <a:latin typeface="+mn-lt"/>
          <a:ea typeface="+mn-ea"/>
          <a:cs typeface="+mn-cs"/>
        </a:defRPr>
      </a:lvl1pPr>
      <a:lvl2pPr marL="3311402" indent="-1273616" algn="l" defTabSz="2037786" rtl="0" eaLnBrk="1" latinLnBrk="0" hangingPunct="1">
        <a:spcBef>
          <a:spcPct val="20000"/>
        </a:spcBef>
        <a:buFont typeface="Arial"/>
        <a:buChar char="–"/>
        <a:defRPr sz="12500" kern="1200">
          <a:solidFill>
            <a:schemeClr val="tx1"/>
          </a:solidFill>
          <a:latin typeface="+mn-lt"/>
          <a:ea typeface="+mn-ea"/>
          <a:cs typeface="+mn-cs"/>
        </a:defRPr>
      </a:lvl2pPr>
      <a:lvl3pPr marL="5094465" indent="-1018893" algn="l" defTabSz="2037786" rtl="0" eaLnBrk="1" latinLnBrk="0" hangingPunct="1">
        <a:spcBef>
          <a:spcPct val="20000"/>
        </a:spcBef>
        <a:buFont typeface="Arial"/>
        <a:buChar char="•"/>
        <a:defRPr sz="10700" kern="1200">
          <a:solidFill>
            <a:schemeClr val="tx1"/>
          </a:solidFill>
          <a:latin typeface="+mn-lt"/>
          <a:ea typeface="+mn-ea"/>
          <a:cs typeface="+mn-cs"/>
        </a:defRPr>
      </a:lvl3pPr>
      <a:lvl4pPr marL="7132251" indent="-1018893" algn="l" defTabSz="2037786" rtl="0" eaLnBrk="1" latinLnBrk="0" hangingPunct="1">
        <a:spcBef>
          <a:spcPct val="20000"/>
        </a:spcBef>
        <a:buFont typeface="Arial"/>
        <a:buChar char="–"/>
        <a:defRPr sz="8900" kern="1200">
          <a:solidFill>
            <a:schemeClr val="tx1"/>
          </a:solidFill>
          <a:latin typeface="+mn-lt"/>
          <a:ea typeface="+mn-ea"/>
          <a:cs typeface="+mn-cs"/>
        </a:defRPr>
      </a:lvl4pPr>
      <a:lvl5pPr marL="9170038" indent="-1018893" algn="l" defTabSz="2037786" rtl="0" eaLnBrk="1" latinLnBrk="0" hangingPunct="1">
        <a:spcBef>
          <a:spcPct val="20000"/>
        </a:spcBef>
        <a:buFont typeface="Arial"/>
        <a:buChar char="»"/>
        <a:defRPr sz="8900" kern="1200">
          <a:solidFill>
            <a:schemeClr val="tx1"/>
          </a:solidFill>
          <a:latin typeface="+mn-lt"/>
          <a:ea typeface="+mn-ea"/>
          <a:cs typeface="+mn-cs"/>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png"/><Relationship Id="rId12" Type="http://schemas.openxmlformats.org/officeDocument/2006/relationships/image" Target="../media/image9.emf"/><Relationship Id="rId13" Type="http://schemas.openxmlformats.org/officeDocument/2006/relationships/image" Target="../media/image10.emf"/><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genome.ucsc.edu" TargetMode="Externa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tiff"/><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hyperlink" Target="http://genomewiki.cse.ucsc.edu/index.php/File:GTEX2015Post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295474" y="26812867"/>
            <a:ext cx="7010117" cy="7399969"/>
          </a:xfrm>
          <a:prstGeom prst="rect">
            <a:avLst/>
          </a:prstGeom>
        </p:spPr>
      </p:pic>
      <p:sp>
        <p:nvSpPr>
          <p:cNvPr id="2" name="Title 1"/>
          <p:cNvSpPr>
            <a:spLocks noGrp="1"/>
          </p:cNvSpPr>
          <p:nvPr>
            <p:ph type="ctrTitle"/>
          </p:nvPr>
        </p:nvSpPr>
        <p:spPr>
          <a:xfrm>
            <a:off x="2928154" y="645372"/>
            <a:ext cx="27435069" cy="2600128"/>
          </a:xfrm>
        </p:spPr>
        <p:txBody>
          <a:bodyPr>
            <a:noAutofit/>
          </a:bodyPr>
          <a:lstStyle/>
          <a:p>
            <a:r>
              <a:rPr lang="en-US" sz="8800">
                <a:solidFill>
                  <a:srgbClr val="000090"/>
                </a:solidFill>
              </a:rPr>
              <a:t>GTEx Data in the UCSC Genome Browser </a:t>
            </a:r>
          </a:p>
        </p:txBody>
      </p:sp>
      <p:sp>
        <p:nvSpPr>
          <p:cNvPr id="3" name="Subtitle 2"/>
          <p:cNvSpPr>
            <a:spLocks noGrp="1"/>
          </p:cNvSpPr>
          <p:nvPr>
            <p:ph type="subTitle" idx="1"/>
          </p:nvPr>
        </p:nvSpPr>
        <p:spPr>
          <a:xfrm>
            <a:off x="3748384" y="2710344"/>
            <a:ext cx="23782607" cy="1314481"/>
          </a:xfrm>
        </p:spPr>
        <p:txBody>
          <a:bodyPr>
            <a:noAutofit/>
          </a:bodyPr>
          <a:lstStyle/>
          <a:p>
            <a:pPr algn="l"/>
            <a:r>
              <a:rPr lang="en-US" sz="4000">
                <a:solidFill>
                  <a:schemeClr val="tx1">
                    <a:lumMod val="85000"/>
                    <a:lumOff val="15000"/>
                  </a:schemeClr>
                </a:solidFill>
              </a:rPr>
              <a:t>KR Rosenbloom, GP Barber, J Casper, H Clawson, C Eisenhart, PA Fujita,  L Guruvadoo, M Haeussler, S Heitner, AS Hinrichs, D Karolchik, K Learned, BT Lee, BJ Raney, ML Speir, AS Zweig, D Haussler, RM Kuhn, WJ Kent </a:t>
            </a:r>
          </a:p>
        </p:txBody>
      </p:sp>
      <p:sp>
        <p:nvSpPr>
          <p:cNvPr id="4" name="TextBox 3"/>
          <p:cNvSpPr txBox="1"/>
          <p:nvPr/>
        </p:nvSpPr>
        <p:spPr>
          <a:xfrm rot="10800000" flipV="1">
            <a:off x="1371600" y="6280376"/>
            <a:ext cx="28829100" cy="2769989"/>
          </a:xfrm>
          <a:prstGeom prst="rect">
            <a:avLst/>
          </a:prstGeom>
          <a:noFill/>
          <a:ln>
            <a:noFill/>
          </a:ln>
        </p:spPr>
        <p:txBody>
          <a:bodyPr wrap="square" lIns="0" tIns="0" rIns="0" bIns="0" rtlCol="0">
            <a:spAutoFit/>
          </a:bodyPr>
          <a:lstStyle/>
          <a:p>
            <a:r>
              <a:rPr lang="en-US" sz="3600"/>
              <a:t>We are integrating GTEx expression and sample data into the UCSC Genome Browser visualization and analysis tools with the aim of making this valuable data more broadly accessible to the research community. New display capabilities are currently being developed for browser tracks that summarize gene expression levels by tissue and allele-specific expression by SNP in a genomic context</a:t>
            </a:r>
            <a:r>
              <a:rPr lang="en-US" sz="3600" b="1" i="1"/>
              <a:t>. In conjunction with this development, we welcome input on how best to display the data to maximize its usefulness in research and analysis</a:t>
            </a:r>
            <a:r>
              <a:rPr lang="en-US" sz="3600"/>
              <a:t>. The expression data together with full sample metadata are hosted in the Genome Browser database to support data mining via the UCSC Table Browser, Data Integrator and other tools available at </a:t>
            </a:r>
            <a:r>
              <a:rPr lang="en-US" sz="3600">
                <a:hlinkClick r:id="rId3"/>
              </a:rPr>
              <a:t>http://genome.ucsc.edu</a:t>
            </a:r>
            <a:r>
              <a:rPr lang="en-US" sz="3600"/>
              <a:t>. </a:t>
            </a:r>
          </a:p>
        </p:txBody>
      </p:sp>
      <p:sp>
        <p:nvSpPr>
          <p:cNvPr id="5" name="Rectangle 4"/>
          <p:cNvSpPr/>
          <p:nvPr/>
        </p:nvSpPr>
        <p:spPr>
          <a:xfrm>
            <a:off x="1353293" y="5257179"/>
            <a:ext cx="3149721" cy="1015663"/>
          </a:xfrm>
          <a:prstGeom prst="rect">
            <a:avLst/>
          </a:prstGeom>
        </p:spPr>
        <p:txBody>
          <a:bodyPr wrap="none">
            <a:spAutoFit/>
          </a:bodyPr>
          <a:lstStyle/>
          <a:p>
            <a:r>
              <a:rPr lang="en-US" sz="6000">
                <a:solidFill>
                  <a:srgbClr val="000090"/>
                </a:solidFill>
                <a:ea typeface="Osaka" charset="-128"/>
                <a:cs typeface="Osaka" charset="-128"/>
              </a:rPr>
              <a:t>Overview</a:t>
            </a:r>
          </a:p>
        </p:txBody>
      </p:sp>
      <p:sp>
        <p:nvSpPr>
          <p:cNvPr id="7" name="TextBox 6"/>
          <p:cNvSpPr txBox="1"/>
          <p:nvPr/>
        </p:nvSpPr>
        <p:spPr>
          <a:xfrm>
            <a:off x="6426690" y="4418412"/>
            <a:ext cx="16644397" cy="707886"/>
          </a:xfrm>
          <a:prstGeom prst="rect">
            <a:avLst/>
          </a:prstGeom>
          <a:noFill/>
        </p:spPr>
        <p:txBody>
          <a:bodyPr wrap="none" rtlCol="0">
            <a:spAutoFit/>
          </a:bodyPr>
          <a:lstStyle/>
          <a:p>
            <a:r>
              <a:rPr lang="en-US" sz="4000" i="1">
                <a:latin typeface="Arial" charset="0"/>
              </a:rPr>
              <a:t>UCSC Genomics Institute &amp; HHMI at University of California Santa Cruz</a:t>
            </a:r>
          </a:p>
        </p:txBody>
      </p:sp>
      <p:pic>
        <p:nvPicPr>
          <p:cNvPr id="9" name="Picture 8"/>
          <p:cNvPicPr>
            <a:picLocks noChangeAspect="1"/>
          </p:cNvPicPr>
          <p:nvPr/>
        </p:nvPicPr>
        <p:blipFill>
          <a:blip r:embed="rId4"/>
          <a:stretch>
            <a:fillRect/>
          </a:stretch>
        </p:blipFill>
        <p:spPr>
          <a:xfrm>
            <a:off x="27601077" y="645372"/>
            <a:ext cx="2924722" cy="2924722"/>
          </a:xfrm>
          <a:prstGeom prst="rect">
            <a:avLst/>
          </a:prstGeom>
        </p:spPr>
      </p:pic>
      <p:pic>
        <p:nvPicPr>
          <p:cNvPr id="10" name="Picture 9" descr="GenomicsInstituteOFFICIAL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9141" y="857027"/>
            <a:ext cx="6336934" cy="1233400"/>
          </a:xfrm>
          <a:prstGeom prst="rect">
            <a:avLst/>
          </a:prstGeom>
          <a:ln w="25400">
            <a:noFill/>
          </a:ln>
          <a:effectLst/>
        </p:spPr>
      </p:pic>
      <p:sp>
        <p:nvSpPr>
          <p:cNvPr id="11" name="Rectangle 10"/>
          <p:cNvSpPr/>
          <p:nvPr/>
        </p:nvSpPr>
        <p:spPr>
          <a:xfrm>
            <a:off x="185056" y="666100"/>
            <a:ext cx="6550022" cy="1527543"/>
          </a:xfrm>
          <a:prstGeom prst="rect">
            <a:avLst/>
          </a:prstGeom>
          <a:noFill/>
          <a:ln w="31750">
            <a:solidFill>
              <a:srgbClr val="FFCC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20" name="Content Placeholder 3"/>
          <p:cNvPicPr>
            <a:picLocks/>
          </p:cNvPicPr>
          <p:nvPr/>
        </p:nvPicPr>
        <p:blipFill>
          <a:blip r:embed="rId6">
            <a:extLst>
              <a:ext uri="{28A0092B-C50C-407E-A947-70E740481C1C}">
                <a14:useLocalDpi xmlns:a14="http://schemas.microsoft.com/office/drawing/2010/main" val="0"/>
              </a:ext>
            </a:extLst>
          </a:blip>
          <a:srcRect t="-55552" b="-55552"/>
          <a:stretch>
            <a:fillRect/>
          </a:stretch>
        </p:blipFill>
        <p:spPr>
          <a:xfrm>
            <a:off x="19707616" y="32503171"/>
            <a:ext cx="7848600" cy="3505200"/>
          </a:xfrm>
          <a:prstGeom prst="rect">
            <a:avLst/>
          </a:prstGeom>
          <a:ln>
            <a:solidFill>
              <a:schemeClr val="tx2"/>
            </a:solidFill>
          </a:ln>
        </p:spPr>
      </p:pic>
      <p:sp>
        <p:nvSpPr>
          <p:cNvPr id="23" name="Rectangle 22"/>
          <p:cNvSpPr/>
          <p:nvPr/>
        </p:nvSpPr>
        <p:spPr>
          <a:xfrm>
            <a:off x="11706198" y="27094070"/>
            <a:ext cx="3475831" cy="1015663"/>
          </a:xfrm>
          <a:prstGeom prst="rect">
            <a:avLst/>
          </a:prstGeom>
        </p:spPr>
        <p:txBody>
          <a:bodyPr wrap="none">
            <a:spAutoFit/>
          </a:bodyPr>
          <a:lstStyle/>
          <a:p>
            <a:r>
              <a:rPr lang="en-US" sz="6000">
                <a:solidFill>
                  <a:srgbClr val="000090"/>
                </a:solidFill>
                <a:ea typeface="Osaka" charset="-128"/>
                <a:cs typeface="Osaka" charset="-128"/>
              </a:rPr>
              <a:t>Next steps</a:t>
            </a:r>
          </a:p>
        </p:txBody>
      </p:sp>
      <p:pic>
        <p:nvPicPr>
          <p:cNvPr id="24" name="Picture 23"/>
          <p:cNvPicPr/>
          <p:nvPr/>
        </p:nvPicPr>
        <p:blipFill>
          <a:blip r:embed="rId7">
            <a:extLst>
              <a:ext uri="{28A0092B-C50C-407E-A947-70E740481C1C}">
                <a14:useLocalDpi xmlns:a14="http://schemas.microsoft.com/office/drawing/2010/main" val="0"/>
              </a:ext>
            </a:extLst>
          </a:blip>
          <a:stretch>
            <a:fillRect/>
          </a:stretch>
        </p:blipFill>
        <p:spPr>
          <a:xfrm>
            <a:off x="12552829" y="32419176"/>
            <a:ext cx="5486400" cy="4389120"/>
          </a:xfrm>
          <a:prstGeom prst="rect">
            <a:avLst/>
          </a:prstGeom>
          <a:ln>
            <a:solidFill>
              <a:schemeClr val="tx2"/>
            </a:solidFill>
          </a:ln>
        </p:spPr>
      </p:pic>
      <p:sp>
        <p:nvSpPr>
          <p:cNvPr id="27" name="Rectangle 26"/>
          <p:cNvSpPr/>
          <p:nvPr/>
        </p:nvSpPr>
        <p:spPr>
          <a:xfrm>
            <a:off x="1348294" y="9519663"/>
            <a:ext cx="11277446" cy="1015663"/>
          </a:xfrm>
          <a:prstGeom prst="rect">
            <a:avLst/>
          </a:prstGeom>
        </p:spPr>
        <p:txBody>
          <a:bodyPr wrap="none">
            <a:spAutoFit/>
          </a:bodyPr>
          <a:lstStyle/>
          <a:p>
            <a:r>
              <a:rPr lang="en-US" sz="6000">
                <a:solidFill>
                  <a:srgbClr val="000090"/>
                </a:solidFill>
                <a:ea typeface="Osaka" charset="-128"/>
                <a:cs typeface="Osaka" charset="-128"/>
              </a:rPr>
              <a:t>GTEx Gene Expression track display</a:t>
            </a:r>
          </a:p>
        </p:txBody>
      </p:sp>
      <p:grpSp>
        <p:nvGrpSpPr>
          <p:cNvPr id="32" name="Group 31"/>
          <p:cNvGrpSpPr/>
          <p:nvPr/>
        </p:nvGrpSpPr>
        <p:grpSpPr>
          <a:xfrm>
            <a:off x="1156217" y="21174291"/>
            <a:ext cx="8229600" cy="5592763"/>
            <a:chOff x="457200" y="230928"/>
            <a:chExt cx="8287320" cy="6251944"/>
          </a:xfrm>
        </p:grpSpPr>
        <p:pic>
          <p:nvPicPr>
            <p:cNvPr id="33" name="Picture 32"/>
            <p:cNvPicPr>
              <a:picLocks noChangeAspect="1"/>
            </p:cNvPicPr>
            <p:nvPr/>
          </p:nvPicPr>
          <p:blipFill>
            <a:blip r:embed="rId8"/>
            <a:stretch>
              <a:fillRect/>
            </a:stretch>
          </p:blipFill>
          <p:spPr>
            <a:xfrm>
              <a:off x="457200" y="274638"/>
              <a:ext cx="4491366" cy="6202362"/>
            </a:xfrm>
            <a:prstGeom prst="rect">
              <a:avLst/>
            </a:prstGeom>
          </p:spPr>
        </p:pic>
        <p:pic>
          <p:nvPicPr>
            <p:cNvPr id="34" name="Picture 33"/>
            <p:cNvPicPr>
              <a:picLocks noChangeAspect="1"/>
            </p:cNvPicPr>
            <p:nvPr/>
          </p:nvPicPr>
          <p:blipFill>
            <a:blip r:embed="rId9"/>
            <a:stretch>
              <a:fillRect/>
            </a:stretch>
          </p:blipFill>
          <p:spPr>
            <a:xfrm>
              <a:off x="4629720" y="230928"/>
              <a:ext cx="4114800" cy="6251944"/>
            </a:xfrm>
            <a:prstGeom prst="rect">
              <a:avLst/>
            </a:prstGeom>
          </p:spPr>
        </p:pic>
      </p:grpSp>
      <p:sp>
        <p:nvSpPr>
          <p:cNvPr id="48" name="Rectangle 47"/>
          <p:cNvSpPr/>
          <p:nvPr/>
        </p:nvSpPr>
        <p:spPr>
          <a:xfrm>
            <a:off x="1103059" y="19966213"/>
            <a:ext cx="7627734" cy="1015663"/>
          </a:xfrm>
          <a:prstGeom prst="rect">
            <a:avLst/>
          </a:prstGeom>
        </p:spPr>
        <p:txBody>
          <a:bodyPr wrap="none">
            <a:spAutoFit/>
          </a:bodyPr>
          <a:lstStyle/>
          <a:p>
            <a:r>
              <a:rPr lang="en-US" sz="6000">
                <a:solidFill>
                  <a:srgbClr val="000090"/>
                </a:solidFill>
                <a:ea typeface="Osaka" charset="-128"/>
                <a:cs typeface="Osaka" charset="-128"/>
              </a:rPr>
              <a:t>Tissue color assignment</a:t>
            </a:r>
            <a:endParaRPr lang="en-US"/>
          </a:p>
        </p:txBody>
      </p:sp>
      <p:cxnSp>
        <p:nvCxnSpPr>
          <p:cNvPr id="49" name="Straight Arrow Connector 48"/>
          <p:cNvCxnSpPr/>
          <p:nvPr/>
        </p:nvCxnSpPr>
        <p:spPr>
          <a:xfrm>
            <a:off x="1992537" y="27022877"/>
            <a:ext cx="935617" cy="955155"/>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rot="10800000" flipV="1">
            <a:off x="864505" y="34112623"/>
            <a:ext cx="8871740" cy="2769989"/>
          </a:xfrm>
          <a:prstGeom prst="rect">
            <a:avLst/>
          </a:prstGeom>
          <a:noFill/>
          <a:ln>
            <a:noFill/>
          </a:ln>
        </p:spPr>
        <p:txBody>
          <a:bodyPr wrap="square" lIns="0" tIns="0" rIns="0" bIns="0" rtlCol="0">
            <a:spAutoFit/>
          </a:bodyPr>
          <a:lstStyle/>
          <a:p>
            <a:r>
              <a:rPr lang="en-US" sz="3600"/>
              <a:t>Radial dendrogram of GTEx tissues derived from hierarchical clustering of GTEx data. The size of the circles is proportional to the gene expression difference. </a:t>
            </a:r>
            <a:r>
              <a:rPr lang="en-US" sz="3600"/>
              <a:t>This is one of several schemes we are exploring for color assignment. </a:t>
            </a:r>
          </a:p>
        </p:txBody>
      </p:sp>
      <p:sp>
        <p:nvSpPr>
          <p:cNvPr id="56" name="Rectangle 55"/>
          <p:cNvSpPr/>
          <p:nvPr/>
        </p:nvSpPr>
        <p:spPr>
          <a:xfrm>
            <a:off x="1442526" y="16400794"/>
            <a:ext cx="26427932" cy="2862322"/>
          </a:xfrm>
          <a:prstGeom prst="rect">
            <a:avLst/>
          </a:prstGeom>
        </p:spPr>
        <p:txBody>
          <a:bodyPr wrap="square">
            <a:spAutoFit/>
          </a:bodyPr>
          <a:lstStyle/>
          <a:p>
            <a:r>
              <a:rPr lang="en-US" sz="3600"/>
              <a:t>Genome Browser display of GTEx gene-level expression data from the V4 Analysis in a 20 kbp genomic region shows 2 genes with different patterns of tissue specificity.  The VAT1 (vesicle amine transport protein) locus is expressed across a broad set of tissues, while RND2 (Rho GTPase) shows expression in a small subset of tissues (supported by the ENCODE RNA-seq evidence shown below). The yellow-green range of the tissue color spectrum here denotes brain tissues.   This display is based on median expression levels (RPKM) computed for each tissue per gene.  The displayed expression graphs are fixed-width and are anchored at the genomic start of the canonical transcript. </a:t>
            </a:r>
          </a:p>
        </p:txBody>
      </p:sp>
      <p:sp>
        <p:nvSpPr>
          <p:cNvPr id="58" name="Rectangle 57"/>
          <p:cNvSpPr/>
          <p:nvPr/>
        </p:nvSpPr>
        <p:spPr>
          <a:xfrm>
            <a:off x="11879133" y="25192532"/>
            <a:ext cx="17859771" cy="1200329"/>
          </a:xfrm>
          <a:prstGeom prst="rect">
            <a:avLst/>
          </a:prstGeom>
        </p:spPr>
        <p:txBody>
          <a:bodyPr wrap="square">
            <a:spAutoFit/>
          </a:bodyPr>
          <a:lstStyle/>
          <a:p>
            <a:r>
              <a:rPr lang="en-US" sz="3600"/>
              <a:t>Genome browser display of tissue expression is condensed when viewing larger genomic regions (in this example, a 500 kbp view).</a:t>
            </a:r>
          </a:p>
        </p:txBody>
      </p:sp>
      <p:cxnSp>
        <p:nvCxnSpPr>
          <p:cNvPr id="59" name="Straight Arrow Connector 58"/>
          <p:cNvCxnSpPr/>
          <p:nvPr/>
        </p:nvCxnSpPr>
        <p:spPr>
          <a:xfrm>
            <a:off x="27530991" y="16670175"/>
            <a:ext cx="1100496" cy="2708390"/>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65" name="Rectangle 64"/>
          <p:cNvSpPr/>
          <p:nvPr/>
        </p:nvSpPr>
        <p:spPr>
          <a:xfrm>
            <a:off x="19553684" y="36085337"/>
            <a:ext cx="9201883" cy="2308324"/>
          </a:xfrm>
          <a:prstGeom prst="rect">
            <a:avLst/>
          </a:prstGeom>
        </p:spPr>
        <p:txBody>
          <a:bodyPr wrap="square">
            <a:spAutoFit/>
          </a:bodyPr>
          <a:lstStyle/>
          <a:p>
            <a:r>
              <a:rPr lang="en-US" sz="3600"/>
              <a:t>A companion GTEx eQTL SNP track will show allele frequencies and median expression graph for each SNP with significant differential expression across alleles.</a:t>
            </a:r>
          </a:p>
        </p:txBody>
      </p:sp>
      <p:sp>
        <p:nvSpPr>
          <p:cNvPr id="66" name="Rectangle 65"/>
          <p:cNvSpPr/>
          <p:nvPr/>
        </p:nvSpPr>
        <p:spPr>
          <a:xfrm rot="10800000" flipV="1">
            <a:off x="11250181" y="36875903"/>
            <a:ext cx="8383727" cy="1754327"/>
          </a:xfrm>
          <a:prstGeom prst="rect">
            <a:avLst/>
          </a:prstGeom>
        </p:spPr>
        <p:txBody>
          <a:bodyPr wrap="square">
            <a:spAutoFit/>
          </a:bodyPr>
          <a:lstStyle/>
          <a:p>
            <a:r>
              <a:rPr lang="en-US" sz="3600"/>
              <a:t>The GTEx track details will provide fuller information about the expression pattern, including a Tukey mean-difference boxplot.</a:t>
            </a:r>
          </a:p>
        </p:txBody>
      </p:sp>
      <p:sp>
        <p:nvSpPr>
          <p:cNvPr id="68" name="Rectangle 67"/>
          <p:cNvSpPr/>
          <p:nvPr/>
        </p:nvSpPr>
        <p:spPr>
          <a:xfrm>
            <a:off x="13982234" y="31657396"/>
            <a:ext cx="13727914" cy="646331"/>
          </a:xfrm>
          <a:prstGeom prst="rect">
            <a:avLst/>
          </a:prstGeom>
        </p:spPr>
        <p:txBody>
          <a:bodyPr wrap="square">
            <a:spAutoFit/>
          </a:bodyPr>
          <a:lstStyle/>
          <a:p>
            <a:r>
              <a:rPr lang="en-US" sz="3600"/>
              <a:t>Additional display features are mocked-up below:</a:t>
            </a:r>
          </a:p>
        </p:txBody>
      </p:sp>
      <p:sp>
        <p:nvSpPr>
          <p:cNvPr id="16" name="Rectangle 15"/>
          <p:cNvSpPr/>
          <p:nvPr/>
        </p:nvSpPr>
        <p:spPr>
          <a:xfrm>
            <a:off x="14526191" y="38859274"/>
            <a:ext cx="15544800" cy="646331"/>
          </a:xfrm>
          <a:prstGeom prst="rect">
            <a:avLst/>
          </a:prstGeom>
        </p:spPr>
        <p:txBody>
          <a:bodyPr>
            <a:spAutoFit/>
          </a:bodyPr>
          <a:lstStyle/>
          <a:p>
            <a:r>
              <a:rPr lang="en-US" sz="3600">
                <a:hlinkClick r:id="rId10"/>
              </a:rPr>
              <a:t>http://genomewiki.cse.ucsc.edu/index.php/File:GTEX2015Poster.pdf</a:t>
            </a:r>
            <a:endParaRPr lang="en-US" sz="3600"/>
          </a:p>
        </p:txBody>
      </p:sp>
      <p:pic>
        <p:nvPicPr>
          <p:cNvPr id="17" name="Picture 16" descr="qrcode.GTEX2015Poster.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7838921" y="37292829"/>
            <a:ext cx="2540000" cy="2540000"/>
          </a:xfrm>
          <a:prstGeom prst="rect">
            <a:avLst/>
          </a:prstGeom>
        </p:spPr>
      </p:pic>
      <p:sp>
        <p:nvSpPr>
          <p:cNvPr id="18" name="Rectangle 17"/>
          <p:cNvSpPr/>
          <p:nvPr/>
        </p:nvSpPr>
        <p:spPr>
          <a:xfrm>
            <a:off x="799484" y="38338516"/>
            <a:ext cx="8936761" cy="1200329"/>
          </a:xfrm>
          <a:prstGeom prst="rect">
            <a:avLst/>
          </a:prstGeom>
        </p:spPr>
        <p:txBody>
          <a:bodyPr wrap="square">
            <a:spAutoFit/>
          </a:bodyPr>
          <a:lstStyle/>
          <a:p>
            <a:pPr>
              <a:spcBef>
                <a:spcPct val="50000"/>
              </a:spcBef>
            </a:pPr>
            <a:r>
              <a:rPr lang="en-US" sz="3600" dirty="0"/>
              <a:t>Funding by NHGRI award </a:t>
            </a:r>
            <a:r>
              <a:rPr lang="en-US" sz="3600"/>
              <a:t>3U41HG002371-15S1 </a:t>
            </a:r>
            <a:r>
              <a:rPr lang="en-US" sz="3600" dirty="0"/>
              <a:t>to the UCSC Center for Genomic </a:t>
            </a:r>
            <a:r>
              <a:rPr lang="en-US" sz="3600" dirty="0"/>
              <a:t>Science</a:t>
            </a:r>
            <a:endParaRPr lang="en-US" sz="3600" dirty="0"/>
          </a:p>
        </p:txBody>
      </p:sp>
      <p:sp>
        <p:nvSpPr>
          <p:cNvPr id="41" name="Rectangle 40"/>
          <p:cNvSpPr/>
          <p:nvPr/>
        </p:nvSpPr>
        <p:spPr>
          <a:xfrm>
            <a:off x="809870" y="37322853"/>
            <a:ext cx="6334186" cy="1015663"/>
          </a:xfrm>
          <a:prstGeom prst="rect">
            <a:avLst/>
          </a:prstGeom>
        </p:spPr>
        <p:txBody>
          <a:bodyPr wrap="none">
            <a:spAutoFit/>
          </a:bodyPr>
          <a:lstStyle/>
          <a:p>
            <a:r>
              <a:rPr lang="en-US" sz="6000">
                <a:solidFill>
                  <a:srgbClr val="000090"/>
                </a:solidFill>
                <a:ea typeface="Osaka" charset="-128"/>
                <a:cs typeface="Osaka" charset="-128"/>
              </a:rPr>
              <a:t>Acknowledgements</a:t>
            </a:r>
          </a:p>
        </p:txBody>
      </p:sp>
      <p:pic>
        <p:nvPicPr>
          <p:cNvPr id="28" name="Picture 27" descr="gtexGene2Genes.eps"/>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43300" y="10721218"/>
            <a:ext cx="27374745" cy="5525643"/>
          </a:xfrm>
          <a:prstGeom prst="rect">
            <a:avLst/>
          </a:prstGeom>
          <a:ln>
            <a:solidFill>
              <a:schemeClr val="tx1">
                <a:lumMod val="50000"/>
                <a:lumOff val="50000"/>
              </a:schemeClr>
            </a:solidFill>
          </a:ln>
        </p:spPr>
      </p:pic>
      <p:pic>
        <p:nvPicPr>
          <p:cNvPr id="36" name="Picture 35" descr="gtex2Genes.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929280" y="19661413"/>
            <a:ext cx="17160117" cy="5338703"/>
          </a:xfrm>
          <a:prstGeom prst="rect">
            <a:avLst/>
          </a:prstGeom>
          <a:ln>
            <a:solidFill>
              <a:schemeClr val="tx1">
                <a:lumMod val="50000"/>
                <a:lumOff val="50000"/>
              </a:schemeClr>
            </a:solidFill>
          </a:ln>
        </p:spPr>
      </p:pic>
      <p:sp>
        <p:nvSpPr>
          <p:cNvPr id="51" name="Rectangle 50"/>
          <p:cNvSpPr/>
          <p:nvPr/>
        </p:nvSpPr>
        <p:spPr>
          <a:xfrm>
            <a:off x="11706198" y="28113295"/>
            <a:ext cx="15465188" cy="3416320"/>
          </a:xfrm>
          <a:prstGeom prst="rect">
            <a:avLst/>
          </a:prstGeom>
        </p:spPr>
        <p:txBody>
          <a:bodyPr wrap="square">
            <a:spAutoFit/>
          </a:bodyPr>
          <a:lstStyle/>
          <a:p>
            <a:pPr marL="571500" indent="-571500">
              <a:buFont typeface="Arial"/>
              <a:buChar char="•"/>
            </a:pPr>
            <a:r>
              <a:rPr lang="en-US" sz="3600"/>
              <a:t>Display full  sample metadata in details pages</a:t>
            </a:r>
          </a:p>
          <a:p>
            <a:pPr marL="571500" indent="-571500">
              <a:buFontTx/>
              <a:buChar char="•"/>
            </a:pPr>
            <a:r>
              <a:rPr lang="en-US" sz="3600"/>
              <a:t>Provide </a:t>
            </a:r>
            <a:r>
              <a:rPr lang="en-US" sz="3600"/>
              <a:t>track controls to filter or partition the display based on metadata</a:t>
            </a:r>
          </a:p>
          <a:p>
            <a:pPr marL="571500" indent="-571500">
              <a:buFontTx/>
              <a:buChar char="•"/>
            </a:pPr>
            <a:r>
              <a:rPr lang="en-US" sz="3600"/>
              <a:t>Bring in exon-by-exon data as tracks</a:t>
            </a:r>
            <a:endParaRPr lang="en-US" sz="3600"/>
          </a:p>
          <a:p>
            <a:pPr marL="571500" indent="-571500">
              <a:buFontTx/>
              <a:buChar char="•"/>
            </a:pPr>
            <a:r>
              <a:rPr lang="en-US" sz="3600"/>
              <a:t>Make GTEx data available from the primary browser gene track pages</a:t>
            </a:r>
          </a:p>
          <a:p>
            <a:pPr marL="571500" indent="-571500">
              <a:buFontTx/>
              <a:buChar char="•"/>
            </a:pPr>
            <a:r>
              <a:rPr lang="en-US" sz="3600"/>
              <a:t>Incorporate GtEx data into Gene Sorter tool</a:t>
            </a:r>
          </a:p>
          <a:p>
            <a:pPr marL="571500" indent="-571500">
              <a:buFontTx/>
              <a:buChar char="•"/>
            </a:pPr>
            <a:r>
              <a:rPr lang="en-US" sz="3600"/>
              <a:t>Consider including signal graphs of raw read overlaps</a:t>
            </a:r>
          </a:p>
        </p:txBody>
      </p:sp>
    </p:spTree>
    <p:extLst>
      <p:ext uri="{BB962C8B-B14F-4D97-AF65-F5344CB8AC3E}">
        <p14:creationId xmlns:p14="http://schemas.microsoft.com/office/powerpoint/2010/main" val="1065118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748</TotalTime>
  <Words>534</Words>
  <Application>Microsoft Macintosh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GTEx Data in the UCSC Genome Browser </vt:lpstr>
    </vt:vector>
  </TitlesOfParts>
  <Company>UC Santa Cruz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Rosenbloom</dc:creator>
  <cp:lastModifiedBy>Kate Rosenbloom</cp:lastModifiedBy>
  <cp:revision>76</cp:revision>
  <dcterms:created xsi:type="dcterms:W3CDTF">2015-06-14T02:07:07Z</dcterms:created>
  <dcterms:modified xsi:type="dcterms:W3CDTF">2015-06-16T03:06:44Z</dcterms:modified>
</cp:coreProperties>
</file>