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1" r:id="rId3"/>
    <p:sldId id="257" r:id="rId4"/>
    <p:sldId id="258" r:id="rId5"/>
    <p:sldId id="259" r:id="rId6"/>
    <p:sldId id="260" r:id="rId7"/>
    <p:sldId id="268" r:id="rId8"/>
    <p:sldId id="262" r:id="rId9"/>
    <p:sldId id="263" r:id="rId10"/>
    <p:sldId id="264" r:id="rId11"/>
    <p:sldId id="265" r:id="rId12"/>
    <p:sldId id="271" r:id="rId13"/>
    <p:sldId id="266" r:id="rId14"/>
    <p:sldId id="267"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02E2B-57FF-B741-8D72-BC376ED80C9E}" type="datetimeFigureOut">
              <a:rPr lang="en-US" smtClean="0"/>
              <a:t>10/17/24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236F4-0E63-AF44-8DC2-C46C52D8C1C9}" type="slidenum">
              <a:rPr lang="en-US" smtClean="0"/>
              <a:t>‹#›</a:t>
            </a:fld>
            <a:endParaRPr lang="en-US"/>
          </a:p>
        </p:txBody>
      </p:sp>
    </p:spTree>
    <p:extLst>
      <p:ext uri="{BB962C8B-B14F-4D97-AF65-F5344CB8AC3E}">
        <p14:creationId xmlns:p14="http://schemas.microsoft.com/office/powerpoint/2010/main" val="263017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at the VGP meeting call Friday 18 October 2024.</a:t>
            </a:r>
          </a:p>
        </p:txBody>
      </p:sp>
      <p:sp>
        <p:nvSpPr>
          <p:cNvPr id="4" name="Slide Number Placeholder 3"/>
          <p:cNvSpPr>
            <a:spLocks noGrp="1"/>
          </p:cNvSpPr>
          <p:nvPr>
            <p:ph type="sldNum" sz="quarter" idx="5"/>
          </p:nvPr>
        </p:nvSpPr>
        <p:spPr/>
        <p:txBody>
          <a:bodyPr/>
          <a:lstStyle/>
          <a:p>
            <a:fld id="{050236F4-0E63-AF44-8DC2-C46C52D8C1C9}" type="slidenum">
              <a:rPr lang="en-US" smtClean="0"/>
              <a:t>1</a:t>
            </a:fld>
            <a:endParaRPr lang="en-US"/>
          </a:p>
        </p:txBody>
      </p:sp>
    </p:spTree>
    <p:extLst>
      <p:ext uri="{BB962C8B-B14F-4D97-AF65-F5344CB8AC3E}">
        <p14:creationId xmlns:p14="http://schemas.microsoft.com/office/powerpoint/2010/main" val="351559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hub.txt</a:t>
            </a:r>
            <a:r>
              <a:rPr lang="en-US" dirty="0"/>
              <a:t> is given to the genome browser to display your data track(s).  Must use the GCx_012345678.9 accession name to reference a browser in the ‘</a:t>
            </a:r>
            <a:r>
              <a:rPr lang="en-US" dirty="0" err="1"/>
              <a:t>GenArk</a:t>
            </a:r>
            <a:r>
              <a:rPr lang="en-US" dirty="0"/>
              <a:t>’ collection.  Important to have the ‘email’ for author contact, and the </a:t>
            </a:r>
            <a:r>
              <a:rPr lang="en-US" dirty="0" err="1"/>
              <a:t>description.html</a:t>
            </a:r>
            <a:r>
              <a:rPr lang="en-US" dirty="0"/>
              <a:t> for the hub description, and the </a:t>
            </a:r>
            <a:r>
              <a:rPr lang="en-US" dirty="0" err="1"/>
              <a:t>august.html</a:t>
            </a:r>
            <a:r>
              <a:rPr lang="en-US" dirty="0"/>
              <a:t> for the track definition. Access this </a:t>
            </a:r>
            <a:r>
              <a:rPr lang="en-US" dirty="0" err="1"/>
              <a:t>hub.txt</a:t>
            </a:r>
            <a:r>
              <a:rPr lang="en-US" dirty="0"/>
              <a:t> file: https://</a:t>
            </a:r>
            <a:r>
              <a:rPr lang="en-US" sz="1200" dirty="0"/>
              <a:t>genome-</a:t>
            </a:r>
            <a:r>
              <a:rPr lang="en-US" sz="1200" dirty="0" err="1"/>
              <a:t>test.gi.ucsc.edu</a:t>
            </a:r>
            <a:r>
              <a:rPr lang="en-US" sz="1200" dirty="0"/>
              <a:t>/~</a:t>
            </a:r>
            <a:r>
              <a:rPr lang="en-US" sz="1200" dirty="0" err="1"/>
              <a:t>hiram</a:t>
            </a:r>
            <a:r>
              <a:rPr lang="en-US" sz="1200" dirty="0"/>
              <a:t>/VGP/</a:t>
            </a:r>
            <a:r>
              <a:rPr lang="en-US" sz="1200" dirty="0" err="1"/>
              <a:t>exampleTrack</a:t>
            </a:r>
            <a:r>
              <a:rPr lang="en-US" sz="1200" dirty="0"/>
              <a:t>/GCF_020826845.1.hub.txt</a:t>
            </a:r>
          </a:p>
          <a:p>
            <a:r>
              <a:rPr lang="en-US" dirty="0"/>
              <a:t> </a:t>
            </a:r>
          </a:p>
        </p:txBody>
      </p:sp>
      <p:sp>
        <p:nvSpPr>
          <p:cNvPr id="4" name="Slide Number Placeholder 3"/>
          <p:cNvSpPr>
            <a:spLocks noGrp="1"/>
          </p:cNvSpPr>
          <p:nvPr>
            <p:ph type="sldNum" sz="quarter" idx="5"/>
          </p:nvPr>
        </p:nvSpPr>
        <p:spPr/>
        <p:txBody>
          <a:bodyPr/>
          <a:lstStyle/>
          <a:p>
            <a:fld id="{050236F4-0E63-AF44-8DC2-C46C52D8C1C9}" type="slidenum">
              <a:rPr lang="en-US" smtClean="0"/>
              <a:t>10</a:t>
            </a:fld>
            <a:endParaRPr lang="en-US"/>
          </a:p>
        </p:txBody>
      </p:sp>
    </p:spTree>
    <p:extLst>
      <p:ext uri="{BB962C8B-B14F-4D97-AF65-F5344CB8AC3E}">
        <p14:creationId xmlns:p14="http://schemas.microsoft.com/office/powerpoint/2010/main" val="347698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 processing pipeline to create a ‘</a:t>
            </a:r>
            <a:r>
              <a:rPr lang="en-US" dirty="0" err="1"/>
              <a:t>bigBed</a:t>
            </a:r>
            <a:r>
              <a:rPr lang="en-US" dirty="0"/>
              <a:t>’ file for use by the genome browser to display this track data.  Note the processing encapsulated in the </a:t>
            </a:r>
            <a:r>
              <a:rPr lang="en-US" dirty="0" err="1"/>
              <a:t>process.sh</a:t>
            </a:r>
            <a:r>
              <a:rPr lang="en-US" dirty="0"/>
              <a:t> shell script or in the </a:t>
            </a:r>
            <a:r>
              <a:rPr lang="en-US" dirty="0" err="1"/>
              <a:t>makefile</a:t>
            </a:r>
            <a:r>
              <a:rPr lang="en-US" dirty="0"/>
              <a:t>.  https://</a:t>
            </a:r>
            <a:r>
              <a:rPr lang="en-US" sz="1200" dirty="0"/>
              <a:t>genome-</a:t>
            </a:r>
            <a:r>
              <a:rPr lang="en-US" sz="1200" dirty="0" err="1"/>
              <a:t>test.gi.ucsc.edu</a:t>
            </a:r>
            <a:r>
              <a:rPr lang="en-US" sz="1200" dirty="0"/>
              <a:t>/~</a:t>
            </a:r>
            <a:r>
              <a:rPr lang="en-US" sz="1200" dirty="0" err="1"/>
              <a:t>hiram</a:t>
            </a:r>
            <a:r>
              <a:rPr lang="en-US" sz="1200" dirty="0"/>
              <a:t>/VGP/</a:t>
            </a:r>
            <a:r>
              <a:rPr lang="en-US" sz="1200" dirty="0" err="1"/>
              <a:t>exampleTrack</a:t>
            </a:r>
            <a:r>
              <a:rPr lang="en-US" sz="1200" dirty="0"/>
              <a:t>/</a:t>
            </a:r>
            <a:r>
              <a:rPr lang="en-US" sz="1200" dirty="0" err="1"/>
              <a:t>demoSource</a:t>
            </a:r>
            <a:r>
              <a:rPr lang="en-US" sz="1200" dirty="0"/>
              <a:t>/</a:t>
            </a:r>
            <a:r>
              <a:rPr lang="en-US" sz="1200" dirty="0" err="1"/>
              <a:t>process.sh.txt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https://</a:t>
            </a:r>
            <a:r>
              <a:rPr lang="en-US" sz="1200" dirty="0"/>
              <a:t>genome-</a:t>
            </a:r>
            <a:r>
              <a:rPr lang="en-US" sz="1200" dirty="0" err="1"/>
              <a:t>test.gi.ucsc.edu</a:t>
            </a:r>
            <a:r>
              <a:rPr lang="en-US" sz="1200" dirty="0"/>
              <a:t>/~</a:t>
            </a:r>
            <a:r>
              <a:rPr lang="en-US" sz="1200" dirty="0" err="1"/>
              <a:t>hiram</a:t>
            </a:r>
            <a:r>
              <a:rPr lang="en-US" sz="1200" dirty="0"/>
              <a:t>/VGP/</a:t>
            </a:r>
            <a:r>
              <a:rPr lang="en-US" sz="1200" dirty="0" err="1"/>
              <a:t>exampleTrack</a:t>
            </a:r>
            <a:r>
              <a:rPr lang="en-US" sz="1200" dirty="0"/>
              <a:t>/</a:t>
            </a:r>
            <a:r>
              <a:rPr lang="en-US" sz="1200" dirty="0" err="1"/>
              <a:t>demoSource</a:t>
            </a:r>
            <a:r>
              <a:rPr lang="en-US" sz="1200" dirty="0"/>
              <a:t>/</a:t>
            </a:r>
            <a:r>
              <a:rPr lang="en-US" sz="1200" dirty="0" err="1"/>
              <a:t>makefile.txt</a:t>
            </a:r>
            <a:endParaRPr lang="en-US" sz="1200" dirty="0"/>
          </a:p>
        </p:txBody>
      </p:sp>
      <p:sp>
        <p:nvSpPr>
          <p:cNvPr id="4" name="Slide Number Placeholder 3"/>
          <p:cNvSpPr>
            <a:spLocks noGrp="1"/>
          </p:cNvSpPr>
          <p:nvPr>
            <p:ph type="sldNum" sz="quarter" idx="5"/>
          </p:nvPr>
        </p:nvSpPr>
        <p:spPr/>
        <p:txBody>
          <a:bodyPr/>
          <a:lstStyle/>
          <a:p>
            <a:fld id="{050236F4-0E63-AF44-8DC2-C46C52D8C1C9}" type="slidenum">
              <a:rPr lang="en-US" smtClean="0"/>
              <a:t>11</a:t>
            </a:fld>
            <a:endParaRPr lang="en-US"/>
          </a:p>
        </p:txBody>
      </p:sp>
    </p:spTree>
    <p:extLst>
      <p:ext uri="{BB962C8B-B14F-4D97-AF65-F5344CB8AC3E}">
        <p14:creationId xmlns:p14="http://schemas.microsoft.com/office/powerpoint/2010/main" val="177272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230C5-FBCA-BB85-B686-631D29ECD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841D5-4A94-2C13-3186-B3976A02B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DEA6-9FBE-0E12-3EF1-A85DB1DD2B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 processing pipeline to create a ‘</a:t>
            </a:r>
            <a:r>
              <a:rPr lang="en-US" dirty="0" err="1"/>
              <a:t>bigBed</a:t>
            </a:r>
            <a:r>
              <a:rPr lang="en-US" dirty="0"/>
              <a:t>’ file for use by the genome browser to display this track data.  Note the processing encapsulated in the </a:t>
            </a:r>
            <a:r>
              <a:rPr lang="en-US" dirty="0" err="1"/>
              <a:t>process.sh</a:t>
            </a:r>
            <a:r>
              <a:rPr lang="en-US" dirty="0"/>
              <a:t> shell script or in the </a:t>
            </a:r>
            <a:r>
              <a:rPr lang="en-US" dirty="0" err="1"/>
              <a:t>makefile</a:t>
            </a:r>
            <a:r>
              <a:rPr lang="en-US" dirty="0"/>
              <a:t>.  https://</a:t>
            </a:r>
            <a:r>
              <a:rPr lang="en-US" sz="1200" dirty="0"/>
              <a:t>genome-</a:t>
            </a:r>
            <a:r>
              <a:rPr lang="en-US" sz="1200" dirty="0" err="1"/>
              <a:t>test.gi.ucsc.edu</a:t>
            </a:r>
            <a:r>
              <a:rPr lang="en-US" sz="1200" dirty="0"/>
              <a:t>/~</a:t>
            </a:r>
            <a:r>
              <a:rPr lang="en-US" sz="1200" dirty="0" err="1"/>
              <a:t>hiram</a:t>
            </a:r>
            <a:r>
              <a:rPr lang="en-US" sz="1200" dirty="0"/>
              <a:t>/VGP/</a:t>
            </a:r>
            <a:r>
              <a:rPr lang="en-US" sz="1200" dirty="0" err="1"/>
              <a:t>exampleTrack</a:t>
            </a:r>
            <a:r>
              <a:rPr lang="en-US" sz="1200" dirty="0"/>
              <a:t>/</a:t>
            </a:r>
            <a:r>
              <a:rPr lang="en-US" sz="1200" dirty="0" err="1"/>
              <a:t>demoSource</a:t>
            </a:r>
            <a:r>
              <a:rPr lang="en-US" sz="1200" dirty="0"/>
              <a:t>/</a:t>
            </a:r>
            <a:r>
              <a:rPr lang="en-US" sz="1200" dirty="0" err="1"/>
              <a:t>process.sh.txt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https://</a:t>
            </a:r>
            <a:r>
              <a:rPr lang="en-US" sz="1200" dirty="0"/>
              <a:t>genome-</a:t>
            </a:r>
            <a:r>
              <a:rPr lang="en-US" sz="1200" dirty="0" err="1"/>
              <a:t>test.gi.ucsc.edu</a:t>
            </a:r>
            <a:r>
              <a:rPr lang="en-US" sz="1200" dirty="0"/>
              <a:t>/~</a:t>
            </a:r>
            <a:r>
              <a:rPr lang="en-US" sz="1200" dirty="0" err="1"/>
              <a:t>hiram</a:t>
            </a:r>
            <a:r>
              <a:rPr lang="en-US" sz="1200" dirty="0"/>
              <a:t>/VGP/</a:t>
            </a:r>
            <a:r>
              <a:rPr lang="en-US" sz="1200" dirty="0" err="1"/>
              <a:t>exampleTrack</a:t>
            </a:r>
            <a:r>
              <a:rPr lang="en-US" sz="1200" dirty="0"/>
              <a:t>/</a:t>
            </a:r>
            <a:r>
              <a:rPr lang="en-US" sz="1200" dirty="0" err="1"/>
              <a:t>demoSource</a:t>
            </a:r>
            <a:r>
              <a:rPr lang="en-US" sz="1200" dirty="0"/>
              <a:t>/</a:t>
            </a:r>
            <a:r>
              <a:rPr lang="en-US" sz="1200" dirty="0" err="1"/>
              <a:t>makefile.txt</a:t>
            </a:r>
            <a:endParaRPr lang="en-US" sz="1200" dirty="0"/>
          </a:p>
        </p:txBody>
      </p:sp>
      <p:sp>
        <p:nvSpPr>
          <p:cNvPr id="4" name="Slide Number Placeholder 3">
            <a:extLst>
              <a:ext uri="{FF2B5EF4-FFF2-40B4-BE49-F238E27FC236}">
                <a16:creationId xmlns:a16="http://schemas.microsoft.com/office/drawing/2014/main" id="{99531CCE-3389-5D9A-1591-54921A574A5C}"/>
              </a:ext>
            </a:extLst>
          </p:cNvPr>
          <p:cNvSpPr>
            <a:spLocks noGrp="1"/>
          </p:cNvSpPr>
          <p:nvPr>
            <p:ph type="sldNum" sz="quarter" idx="5"/>
          </p:nvPr>
        </p:nvSpPr>
        <p:spPr/>
        <p:txBody>
          <a:bodyPr/>
          <a:lstStyle/>
          <a:p>
            <a:fld id="{050236F4-0E63-AF44-8DC2-C46C52D8C1C9}" type="slidenum">
              <a:rPr lang="en-US" smtClean="0"/>
              <a:t>12</a:t>
            </a:fld>
            <a:endParaRPr lang="en-US"/>
          </a:p>
        </p:txBody>
      </p:sp>
    </p:spTree>
    <p:extLst>
      <p:ext uri="{BB962C8B-B14F-4D97-AF65-F5344CB8AC3E}">
        <p14:creationId xmlns:p14="http://schemas.microsoft.com/office/powerpoint/2010/main" val="317262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54B0-3BF8-872A-E1A1-FAFCFB446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14E86-8D7F-2237-888C-E1E927EB9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410E6-0620-2D90-EF8B-A8D0056C58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user interface form in the genome browser where you can enter the URL to your </a:t>
            </a:r>
            <a:r>
              <a:rPr lang="en-US" sz="1200" dirty="0" err="1"/>
              <a:t>hub.txt</a:t>
            </a:r>
            <a:r>
              <a:rPr lang="en-US" sz="1200" dirty="0"/>
              <a:t>.  https://</a:t>
            </a:r>
            <a:r>
              <a:rPr lang="en-US" sz="1200" dirty="0" err="1"/>
              <a:t>genome.ucsc.edu</a:t>
            </a:r>
            <a:r>
              <a:rPr lang="en-US" sz="1200" dirty="0"/>
              <a:t>/s/Hiram/</a:t>
            </a:r>
            <a:r>
              <a:rPr lang="en-US" sz="1200" dirty="0" err="1"/>
              <a:t>VGP_trackHubExample</a:t>
            </a:r>
            <a:endParaRPr lang="en-US" sz="1200" dirty="0"/>
          </a:p>
        </p:txBody>
      </p:sp>
      <p:sp>
        <p:nvSpPr>
          <p:cNvPr id="4" name="Slide Number Placeholder 3">
            <a:extLst>
              <a:ext uri="{FF2B5EF4-FFF2-40B4-BE49-F238E27FC236}">
                <a16:creationId xmlns:a16="http://schemas.microsoft.com/office/drawing/2014/main" id="{6731CF74-FD88-A920-BBE6-676FD7C68217}"/>
              </a:ext>
            </a:extLst>
          </p:cNvPr>
          <p:cNvSpPr>
            <a:spLocks noGrp="1"/>
          </p:cNvSpPr>
          <p:nvPr>
            <p:ph type="sldNum" sz="quarter" idx="5"/>
          </p:nvPr>
        </p:nvSpPr>
        <p:spPr/>
        <p:txBody>
          <a:bodyPr/>
          <a:lstStyle/>
          <a:p>
            <a:fld id="{050236F4-0E63-AF44-8DC2-C46C52D8C1C9}" type="slidenum">
              <a:rPr lang="en-US" smtClean="0"/>
              <a:t>13</a:t>
            </a:fld>
            <a:endParaRPr lang="en-US"/>
          </a:p>
        </p:txBody>
      </p:sp>
    </p:spTree>
    <p:extLst>
      <p:ext uri="{BB962C8B-B14F-4D97-AF65-F5344CB8AC3E}">
        <p14:creationId xmlns:p14="http://schemas.microsoft.com/office/powerpoint/2010/main" val="319528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5CE6-5F46-1CEA-7270-6121C5086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810EF-B38D-220E-8529-BDF0B50D7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6AE7D-FE3A-4000-F45B-E6ADF15A52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user interface form in the genome browser where you can enter the URL to your </a:t>
            </a:r>
            <a:r>
              <a:rPr lang="en-US" sz="1200" dirty="0" err="1"/>
              <a:t>hub.txt</a:t>
            </a:r>
            <a:r>
              <a:rPr lang="en-US" sz="1200" dirty="0"/>
              <a:t>. https://</a:t>
            </a:r>
            <a:r>
              <a:rPr lang="en-US" sz="1200" dirty="0" err="1"/>
              <a:t>genome.ucsc.edu</a:t>
            </a:r>
            <a:r>
              <a:rPr lang="en-US" sz="1200" dirty="0"/>
              <a:t>/s/Hiram/</a:t>
            </a:r>
            <a:r>
              <a:rPr lang="en-US" sz="1200" dirty="0" err="1"/>
              <a:t>VGP_trackHubExample</a:t>
            </a:r>
            <a:endParaRPr lang="en-US" sz="1200" dirty="0"/>
          </a:p>
        </p:txBody>
      </p:sp>
      <p:sp>
        <p:nvSpPr>
          <p:cNvPr id="4" name="Slide Number Placeholder 3">
            <a:extLst>
              <a:ext uri="{FF2B5EF4-FFF2-40B4-BE49-F238E27FC236}">
                <a16:creationId xmlns:a16="http://schemas.microsoft.com/office/drawing/2014/main" id="{95BF33C5-26CB-8DCD-1A31-99BFF2138602}"/>
              </a:ext>
            </a:extLst>
          </p:cNvPr>
          <p:cNvSpPr>
            <a:spLocks noGrp="1"/>
          </p:cNvSpPr>
          <p:nvPr>
            <p:ph type="sldNum" sz="quarter" idx="5"/>
          </p:nvPr>
        </p:nvSpPr>
        <p:spPr/>
        <p:txBody>
          <a:bodyPr/>
          <a:lstStyle/>
          <a:p>
            <a:fld id="{050236F4-0E63-AF44-8DC2-C46C52D8C1C9}" type="slidenum">
              <a:rPr lang="en-US" smtClean="0"/>
              <a:t>14</a:t>
            </a:fld>
            <a:endParaRPr lang="en-US"/>
          </a:p>
        </p:txBody>
      </p:sp>
    </p:spTree>
    <p:extLst>
      <p:ext uri="{BB962C8B-B14F-4D97-AF65-F5344CB8AC3E}">
        <p14:creationId xmlns:p14="http://schemas.microsoft.com/office/powerpoint/2010/main" val="167953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575-2103-1726-2920-0A4F45F02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79E2C-FAB2-0D7D-007E-D27B0E001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0BF85-1A51-2936-1565-4CD61CBB7B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web server must honor ‘byte-range’ requests for random access to the ‘</a:t>
            </a:r>
            <a:r>
              <a:rPr lang="en-US" sz="1200" dirty="0" err="1"/>
              <a:t>bigBed</a:t>
            </a:r>
            <a:r>
              <a:rPr lang="en-US" sz="1200" dirty="0"/>
              <a:t>’ binary files.  Track hub documentation: http://</a:t>
            </a:r>
            <a:r>
              <a:rPr lang="en-US" sz="1200" dirty="0" err="1"/>
              <a:t>genome.ucsc.edu</a:t>
            </a:r>
            <a:r>
              <a:rPr lang="en-US" sz="1200" dirty="0"/>
              <a:t>/</a:t>
            </a:r>
            <a:r>
              <a:rPr lang="en-US" sz="1200" dirty="0" err="1"/>
              <a:t>goldenPath</a:t>
            </a:r>
            <a:r>
              <a:rPr lang="en-US" sz="1200" dirty="0"/>
              <a:t>/help/</a:t>
            </a:r>
            <a:r>
              <a:rPr lang="en-US" sz="1200" dirty="0" err="1"/>
              <a:t>trackDb</a:t>
            </a:r>
            <a:r>
              <a:rPr lang="en-US" sz="1200" dirty="0"/>
              <a:t>/</a:t>
            </a:r>
            <a:r>
              <a:rPr lang="en-US" sz="1200" dirty="0" err="1"/>
              <a:t>trackDbHub.html</a:t>
            </a:r>
            <a:r>
              <a:rPr lang="en-US" sz="1200" dirty="0"/>
              <a:t>, example: https://</a:t>
            </a:r>
            <a:r>
              <a:rPr lang="en-US" sz="1200" dirty="0" err="1"/>
              <a:t>hgdownload.soe.ucsc.edu</a:t>
            </a:r>
            <a:r>
              <a:rPr lang="en-US" sz="1200" dirty="0"/>
              <a:t>/hubs/GCF/020/826/845/GCF_020826845.1/</a:t>
            </a:r>
            <a:r>
              <a:rPr lang="en-US" sz="1200" dirty="0" err="1"/>
              <a:t>hub.txt</a:t>
            </a:r>
            <a:endParaRPr lang="en-US" sz="1200" dirty="0"/>
          </a:p>
        </p:txBody>
      </p:sp>
      <p:sp>
        <p:nvSpPr>
          <p:cNvPr id="4" name="Slide Number Placeholder 3">
            <a:extLst>
              <a:ext uri="{FF2B5EF4-FFF2-40B4-BE49-F238E27FC236}">
                <a16:creationId xmlns:a16="http://schemas.microsoft.com/office/drawing/2014/main" id="{DACD838E-DA24-6E9D-D318-D92F89C34C11}"/>
              </a:ext>
            </a:extLst>
          </p:cNvPr>
          <p:cNvSpPr>
            <a:spLocks noGrp="1"/>
          </p:cNvSpPr>
          <p:nvPr>
            <p:ph type="sldNum" sz="quarter" idx="5"/>
          </p:nvPr>
        </p:nvSpPr>
        <p:spPr/>
        <p:txBody>
          <a:bodyPr/>
          <a:lstStyle/>
          <a:p>
            <a:fld id="{050236F4-0E63-AF44-8DC2-C46C52D8C1C9}" type="slidenum">
              <a:rPr lang="en-US" smtClean="0"/>
              <a:t>15</a:t>
            </a:fld>
            <a:endParaRPr lang="en-US"/>
          </a:p>
        </p:txBody>
      </p:sp>
    </p:spTree>
    <p:extLst>
      <p:ext uri="{BB962C8B-B14F-4D97-AF65-F5344CB8AC3E}">
        <p14:creationId xmlns:p14="http://schemas.microsoft.com/office/powerpoint/2010/main" val="35681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D18EE-E1A2-924D-91B9-7AF5DFAB5A89}" type="slidenum">
              <a:rPr lang="en-US" smtClean="0"/>
              <a:t>16</a:t>
            </a:fld>
            <a:endParaRPr lang="en-US"/>
          </a:p>
        </p:txBody>
      </p:sp>
    </p:spTree>
    <p:extLst>
      <p:ext uri="{BB962C8B-B14F-4D97-AF65-F5344CB8AC3E}">
        <p14:creationId xmlns:p14="http://schemas.microsoft.com/office/powerpoint/2010/main" val="374782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at the VGP meeting call Friday 18 October 2024.</a:t>
            </a:r>
          </a:p>
          <a:p>
            <a:endParaRPr lang="en-US" dirty="0"/>
          </a:p>
        </p:txBody>
      </p:sp>
      <p:sp>
        <p:nvSpPr>
          <p:cNvPr id="4" name="Slide Number Placeholder 3"/>
          <p:cNvSpPr>
            <a:spLocks noGrp="1"/>
          </p:cNvSpPr>
          <p:nvPr>
            <p:ph type="sldNum" sz="quarter" idx="5"/>
          </p:nvPr>
        </p:nvSpPr>
        <p:spPr/>
        <p:txBody>
          <a:bodyPr/>
          <a:lstStyle/>
          <a:p>
            <a:fld id="{050236F4-0E63-AF44-8DC2-C46C52D8C1C9}" type="slidenum">
              <a:rPr lang="en-US" smtClean="0"/>
              <a:t>2</a:t>
            </a:fld>
            <a:endParaRPr lang="en-US"/>
          </a:p>
        </p:txBody>
      </p:sp>
    </p:spTree>
    <p:extLst>
      <p:ext uri="{BB962C8B-B14F-4D97-AF65-F5344CB8AC3E}">
        <p14:creationId xmlns:p14="http://schemas.microsoft.com/office/powerpoint/2010/main" val="19207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Merely a home page for google indexing.  Most users do not interact with this page.  Use the ‘Genomes’ to get to the ‘gateway’ page.  https://</a:t>
            </a:r>
            <a:r>
              <a:rPr lang="en-US" dirty="0" err="1"/>
              <a:t>genome.ucsc.edu</a:t>
            </a:r>
            <a:r>
              <a:rPr lang="en-US" dirty="0"/>
              <a:t>/</a:t>
            </a:r>
          </a:p>
        </p:txBody>
      </p:sp>
      <p:sp>
        <p:nvSpPr>
          <p:cNvPr id="4" name="Slide Number Placeholder 3"/>
          <p:cNvSpPr>
            <a:spLocks noGrp="1"/>
          </p:cNvSpPr>
          <p:nvPr>
            <p:ph type="sldNum" sz="quarter" idx="5"/>
          </p:nvPr>
        </p:nvSpPr>
        <p:spPr/>
        <p:txBody>
          <a:bodyPr/>
          <a:lstStyle/>
          <a:p>
            <a:fld id="{050236F4-0E63-AF44-8DC2-C46C52D8C1C9}" type="slidenum">
              <a:rPr lang="en-US" smtClean="0"/>
              <a:t>3</a:t>
            </a:fld>
            <a:endParaRPr lang="en-US"/>
          </a:p>
        </p:txBody>
      </p:sp>
    </p:spTree>
    <p:extLst>
      <p:ext uri="{BB962C8B-B14F-4D97-AF65-F5344CB8AC3E}">
        <p14:creationId xmlns:p14="http://schemas.microsoft.com/office/powerpoint/2010/main" val="231695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‘gateway’ page is where you can find and select an assembly for display.  https://</a:t>
            </a:r>
            <a:r>
              <a:rPr lang="en-US" dirty="0" err="1"/>
              <a:t>genome.ucsc.edu</a:t>
            </a:r>
            <a:r>
              <a:rPr lang="en-US" dirty="0"/>
              <a:t>/</a:t>
            </a:r>
            <a:r>
              <a:rPr lang="en-US" dirty="0" err="1"/>
              <a:t>cgi</a:t>
            </a:r>
            <a:r>
              <a:rPr lang="en-US" dirty="0"/>
              <a:t>-bin/</a:t>
            </a:r>
            <a:r>
              <a:rPr lang="en-US" dirty="0" err="1"/>
              <a:t>hgGateway</a:t>
            </a:r>
            <a:endParaRPr lang="en-US" dirty="0"/>
          </a:p>
        </p:txBody>
      </p:sp>
      <p:sp>
        <p:nvSpPr>
          <p:cNvPr id="4" name="Slide Number Placeholder 3"/>
          <p:cNvSpPr>
            <a:spLocks noGrp="1"/>
          </p:cNvSpPr>
          <p:nvPr>
            <p:ph type="sldNum" sz="quarter" idx="5"/>
          </p:nvPr>
        </p:nvSpPr>
        <p:spPr/>
        <p:txBody>
          <a:bodyPr/>
          <a:lstStyle/>
          <a:p>
            <a:fld id="{050236F4-0E63-AF44-8DC2-C46C52D8C1C9}" type="slidenum">
              <a:rPr lang="en-US" smtClean="0"/>
              <a:t>4</a:t>
            </a:fld>
            <a:endParaRPr lang="en-US"/>
          </a:p>
        </p:txBody>
      </p:sp>
    </p:spTree>
    <p:extLst>
      <p:ext uri="{BB962C8B-B14F-4D97-AF65-F5344CB8AC3E}">
        <p14:creationId xmlns:p14="http://schemas.microsoft.com/office/powerpoint/2010/main" val="162715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search procedure has recently been improved.  Enter search word(s) in the gateway page search form.  Single words that do not have a match will be matched as a prefix.</a:t>
            </a:r>
          </a:p>
        </p:txBody>
      </p:sp>
      <p:sp>
        <p:nvSpPr>
          <p:cNvPr id="4" name="Slide Number Placeholder 3"/>
          <p:cNvSpPr>
            <a:spLocks noGrp="1"/>
          </p:cNvSpPr>
          <p:nvPr>
            <p:ph type="sldNum" sz="quarter" idx="5"/>
          </p:nvPr>
        </p:nvSpPr>
        <p:spPr/>
        <p:txBody>
          <a:bodyPr/>
          <a:lstStyle/>
          <a:p>
            <a:fld id="{050236F4-0E63-AF44-8DC2-C46C52D8C1C9}" type="slidenum">
              <a:rPr lang="en-US" smtClean="0"/>
              <a:t>5</a:t>
            </a:fld>
            <a:endParaRPr lang="en-US"/>
          </a:p>
        </p:txBody>
      </p:sp>
    </p:spTree>
    <p:extLst>
      <p:ext uri="{BB962C8B-B14F-4D97-AF65-F5344CB8AC3E}">
        <p14:creationId xmlns:p14="http://schemas.microsoft.com/office/powerpoint/2010/main" val="325171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word searches have a variety of hidden options, we have not yet documented this new feature.  A word with star* suffix will be a prefix search, a word preceded with –minus sign means to *not* include such matches in the result.</a:t>
            </a:r>
          </a:p>
        </p:txBody>
      </p:sp>
      <p:sp>
        <p:nvSpPr>
          <p:cNvPr id="4" name="Slide Number Placeholder 3"/>
          <p:cNvSpPr>
            <a:spLocks noGrp="1"/>
          </p:cNvSpPr>
          <p:nvPr>
            <p:ph type="sldNum" sz="quarter" idx="5"/>
          </p:nvPr>
        </p:nvSpPr>
        <p:spPr/>
        <p:txBody>
          <a:bodyPr/>
          <a:lstStyle/>
          <a:p>
            <a:fld id="{050236F4-0E63-AF44-8DC2-C46C52D8C1C9}" type="slidenum">
              <a:rPr lang="en-US" smtClean="0"/>
              <a:t>6</a:t>
            </a:fld>
            <a:endParaRPr lang="en-US"/>
          </a:p>
        </p:txBody>
      </p:sp>
    </p:spTree>
    <p:extLst>
      <p:ext uri="{BB962C8B-B14F-4D97-AF65-F5344CB8AC3E}">
        <p14:creationId xmlns:p14="http://schemas.microsoft.com/office/powerpoint/2010/main" val="36774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8B976-48B7-A157-27BF-080513E28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92AF6-86A9-6282-FF01-910576ED2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61869-4EE7-0B85-FD6C-93C132EC310F}"/>
              </a:ext>
            </a:extLst>
          </p:cNvPr>
          <p:cNvSpPr>
            <a:spLocks noGrp="1"/>
          </p:cNvSpPr>
          <p:nvPr>
            <p:ph type="body" idx="1"/>
          </p:nvPr>
        </p:nvSpPr>
        <p:spPr/>
        <p:txBody>
          <a:bodyPr/>
          <a:lstStyle/>
          <a:p>
            <a:r>
              <a:rPr lang="en-US" dirty="0"/>
              <a:t>This recent function is under testing at this time, has not yet been announced or linked into our documentation.  Note the extra search options and information about how to use the  advanced search string features.  https://</a:t>
            </a:r>
            <a:r>
              <a:rPr lang="en-US" dirty="0" err="1"/>
              <a:t>genome.ucsc.edu</a:t>
            </a:r>
            <a:r>
              <a:rPr lang="en-US" dirty="0"/>
              <a:t>/</a:t>
            </a:r>
            <a:r>
              <a:rPr lang="en-US" dirty="0" err="1"/>
              <a:t>assemblySearch.html</a:t>
            </a:r>
            <a:endParaRPr lang="en-US" dirty="0"/>
          </a:p>
        </p:txBody>
      </p:sp>
      <p:sp>
        <p:nvSpPr>
          <p:cNvPr id="4" name="Slide Number Placeholder 3">
            <a:extLst>
              <a:ext uri="{FF2B5EF4-FFF2-40B4-BE49-F238E27FC236}">
                <a16:creationId xmlns:a16="http://schemas.microsoft.com/office/drawing/2014/main" id="{47E925BD-CC71-C2EB-7920-84F91EC4B4E5}"/>
              </a:ext>
            </a:extLst>
          </p:cNvPr>
          <p:cNvSpPr>
            <a:spLocks noGrp="1"/>
          </p:cNvSpPr>
          <p:nvPr>
            <p:ph type="sldNum" sz="quarter" idx="5"/>
          </p:nvPr>
        </p:nvSpPr>
        <p:spPr/>
        <p:txBody>
          <a:bodyPr/>
          <a:lstStyle/>
          <a:p>
            <a:fld id="{050236F4-0E63-AF44-8DC2-C46C52D8C1C9}" type="slidenum">
              <a:rPr lang="en-US" smtClean="0"/>
              <a:t>7</a:t>
            </a:fld>
            <a:endParaRPr lang="en-US"/>
          </a:p>
        </p:txBody>
      </p:sp>
    </p:spTree>
    <p:extLst>
      <p:ext uri="{BB962C8B-B14F-4D97-AF65-F5344CB8AC3E}">
        <p14:creationId xmlns:p14="http://schemas.microsoft.com/office/powerpoint/2010/main" val="270592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hubs are used in the genome browser to display data tracks on a genome assembly.  The files in a track hub must be available at a URL for the genome browser to use the files.</a:t>
            </a:r>
          </a:p>
        </p:txBody>
      </p:sp>
      <p:sp>
        <p:nvSpPr>
          <p:cNvPr id="4" name="Slide Number Placeholder 3"/>
          <p:cNvSpPr>
            <a:spLocks noGrp="1"/>
          </p:cNvSpPr>
          <p:nvPr>
            <p:ph type="sldNum" sz="quarter" idx="5"/>
          </p:nvPr>
        </p:nvSpPr>
        <p:spPr/>
        <p:txBody>
          <a:bodyPr/>
          <a:lstStyle/>
          <a:p>
            <a:fld id="{050236F4-0E63-AF44-8DC2-C46C52D8C1C9}" type="slidenum">
              <a:rPr lang="en-US" smtClean="0"/>
              <a:t>8</a:t>
            </a:fld>
            <a:endParaRPr lang="en-US"/>
          </a:p>
        </p:txBody>
      </p:sp>
    </p:spTree>
    <p:extLst>
      <p:ext uri="{BB962C8B-B14F-4D97-AF65-F5344CB8AC3E}">
        <p14:creationId xmlns:p14="http://schemas.microsoft.com/office/powerpoint/2010/main" val="28338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directory shows the </a:t>
            </a:r>
            <a:r>
              <a:rPr lang="en-US" dirty="0" err="1"/>
              <a:t>hub.txt</a:t>
            </a:r>
            <a:r>
              <a:rPr lang="en-US" dirty="0"/>
              <a:t> file and html documentation files that are referenced in the </a:t>
            </a:r>
            <a:r>
              <a:rPr lang="en-US" dirty="0" err="1"/>
              <a:t>hub.txt</a:t>
            </a:r>
            <a:r>
              <a:rPr lang="en-US" dirty="0"/>
              <a:t> file.  The </a:t>
            </a:r>
            <a:r>
              <a:rPr lang="en-US" dirty="0" err="1"/>
              <a:t>bbi</a:t>
            </a:r>
            <a:r>
              <a:rPr lang="en-US" dirty="0"/>
              <a:t>/ directory contains the data file for the track, and the </a:t>
            </a:r>
            <a:r>
              <a:rPr lang="en-US" dirty="0" err="1"/>
              <a:t>demoSource</a:t>
            </a:r>
            <a:r>
              <a:rPr lang="en-US" dirty="0"/>
              <a:t> directory here shows the processing example. Access this example: </a:t>
            </a:r>
            <a:r>
              <a:rPr lang="en-US" sz="1200" dirty="0"/>
              <a:t>https://genome-</a:t>
            </a:r>
            <a:r>
              <a:rPr lang="en-US" sz="1200" dirty="0" err="1"/>
              <a:t>test.gi.ucsc.edu</a:t>
            </a:r>
            <a:r>
              <a:rPr lang="en-US" sz="1200" dirty="0"/>
              <a:t>/~</a:t>
            </a:r>
            <a:r>
              <a:rPr lang="en-US" sz="1200" dirty="0" err="1"/>
              <a:t>hiram</a:t>
            </a:r>
            <a:r>
              <a:rPr lang="en-US" sz="1200" dirty="0"/>
              <a:t>/VGP/</a:t>
            </a:r>
            <a:r>
              <a:rPr lang="en-US" sz="1200" dirty="0" err="1"/>
              <a:t>exampleTrack</a:t>
            </a:r>
            <a:r>
              <a:rPr lang="en-US" sz="1200" dirty="0"/>
              <a:t>/</a:t>
            </a:r>
          </a:p>
          <a:p>
            <a:endParaRPr lang="en-US" dirty="0"/>
          </a:p>
        </p:txBody>
      </p:sp>
      <p:sp>
        <p:nvSpPr>
          <p:cNvPr id="4" name="Slide Number Placeholder 3"/>
          <p:cNvSpPr>
            <a:spLocks noGrp="1"/>
          </p:cNvSpPr>
          <p:nvPr>
            <p:ph type="sldNum" sz="quarter" idx="5"/>
          </p:nvPr>
        </p:nvSpPr>
        <p:spPr/>
        <p:txBody>
          <a:bodyPr/>
          <a:lstStyle/>
          <a:p>
            <a:fld id="{050236F4-0E63-AF44-8DC2-C46C52D8C1C9}" type="slidenum">
              <a:rPr lang="en-US" smtClean="0"/>
              <a:t>9</a:t>
            </a:fld>
            <a:endParaRPr lang="en-US"/>
          </a:p>
        </p:txBody>
      </p:sp>
    </p:spTree>
    <p:extLst>
      <p:ext uri="{BB962C8B-B14F-4D97-AF65-F5344CB8AC3E}">
        <p14:creationId xmlns:p14="http://schemas.microsoft.com/office/powerpoint/2010/main" val="166598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9F08-59DC-F44F-4653-41DE980A8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48184-2FE5-05C7-397E-B7921BAAD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9582AC-0931-2566-814D-C04737CE3D65}"/>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5" name="Footer Placeholder 4">
            <a:extLst>
              <a:ext uri="{FF2B5EF4-FFF2-40B4-BE49-F238E27FC236}">
                <a16:creationId xmlns:a16="http://schemas.microsoft.com/office/drawing/2014/main" id="{3842C9A0-D1D7-5111-7970-71F5FD74A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24291-D03E-329A-51A0-0466B4433691}"/>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179411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9A8D-63B0-C166-D5A1-7D516DC86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0F98C7-C564-25A6-4B3B-B0F14B37D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EDD5D-3B6F-BF8A-EB1A-2A5D1F5C822D}"/>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5" name="Footer Placeholder 4">
            <a:extLst>
              <a:ext uri="{FF2B5EF4-FFF2-40B4-BE49-F238E27FC236}">
                <a16:creationId xmlns:a16="http://schemas.microsoft.com/office/drawing/2014/main" id="{0D9D9438-4EA2-4512-AC38-799BE80FA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84BD-EEEF-3BB2-9216-45DB652CE40E}"/>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196967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BBBB6-7991-52A7-FA72-555EB54E2A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84D7A-BDE3-32D5-0BC3-58BFA383A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52A2-A762-6AA2-EE96-1228821AD0F2}"/>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5" name="Footer Placeholder 4">
            <a:extLst>
              <a:ext uri="{FF2B5EF4-FFF2-40B4-BE49-F238E27FC236}">
                <a16:creationId xmlns:a16="http://schemas.microsoft.com/office/drawing/2014/main" id="{734D4A0A-BE5B-E262-CB57-7E73B6FBA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DFF73-AB64-08D5-9BBD-DE602117D510}"/>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389211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4DFF-B005-9EBE-80BB-082D6F03C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0BCAC-160C-F20F-7495-7D4728801E61}"/>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4" name="Footer Placeholder 3">
            <a:extLst>
              <a:ext uri="{FF2B5EF4-FFF2-40B4-BE49-F238E27FC236}">
                <a16:creationId xmlns:a16="http://schemas.microsoft.com/office/drawing/2014/main" id="{3B7D8F97-5D1A-8FF1-E417-EE7B33389F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68C15A-B25C-C042-9472-4CAC763CCFFC}"/>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31197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0BDD-D46B-4346-6B01-18503E011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A083D-9850-DF74-F1C8-58934E0DB3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A705A-8DDC-AA4A-4EE8-92113FD126E9}"/>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5" name="Footer Placeholder 4">
            <a:extLst>
              <a:ext uri="{FF2B5EF4-FFF2-40B4-BE49-F238E27FC236}">
                <a16:creationId xmlns:a16="http://schemas.microsoft.com/office/drawing/2014/main" id="{32EAF02C-A58F-D649-E09D-8F44C6DF6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6370B-CA3D-5F95-8654-0581A636207D}"/>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35790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C2E9-130E-4B70-AF23-FA86BF417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406298-7A1D-E651-D7A0-6793F0A8AE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ED6515-6325-FE4A-EF68-DB8F9A949E65}"/>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5" name="Footer Placeholder 4">
            <a:extLst>
              <a:ext uri="{FF2B5EF4-FFF2-40B4-BE49-F238E27FC236}">
                <a16:creationId xmlns:a16="http://schemas.microsoft.com/office/drawing/2014/main" id="{795559D7-7BBF-DD7E-8F0A-D3641298A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DD283-65C6-9192-CF8C-780E95E755F7}"/>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99414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E94C-EF17-D70F-DD7D-6735A081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D9E45-DDB2-831D-1893-85F40C7B7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10C7C-4F7B-A41A-A46B-E13E67B87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CF02F-1CC4-ED87-B019-C25EF16FECCA}"/>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6" name="Footer Placeholder 5">
            <a:extLst>
              <a:ext uri="{FF2B5EF4-FFF2-40B4-BE49-F238E27FC236}">
                <a16:creationId xmlns:a16="http://schemas.microsoft.com/office/drawing/2014/main" id="{6EF72A74-AB65-2D65-AD2F-9C6D291DA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758344-B4AF-7537-8146-5F71FD3AC1B9}"/>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32907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7BE6-AE1C-4605-5F0B-3FEF3A039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ECBFE-1341-D539-6B09-75179D96D9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5989-91A3-468F-E74E-16594B416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A58B3-3B9D-C053-4225-922CE376C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656CC-DC82-5018-2371-87C0DB833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99628-B7BD-40E3-70DB-CAF52A543F8E}"/>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8" name="Footer Placeholder 7">
            <a:extLst>
              <a:ext uri="{FF2B5EF4-FFF2-40B4-BE49-F238E27FC236}">
                <a16:creationId xmlns:a16="http://schemas.microsoft.com/office/drawing/2014/main" id="{C3B1676B-CB72-C7CB-175C-D8885755A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185B24-B07A-3406-C4E0-A9F3AF73E2D3}"/>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116509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254E-6A99-EA52-9AAA-C4A7505CD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023772-4622-7753-1CBE-2356D0F08BA4}"/>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4" name="Footer Placeholder 3">
            <a:extLst>
              <a:ext uri="{FF2B5EF4-FFF2-40B4-BE49-F238E27FC236}">
                <a16:creationId xmlns:a16="http://schemas.microsoft.com/office/drawing/2014/main" id="{A16FA608-6B0B-CD5F-D11E-BE6DA0E1D3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7D50AF-2724-3871-1490-361993DE5CF8}"/>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225995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0B880-4F07-48DA-3551-CB3B57E73392}"/>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3" name="Footer Placeholder 2">
            <a:extLst>
              <a:ext uri="{FF2B5EF4-FFF2-40B4-BE49-F238E27FC236}">
                <a16:creationId xmlns:a16="http://schemas.microsoft.com/office/drawing/2014/main" id="{FBFA6DE7-2808-34E2-E091-FB3A2EF8B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67B55-7412-F809-C843-13BD8DF29F77}"/>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333809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52CE-A9E2-44DD-8DE4-0977284B6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60649-63CE-94ED-C6CE-2DA189A2E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FC5B4-023E-C288-90D9-449BC9C7D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80373-082E-8D15-F767-3128BB73D05C}"/>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6" name="Footer Placeholder 5">
            <a:extLst>
              <a:ext uri="{FF2B5EF4-FFF2-40B4-BE49-F238E27FC236}">
                <a16:creationId xmlns:a16="http://schemas.microsoft.com/office/drawing/2014/main" id="{88F7AF46-E82A-CA44-6FF9-51D7D9D6F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55E08-6AF5-3C61-D2E1-5FF3F7964825}"/>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77626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FB6-3765-A3A1-7778-DAB975312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2FC8-A100-21B2-5DAF-326A39CD0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709012-5723-CA22-7D15-03D1E2DB8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032C6-AB05-3631-FFA6-B5F4FF4C0FA6}"/>
              </a:ext>
            </a:extLst>
          </p:cNvPr>
          <p:cNvSpPr>
            <a:spLocks noGrp="1"/>
          </p:cNvSpPr>
          <p:nvPr>
            <p:ph type="dt" sz="half" idx="10"/>
          </p:nvPr>
        </p:nvSpPr>
        <p:spPr/>
        <p:txBody>
          <a:bodyPr/>
          <a:lstStyle/>
          <a:p>
            <a:fld id="{DFEB8694-2D5D-514B-8D75-0BBB25E0F0CF}" type="datetimeFigureOut">
              <a:rPr lang="en-US" smtClean="0"/>
              <a:t>10/17/24</a:t>
            </a:fld>
            <a:endParaRPr lang="en-US"/>
          </a:p>
        </p:txBody>
      </p:sp>
      <p:sp>
        <p:nvSpPr>
          <p:cNvPr id="6" name="Footer Placeholder 5">
            <a:extLst>
              <a:ext uri="{FF2B5EF4-FFF2-40B4-BE49-F238E27FC236}">
                <a16:creationId xmlns:a16="http://schemas.microsoft.com/office/drawing/2014/main" id="{FABB2458-A564-FCBE-6233-917FC4E6C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2D836-A894-2B01-50D5-766D06543347}"/>
              </a:ext>
            </a:extLst>
          </p:cNvPr>
          <p:cNvSpPr>
            <a:spLocks noGrp="1"/>
          </p:cNvSpPr>
          <p:nvPr>
            <p:ph type="sldNum" sz="quarter" idx="12"/>
          </p:nvPr>
        </p:nvSpPr>
        <p:spPr/>
        <p:txBody>
          <a:bodyPr/>
          <a:lstStyle/>
          <a:p>
            <a:fld id="{29F0F5FE-41BD-DB4E-A52D-CFE7CBA821B0}" type="slidenum">
              <a:rPr lang="en-US" smtClean="0"/>
              <a:t>‹#›</a:t>
            </a:fld>
            <a:endParaRPr lang="en-US"/>
          </a:p>
        </p:txBody>
      </p:sp>
    </p:spTree>
    <p:extLst>
      <p:ext uri="{BB962C8B-B14F-4D97-AF65-F5344CB8AC3E}">
        <p14:creationId xmlns:p14="http://schemas.microsoft.com/office/powerpoint/2010/main" val="174179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87462-A60E-45FE-729F-2ED5F78C3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1A9F3E-8610-5FDF-5A28-C0B0F0A7B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23A781-0F6F-1008-5975-40C803AC3C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EB8694-2D5D-514B-8D75-0BBB25E0F0CF}" type="datetimeFigureOut">
              <a:rPr lang="en-US" smtClean="0"/>
              <a:t>10/17/24</a:t>
            </a:fld>
            <a:endParaRPr lang="en-US"/>
          </a:p>
        </p:txBody>
      </p:sp>
      <p:sp>
        <p:nvSpPr>
          <p:cNvPr id="5" name="Footer Placeholder 4">
            <a:extLst>
              <a:ext uri="{FF2B5EF4-FFF2-40B4-BE49-F238E27FC236}">
                <a16:creationId xmlns:a16="http://schemas.microsoft.com/office/drawing/2014/main" id="{0A671CBE-FF65-081A-A7C2-8A0659EDD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90BCC1-E181-4F23-C08A-D7B1FD7ED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F0F5FE-41BD-DB4E-A52D-CFE7CBA821B0}" type="slidenum">
              <a:rPr lang="en-US" smtClean="0"/>
              <a:t>‹#›</a:t>
            </a:fld>
            <a:endParaRPr lang="en-US"/>
          </a:p>
        </p:txBody>
      </p:sp>
    </p:spTree>
    <p:extLst>
      <p:ext uri="{BB962C8B-B14F-4D97-AF65-F5344CB8AC3E}">
        <p14:creationId xmlns:p14="http://schemas.microsoft.com/office/powerpoint/2010/main" val="402231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FFD5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D57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37F68-5DEF-2DC6-175D-1D43B4C9EB7A}"/>
              </a:ext>
            </a:extLst>
          </p:cNvPr>
          <p:cNvSpPr>
            <a:spLocks noGrp="1"/>
          </p:cNvSpPr>
          <p:nvPr>
            <p:ph type="ctrTitle"/>
          </p:nvPr>
        </p:nvSpPr>
        <p:spPr>
          <a:xfrm>
            <a:off x="1524000" y="146919"/>
            <a:ext cx="9144000" cy="1568344"/>
          </a:xfrm>
        </p:spPr>
        <p:txBody>
          <a:bodyPr>
            <a:normAutofit fontScale="90000"/>
          </a:bodyPr>
          <a:lstStyle/>
          <a:p>
            <a:r>
              <a:rPr lang="en-US" dirty="0"/>
              <a:t>VGP project annotations</a:t>
            </a:r>
            <a:br>
              <a:rPr lang="en-US" dirty="0"/>
            </a:br>
            <a:r>
              <a:rPr lang="en-US" dirty="0"/>
              <a:t>in the UCSC Genome Browser</a:t>
            </a:r>
          </a:p>
        </p:txBody>
      </p:sp>
      <p:sp>
        <p:nvSpPr>
          <p:cNvPr id="6" name="Title 1">
            <a:extLst>
              <a:ext uri="{FF2B5EF4-FFF2-40B4-BE49-F238E27FC236}">
                <a16:creationId xmlns:a16="http://schemas.microsoft.com/office/drawing/2014/main" id="{553FCD8A-38A4-08B5-8C2F-EEB85754CD27}"/>
              </a:ext>
            </a:extLst>
          </p:cNvPr>
          <p:cNvSpPr txBox="1">
            <a:spLocks/>
          </p:cNvSpPr>
          <p:nvPr/>
        </p:nvSpPr>
        <p:spPr>
          <a:xfrm>
            <a:off x="1668049" y="1949191"/>
            <a:ext cx="8855902" cy="13061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4000" dirty="0"/>
              <a:t>18 October 2024 – Hiram Clawson</a:t>
            </a:r>
          </a:p>
          <a:p>
            <a:r>
              <a:rPr lang="en-US" sz="4000" dirty="0"/>
              <a:t>U.C.  Santa Cruz Genomics Institute</a:t>
            </a:r>
          </a:p>
        </p:txBody>
      </p:sp>
      <p:sp>
        <p:nvSpPr>
          <p:cNvPr id="8" name="Title 1">
            <a:extLst>
              <a:ext uri="{FF2B5EF4-FFF2-40B4-BE49-F238E27FC236}">
                <a16:creationId xmlns:a16="http://schemas.microsoft.com/office/drawing/2014/main" id="{65154412-BF15-A0A1-0A05-D28E0A74AB07}"/>
              </a:ext>
            </a:extLst>
          </p:cNvPr>
          <p:cNvSpPr txBox="1">
            <a:spLocks/>
          </p:cNvSpPr>
          <p:nvPr/>
        </p:nvSpPr>
        <p:spPr>
          <a:xfrm>
            <a:off x="1812098" y="4776812"/>
            <a:ext cx="8855902" cy="13061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endParaRPr lang="en-US" sz="4000" dirty="0"/>
          </a:p>
        </p:txBody>
      </p:sp>
      <p:sp>
        <p:nvSpPr>
          <p:cNvPr id="10" name="Title 1">
            <a:extLst>
              <a:ext uri="{FF2B5EF4-FFF2-40B4-BE49-F238E27FC236}">
                <a16:creationId xmlns:a16="http://schemas.microsoft.com/office/drawing/2014/main" id="{5E3594F7-4070-9840-036F-E91BE7FDBE00}"/>
              </a:ext>
            </a:extLst>
          </p:cNvPr>
          <p:cNvSpPr txBox="1">
            <a:spLocks/>
          </p:cNvSpPr>
          <p:nvPr/>
        </p:nvSpPr>
        <p:spPr>
          <a:xfrm>
            <a:off x="161011" y="5977026"/>
            <a:ext cx="8442543" cy="7340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4000" dirty="0"/>
              <a:t>this presentation: https://</a:t>
            </a:r>
            <a:r>
              <a:rPr lang="en-US" sz="4000" dirty="0" err="1"/>
              <a:t>bit.ly</a:t>
            </a:r>
            <a:r>
              <a:rPr lang="en-US" sz="4000" dirty="0"/>
              <a:t>/3BMeteB</a:t>
            </a:r>
          </a:p>
        </p:txBody>
      </p:sp>
      <p:pic>
        <p:nvPicPr>
          <p:cNvPr id="17" name="Picture 16" descr="A qr code with orange and white color&#10;&#10;Description automatically generated">
            <a:extLst>
              <a:ext uri="{FF2B5EF4-FFF2-40B4-BE49-F238E27FC236}">
                <a16:creationId xmlns:a16="http://schemas.microsoft.com/office/drawing/2014/main" id="{BDD96FDE-1442-432A-F809-5A356C4C9279}"/>
              </a:ext>
            </a:extLst>
          </p:cNvPr>
          <p:cNvPicPr>
            <a:picLocks noChangeAspect="1"/>
          </p:cNvPicPr>
          <p:nvPr/>
        </p:nvPicPr>
        <p:blipFill>
          <a:blip r:embed="rId3"/>
          <a:stretch>
            <a:fillRect/>
          </a:stretch>
        </p:blipFill>
        <p:spPr>
          <a:xfrm>
            <a:off x="8603554" y="3532969"/>
            <a:ext cx="3219537" cy="3219537"/>
          </a:xfrm>
          <a:prstGeom prst="rect">
            <a:avLst/>
          </a:prstGeom>
        </p:spPr>
      </p:pic>
    </p:spTree>
    <p:extLst>
      <p:ext uri="{BB962C8B-B14F-4D97-AF65-F5344CB8AC3E}">
        <p14:creationId xmlns:p14="http://schemas.microsoft.com/office/powerpoint/2010/main" val="290856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183D9-48B8-4149-400F-2B5F286D5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CA73F-AB0E-8B8E-5070-280CE4FD937E}"/>
              </a:ext>
            </a:extLst>
          </p:cNvPr>
          <p:cNvSpPr>
            <a:spLocks noGrp="1"/>
          </p:cNvSpPr>
          <p:nvPr>
            <p:ph type="ctrTitle"/>
          </p:nvPr>
        </p:nvSpPr>
        <p:spPr>
          <a:xfrm>
            <a:off x="622125" y="1453019"/>
            <a:ext cx="11290126" cy="5192039"/>
          </a:xfrm>
        </p:spPr>
        <p:txBody>
          <a:bodyPr>
            <a:normAutofit fontScale="90000"/>
          </a:bodyPr>
          <a:lstStyle/>
          <a:p>
            <a:pPr algn="l"/>
            <a:r>
              <a:rPr lang="en-US" sz="2200" dirty="0"/>
              <a:t>hub annotation demonstration</a:t>
            </a:r>
            <a:br>
              <a:rPr lang="en-US" sz="2200" dirty="0"/>
            </a:br>
            <a:r>
              <a:rPr lang="en-US" sz="2200" dirty="0" err="1"/>
              <a:t>shortLabel</a:t>
            </a:r>
            <a:r>
              <a:rPr lang="en-US" sz="2200" dirty="0"/>
              <a:t> demo gene track</a:t>
            </a:r>
            <a:br>
              <a:rPr lang="en-US" sz="2200" dirty="0"/>
            </a:br>
            <a:r>
              <a:rPr lang="en-US" sz="2200" dirty="0" err="1"/>
              <a:t>longLabel</a:t>
            </a:r>
            <a:r>
              <a:rPr lang="en-US" sz="2200" dirty="0"/>
              <a:t> demonstration gene track on black rhinoceros (mBicDic1 primary hap 2021)/</a:t>
            </a:r>
            <a:r>
              <a:rPr lang="en-US" sz="2200" dirty="0" err="1"/>
              <a:t>Diceros</a:t>
            </a:r>
            <a:r>
              <a:rPr lang="en-US" sz="2200" dirty="0"/>
              <a:t> </a:t>
            </a:r>
            <a:r>
              <a:rPr lang="en-US" sz="2200" dirty="0" err="1"/>
              <a:t>bicornis</a:t>
            </a:r>
            <a:r>
              <a:rPr lang="en-US" sz="2200" dirty="0"/>
              <a:t> minor/GCF_020826845.1_mDicBic1.mat.cur</a:t>
            </a:r>
            <a:br>
              <a:rPr lang="en-US" sz="2200" dirty="0"/>
            </a:br>
            <a:r>
              <a:rPr lang="en-US" sz="2200" dirty="0" err="1"/>
              <a:t>useOneFile</a:t>
            </a:r>
            <a:r>
              <a:rPr lang="en-US" sz="2200" dirty="0"/>
              <a:t> on</a:t>
            </a:r>
            <a:br>
              <a:rPr lang="en-US" sz="2200" dirty="0"/>
            </a:br>
            <a:r>
              <a:rPr lang="en-US" sz="2200" dirty="0"/>
              <a:t>email </a:t>
            </a:r>
            <a:r>
              <a:rPr lang="en-US" sz="2200" dirty="0" err="1"/>
              <a:t>hclawson@ucsc.edu</a:t>
            </a:r>
            <a:br>
              <a:rPr lang="en-US" sz="2200" dirty="0"/>
            </a:br>
            <a:r>
              <a:rPr lang="en-US" sz="2200" dirty="0" err="1"/>
              <a:t>descriptionUrl</a:t>
            </a:r>
            <a:r>
              <a:rPr lang="en-US" sz="2200" dirty="0"/>
              <a:t> </a:t>
            </a:r>
            <a:r>
              <a:rPr lang="en-US" sz="2200" dirty="0" err="1"/>
              <a:t>description.html</a:t>
            </a:r>
            <a:br>
              <a:rPr lang="en-US" sz="2200" dirty="0"/>
            </a:br>
            <a:br>
              <a:rPr lang="en-US" sz="2200" dirty="0"/>
            </a:br>
            <a:r>
              <a:rPr lang="en-US" sz="2200" dirty="0"/>
              <a:t>genome GCF_020826845.1</a:t>
            </a:r>
            <a:br>
              <a:rPr lang="en-US" sz="2200" dirty="0"/>
            </a:br>
            <a:br>
              <a:rPr lang="en-US" sz="2200" dirty="0"/>
            </a:br>
            <a:r>
              <a:rPr lang="en-US" sz="2200" dirty="0"/>
              <a:t>track august</a:t>
            </a:r>
            <a:br>
              <a:rPr lang="en-US" sz="2200" dirty="0"/>
            </a:br>
            <a:r>
              <a:rPr lang="en-US" sz="2200" dirty="0" err="1"/>
              <a:t>shortLabel</a:t>
            </a:r>
            <a:r>
              <a:rPr lang="en-US" sz="2200" dirty="0"/>
              <a:t> Augustus demonstration</a:t>
            </a:r>
            <a:br>
              <a:rPr lang="en-US" sz="2200" dirty="0"/>
            </a:br>
            <a:r>
              <a:rPr lang="en-US" sz="2200" dirty="0" err="1"/>
              <a:t>longLabel</a:t>
            </a:r>
            <a:r>
              <a:rPr lang="en-US" sz="2200" dirty="0"/>
              <a:t> demonstration Augustus Gene Predictions</a:t>
            </a:r>
            <a:br>
              <a:rPr lang="en-US" sz="2200" dirty="0"/>
            </a:br>
            <a:r>
              <a:rPr lang="en-US" sz="2200" dirty="0"/>
              <a:t>visibility pack</a:t>
            </a:r>
            <a:br>
              <a:rPr lang="en-US" sz="2200" dirty="0"/>
            </a:br>
            <a:r>
              <a:rPr lang="en-US" sz="2200" dirty="0"/>
              <a:t>color 180,0,0</a:t>
            </a:r>
            <a:br>
              <a:rPr lang="en-US" sz="2200" dirty="0"/>
            </a:br>
            <a:r>
              <a:rPr lang="en-US" sz="2200" dirty="0"/>
              <a:t>type </a:t>
            </a:r>
            <a:r>
              <a:rPr lang="en-US" sz="2200" dirty="0" err="1"/>
              <a:t>bigGenePred</a:t>
            </a:r>
            <a:br>
              <a:rPr lang="en-US" sz="2200" dirty="0"/>
            </a:br>
            <a:r>
              <a:rPr lang="en-US" sz="2200" dirty="0" err="1"/>
              <a:t>bigDataUrl</a:t>
            </a:r>
            <a:r>
              <a:rPr lang="en-US" sz="2200" dirty="0"/>
              <a:t> </a:t>
            </a:r>
            <a:r>
              <a:rPr lang="en-US" sz="2200" dirty="0" err="1"/>
              <a:t>bbi</a:t>
            </a:r>
            <a:r>
              <a:rPr lang="en-US" sz="2200" dirty="0"/>
              <a:t>/GCF_020826845.1.augustus.bb</a:t>
            </a:r>
            <a:br>
              <a:rPr lang="en-US" sz="2200" dirty="0"/>
            </a:br>
            <a:r>
              <a:rPr lang="en-US" sz="2200" dirty="0"/>
              <a:t>html august</a:t>
            </a:r>
            <a:endParaRPr lang="en-US" dirty="0"/>
          </a:p>
        </p:txBody>
      </p:sp>
      <p:sp>
        <p:nvSpPr>
          <p:cNvPr id="5" name="Title 1">
            <a:extLst>
              <a:ext uri="{FF2B5EF4-FFF2-40B4-BE49-F238E27FC236}">
                <a16:creationId xmlns:a16="http://schemas.microsoft.com/office/drawing/2014/main" id="{C496E0D5-DFB1-1268-A5D8-E602DBDEDD3C}"/>
              </a:ext>
            </a:extLst>
          </p:cNvPr>
          <p:cNvSpPr txBox="1">
            <a:spLocks/>
          </p:cNvSpPr>
          <p:nvPr/>
        </p:nvSpPr>
        <p:spPr>
          <a:xfrm>
            <a:off x="133610" y="-75157"/>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The ‘</a:t>
            </a:r>
            <a:r>
              <a:rPr lang="en-US" sz="2800" dirty="0" err="1"/>
              <a:t>hub.txt</a:t>
            </a:r>
            <a:r>
              <a:rPr lang="en-US" sz="2800" dirty="0"/>
              <a:t>’ file defines your data for the genome browser</a:t>
            </a:r>
          </a:p>
        </p:txBody>
      </p:sp>
      <p:sp>
        <p:nvSpPr>
          <p:cNvPr id="3" name="Title 1">
            <a:extLst>
              <a:ext uri="{FF2B5EF4-FFF2-40B4-BE49-F238E27FC236}">
                <a16:creationId xmlns:a16="http://schemas.microsoft.com/office/drawing/2014/main" id="{463DAEAC-7673-EEFD-9875-0B1F484F197B}"/>
              </a:ext>
            </a:extLst>
          </p:cNvPr>
          <p:cNvSpPr txBox="1">
            <a:spLocks/>
          </p:cNvSpPr>
          <p:nvPr/>
        </p:nvSpPr>
        <p:spPr>
          <a:xfrm>
            <a:off x="279749" y="548014"/>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genome-</a:t>
            </a:r>
            <a:r>
              <a:rPr lang="en-US" sz="2800" dirty="0" err="1"/>
              <a:t>test.gi.ucsc.edu</a:t>
            </a:r>
            <a:r>
              <a:rPr lang="en-US" sz="2800" dirty="0"/>
              <a:t>/~</a:t>
            </a:r>
            <a:r>
              <a:rPr lang="en-US" sz="2800" dirty="0" err="1"/>
              <a:t>hiram</a:t>
            </a:r>
            <a:r>
              <a:rPr lang="en-US" sz="2800" dirty="0"/>
              <a:t>/VGP/</a:t>
            </a:r>
            <a:r>
              <a:rPr lang="en-US" sz="2800" dirty="0" err="1"/>
              <a:t>exampleTrack</a:t>
            </a:r>
            <a:r>
              <a:rPr lang="en-US" sz="2800" dirty="0"/>
              <a:t>/GCF_020826845.1.hub.txt</a:t>
            </a:r>
          </a:p>
        </p:txBody>
      </p:sp>
      <p:cxnSp>
        <p:nvCxnSpPr>
          <p:cNvPr id="6" name="Straight Connector 5">
            <a:extLst>
              <a:ext uri="{FF2B5EF4-FFF2-40B4-BE49-F238E27FC236}">
                <a16:creationId xmlns:a16="http://schemas.microsoft.com/office/drawing/2014/main" id="{8975B5F9-1F5D-AF6F-7F25-D3C11607DCCD}"/>
              </a:ext>
            </a:extLst>
          </p:cNvPr>
          <p:cNvCxnSpPr/>
          <p:nvPr/>
        </p:nvCxnSpPr>
        <p:spPr>
          <a:xfrm>
            <a:off x="430924" y="1713186"/>
            <a:ext cx="0" cy="1797269"/>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1FB7940-27CC-7F7E-A2AE-448F73EDA5E4}"/>
              </a:ext>
            </a:extLst>
          </p:cNvPr>
          <p:cNvCxnSpPr>
            <a:cxnSpLocks/>
          </p:cNvCxnSpPr>
          <p:nvPr/>
        </p:nvCxnSpPr>
        <p:spPr>
          <a:xfrm>
            <a:off x="430924" y="4472151"/>
            <a:ext cx="0" cy="2054773"/>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31C8A4B-4ED4-7BD6-D389-35CE7F766996}"/>
              </a:ext>
            </a:extLst>
          </p:cNvPr>
          <p:cNvCxnSpPr>
            <a:cxnSpLocks/>
          </p:cNvCxnSpPr>
          <p:nvPr/>
        </p:nvCxnSpPr>
        <p:spPr>
          <a:xfrm>
            <a:off x="432939" y="3857294"/>
            <a:ext cx="0" cy="25480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B8F326D-B328-1BD4-C64B-F8B3FE306A49}"/>
              </a:ext>
            </a:extLst>
          </p:cNvPr>
          <p:cNvSpPr txBox="1"/>
          <p:nvPr/>
        </p:nvSpPr>
        <p:spPr>
          <a:xfrm>
            <a:off x="5002780" y="1558835"/>
            <a:ext cx="3594970" cy="646331"/>
          </a:xfrm>
          <a:prstGeom prst="rect">
            <a:avLst/>
          </a:prstGeom>
          <a:noFill/>
        </p:spPr>
        <p:txBody>
          <a:bodyPr wrap="square" rtlCol="0">
            <a:spAutoFit/>
          </a:bodyPr>
          <a:lstStyle/>
          <a:p>
            <a:r>
              <a:rPr lang="en-US" sz="3600" dirty="0">
                <a:solidFill>
                  <a:srgbClr val="941651"/>
                </a:solidFill>
              </a:rPr>
              <a:t>hub description</a:t>
            </a:r>
          </a:p>
        </p:txBody>
      </p:sp>
      <p:sp>
        <p:nvSpPr>
          <p:cNvPr id="15" name="TextBox 14">
            <a:extLst>
              <a:ext uri="{FF2B5EF4-FFF2-40B4-BE49-F238E27FC236}">
                <a16:creationId xmlns:a16="http://schemas.microsoft.com/office/drawing/2014/main" id="{936F1AAC-6797-91C3-4A28-A666F55B90F9}"/>
              </a:ext>
            </a:extLst>
          </p:cNvPr>
          <p:cNvSpPr txBox="1"/>
          <p:nvPr/>
        </p:nvSpPr>
        <p:spPr>
          <a:xfrm>
            <a:off x="3762561" y="3618208"/>
            <a:ext cx="3594970" cy="646331"/>
          </a:xfrm>
          <a:prstGeom prst="rect">
            <a:avLst/>
          </a:prstGeom>
          <a:noFill/>
        </p:spPr>
        <p:txBody>
          <a:bodyPr wrap="square" rtlCol="0">
            <a:spAutoFit/>
          </a:bodyPr>
          <a:lstStyle/>
          <a:p>
            <a:r>
              <a:rPr lang="en-US" sz="3600" dirty="0">
                <a:solidFill>
                  <a:srgbClr val="941651"/>
                </a:solidFill>
              </a:rPr>
              <a:t>target assembly</a:t>
            </a:r>
          </a:p>
        </p:txBody>
      </p:sp>
      <p:sp>
        <p:nvSpPr>
          <p:cNvPr id="16" name="TextBox 15">
            <a:extLst>
              <a:ext uri="{FF2B5EF4-FFF2-40B4-BE49-F238E27FC236}">
                <a16:creationId xmlns:a16="http://schemas.microsoft.com/office/drawing/2014/main" id="{C1DE437B-9013-60EC-0A22-726B79FE06D4}"/>
              </a:ext>
            </a:extLst>
          </p:cNvPr>
          <p:cNvSpPr txBox="1"/>
          <p:nvPr/>
        </p:nvSpPr>
        <p:spPr>
          <a:xfrm>
            <a:off x="5002780" y="5299165"/>
            <a:ext cx="3962544" cy="646331"/>
          </a:xfrm>
          <a:prstGeom prst="rect">
            <a:avLst/>
          </a:prstGeom>
          <a:noFill/>
        </p:spPr>
        <p:txBody>
          <a:bodyPr wrap="square" rtlCol="0">
            <a:spAutoFit/>
          </a:bodyPr>
          <a:lstStyle/>
          <a:p>
            <a:r>
              <a:rPr lang="en-US" sz="3600" dirty="0">
                <a:solidFill>
                  <a:srgbClr val="941651"/>
                </a:solidFill>
              </a:rPr>
              <a:t>track definition(s)</a:t>
            </a:r>
          </a:p>
        </p:txBody>
      </p:sp>
    </p:spTree>
    <p:extLst>
      <p:ext uri="{BB962C8B-B14F-4D97-AF65-F5344CB8AC3E}">
        <p14:creationId xmlns:p14="http://schemas.microsoft.com/office/powerpoint/2010/main" val="93269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B878-072C-601D-6A41-DE65CB1D3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DD1FB-D911-E7E0-99AD-8D79AD963FDF}"/>
              </a:ext>
            </a:extLst>
          </p:cNvPr>
          <p:cNvSpPr>
            <a:spLocks noGrp="1"/>
          </p:cNvSpPr>
          <p:nvPr>
            <p:ph type="ctrTitle"/>
          </p:nvPr>
        </p:nvSpPr>
        <p:spPr>
          <a:xfrm>
            <a:off x="622125" y="814193"/>
            <a:ext cx="11290126" cy="5192039"/>
          </a:xfrm>
        </p:spPr>
        <p:txBody>
          <a:bodyPr>
            <a:normAutofit/>
          </a:bodyPr>
          <a:lstStyle/>
          <a:p>
            <a:pPr algn="l"/>
            <a:r>
              <a:rPr lang="en-US" dirty="0"/>
              <a:t>In this example, the processing is:</a:t>
            </a:r>
            <a:br>
              <a:rPr lang="en-US" dirty="0"/>
            </a:br>
            <a:r>
              <a:rPr lang="en-US" dirty="0"/>
              <a:t>1. </a:t>
            </a:r>
            <a:r>
              <a:rPr lang="en-US" dirty="0" err="1"/>
              <a:t>gtfToGenePred</a:t>
            </a:r>
            <a:br>
              <a:rPr lang="en-US" dirty="0"/>
            </a:br>
            <a:r>
              <a:rPr lang="en-US" dirty="0"/>
              <a:t>2. </a:t>
            </a:r>
            <a:r>
              <a:rPr lang="en-US" dirty="0" err="1"/>
              <a:t>genePredCheck</a:t>
            </a:r>
            <a:br>
              <a:rPr lang="en-US" dirty="0"/>
            </a:br>
            <a:r>
              <a:rPr lang="en-US" dirty="0"/>
              <a:t>3. </a:t>
            </a:r>
            <a:r>
              <a:rPr lang="en-US" dirty="0" err="1"/>
              <a:t>genePredToBigGenePred</a:t>
            </a:r>
            <a:br>
              <a:rPr lang="en-US" dirty="0"/>
            </a:br>
            <a:r>
              <a:rPr lang="en-US" dirty="0"/>
              <a:t>4. </a:t>
            </a:r>
            <a:r>
              <a:rPr lang="en-US" dirty="0" err="1"/>
              <a:t>bedToBigBed</a:t>
            </a:r>
            <a:br>
              <a:rPr lang="en-US" dirty="0"/>
            </a:br>
            <a:r>
              <a:rPr lang="en-US" dirty="0"/>
              <a:t>5. </a:t>
            </a:r>
            <a:r>
              <a:rPr lang="en-US" dirty="0" err="1"/>
              <a:t>bigBedInfo</a:t>
            </a:r>
            <a:endParaRPr lang="en-US" dirty="0"/>
          </a:p>
        </p:txBody>
      </p:sp>
      <p:sp>
        <p:nvSpPr>
          <p:cNvPr id="3" name="Title 1">
            <a:extLst>
              <a:ext uri="{FF2B5EF4-FFF2-40B4-BE49-F238E27FC236}">
                <a16:creationId xmlns:a16="http://schemas.microsoft.com/office/drawing/2014/main" id="{1CC9A477-570B-C78F-9699-D6743DB3EB0B}"/>
              </a:ext>
            </a:extLst>
          </p:cNvPr>
          <p:cNvSpPr txBox="1">
            <a:spLocks/>
          </p:cNvSpPr>
          <p:nvPr/>
        </p:nvSpPr>
        <p:spPr>
          <a:xfrm>
            <a:off x="279748" y="6043807"/>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genome-</a:t>
            </a:r>
            <a:r>
              <a:rPr lang="en-US" sz="2800" dirty="0" err="1"/>
              <a:t>test.gi.ucsc.edu</a:t>
            </a:r>
            <a:r>
              <a:rPr lang="en-US" sz="2800" dirty="0"/>
              <a:t>/~</a:t>
            </a:r>
            <a:r>
              <a:rPr lang="en-US" sz="2800" dirty="0" err="1"/>
              <a:t>hiram</a:t>
            </a:r>
            <a:r>
              <a:rPr lang="en-US" sz="2800" dirty="0"/>
              <a:t>/VGP/</a:t>
            </a:r>
            <a:r>
              <a:rPr lang="en-US" sz="2800" dirty="0" err="1"/>
              <a:t>exampleTrack</a:t>
            </a:r>
            <a:r>
              <a:rPr lang="en-US" sz="2800" dirty="0"/>
              <a:t>/</a:t>
            </a:r>
            <a:r>
              <a:rPr lang="en-US" sz="2800" dirty="0" err="1"/>
              <a:t>demoSource</a:t>
            </a:r>
            <a:r>
              <a:rPr lang="en-US" sz="2800" dirty="0"/>
              <a:t>/</a:t>
            </a:r>
            <a:r>
              <a:rPr lang="en-US" sz="2800" dirty="0" err="1"/>
              <a:t>makefile.txt</a:t>
            </a:r>
            <a:endParaRPr lang="en-US" sz="2800" dirty="0"/>
          </a:p>
        </p:txBody>
      </p:sp>
      <p:sp>
        <p:nvSpPr>
          <p:cNvPr id="4" name="Title 1">
            <a:extLst>
              <a:ext uri="{FF2B5EF4-FFF2-40B4-BE49-F238E27FC236}">
                <a16:creationId xmlns:a16="http://schemas.microsoft.com/office/drawing/2014/main" id="{D3247C18-A17E-6253-DAFA-14FB4CEAE322}"/>
              </a:ext>
            </a:extLst>
          </p:cNvPr>
          <p:cNvSpPr txBox="1">
            <a:spLocks/>
          </p:cNvSpPr>
          <p:nvPr/>
        </p:nvSpPr>
        <p:spPr>
          <a:xfrm>
            <a:off x="279748" y="43842"/>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genome-</a:t>
            </a:r>
            <a:r>
              <a:rPr lang="en-US" sz="2800" dirty="0" err="1"/>
              <a:t>test.gi.ucsc.edu</a:t>
            </a:r>
            <a:r>
              <a:rPr lang="en-US" sz="2800" dirty="0"/>
              <a:t>/~</a:t>
            </a:r>
            <a:r>
              <a:rPr lang="en-US" sz="2800" dirty="0" err="1"/>
              <a:t>hiram</a:t>
            </a:r>
            <a:r>
              <a:rPr lang="en-US" sz="2800" dirty="0"/>
              <a:t>/VGP/</a:t>
            </a:r>
            <a:r>
              <a:rPr lang="en-US" sz="2800" dirty="0" err="1"/>
              <a:t>exampleTrack</a:t>
            </a:r>
            <a:r>
              <a:rPr lang="en-US" sz="2800" dirty="0"/>
              <a:t>/</a:t>
            </a:r>
            <a:r>
              <a:rPr lang="en-US" sz="2800" dirty="0" err="1"/>
              <a:t>demoSource</a:t>
            </a:r>
            <a:r>
              <a:rPr lang="en-US" sz="2800" dirty="0"/>
              <a:t>/</a:t>
            </a:r>
            <a:r>
              <a:rPr lang="en-US" sz="2800" dirty="0" err="1"/>
              <a:t>process.sh.txt</a:t>
            </a:r>
            <a:endParaRPr lang="en-US" sz="2800" dirty="0"/>
          </a:p>
        </p:txBody>
      </p:sp>
    </p:spTree>
    <p:extLst>
      <p:ext uri="{BB962C8B-B14F-4D97-AF65-F5344CB8AC3E}">
        <p14:creationId xmlns:p14="http://schemas.microsoft.com/office/powerpoint/2010/main" val="414507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DCE8-B02D-BD20-F930-A8721E5ECB5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5257EC5-07A5-70FF-7392-7FDDF7FD7520}"/>
              </a:ext>
            </a:extLst>
          </p:cNvPr>
          <p:cNvSpPr txBox="1">
            <a:spLocks/>
          </p:cNvSpPr>
          <p:nvPr/>
        </p:nvSpPr>
        <p:spPr>
          <a:xfrm>
            <a:off x="279748" y="6043807"/>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genome-</a:t>
            </a:r>
            <a:r>
              <a:rPr lang="en-US" sz="2800" dirty="0" err="1"/>
              <a:t>test.gi.ucsc.edu</a:t>
            </a:r>
            <a:r>
              <a:rPr lang="en-US" sz="2800" dirty="0"/>
              <a:t>/~</a:t>
            </a:r>
            <a:r>
              <a:rPr lang="en-US" sz="2800" dirty="0" err="1"/>
              <a:t>hiram</a:t>
            </a:r>
            <a:r>
              <a:rPr lang="en-US" sz="2800" dirty="0"/>
              <a:t>/VGP/</a:t>
            </a:r>
            <a:r>
              <a:rPr lang="en-US" sz="2800" dirty="0" err="1"/>
              <a:t>exampleTrack</a:t>
            </a:r>
            <a:r>
              <a:rPr lang="en-US" sz="2800" dirty="0"/>
              <a:t>/</a:t>
            </a:r>
            <a:r>
              <a:rPr lang="en-US" sz="2800" dirty="0" err="1"/>
              <a:t>demoSource</a:t>
            </a:r>
            <a:r>
              <a:rPr lang="en-US" sz="2800" dirty="0"/>
              <a:t>/</a:t>
            </a:r>
            <a:r>
              <a:rPr lang="en-US" sz="2800" dirty="0" err="1"/>
              <a:t>makefile.txt</a:t>
            </a:r>
            <a:endParaRPr lang="en-US" sz="2800" dirty="0"/>
          </a:p>
        </p:txBody>
      </p:sp>
      <p:sp>
        <p:nvSpPr>
          <p:cNvPr id="4" name="Title 1">
            <a:extLst>
              <a:ext uri="{FF2B5EF4-FFF2-40B4-BE49-F238E27FC236}">
                <a16:creationId xmlns:a16="http://schemas.microsoft.com/office/drawing/2014/main" id="{F0478512-081D-3214-D928-5E7890E5802A}"/>
              </a:ext>
            </a:extLst>
          </p:cNvPr>
          <p:cNvSpPr txBox="1">
            <a:spLocks/>
          </p:cNvSpPr>
          <p:nvPr/>
        </p:nvSpPr>
        <p:spPr>
          <a:xfrm>
            <a:off x="279748" y="43842"/>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genome-</a:t>
            </a:r>
            <a:r>
              <a:rPr lang="en-US" sz="2800" dirty="0" err="1"/>
              <a:t>test.gi.ucsc.edu</a:t>
            </a:r>
            <a:r>
              <a:rPr lang="en-US" sz="2800" dirty="0"/>
              <a:t>/~</a:t>
            </a:r>
            <a:r>
              <a:rPr lang="en-US" sz="2800" dirty="0" err="1"/>
              <a:t>hiram</a:t>
            </a:r>
            <a:r>
              <a:rPr lang="en-US" sz="2800" dirty="0"/>
              <a:t>/VGP/</a:t>
            </a:r>
            <a:r>
              <a:rPr lang="en-US" sz="2800" dirty="0" err="1"/>
              <a:t>exampleTrack</a:t>
            </a:r>
            <a:r>
              <a:rPr lang="en-US" sz="2800" dirty="0"/>
              <a:t>/</a:t>
            </a:r>
            <a:r>
              <a:rPr lang="en-US" sz="2800" dirty="0" err="1"/>
              <a:t>demoSource</a:t>
            </a:r>
            <a:r>
              <a:rPr lang="en-US" sz="2800" dirty="0"/>
              <a:t>/</a:t>
            </a:r>
            <a:r>
              <a:rPr lang="en-US" sz="2800" dirty="0" err="1"/>
              <a:t>process.sh.txt</a:t>
            </a:r>
            <a:endParaRPr lang="en-US" sz="2800" dirty="0"/>
          </a:p>
        </p:txBody>
      </p:sp>
      <p:pic>
        <p:nvPicPr>
          <p:cNvPr id="8" name="Picture 7">
            <a:extLst>
              <a:ext uri="{FF2B5EF4-FFF2-40B4-BE49-F238E27FC236}">
                <a16:creationId xmlns:a16="http://schemas.microsoft.com/office/drawing/2014/main" id="{13C78B1C-4477-F61D-A57D-8CCB418E9544}"/>
              </a:ext>
            </a:extLst>
          </p:cNvPr>
          <p:cNvPicPr>
            <a:picLocks noChangeAspect="1"/>
          </p:cNvPicPr>
          <p:nvPr/>
        </p:nvPicPr>
        <p:blipFill>
          <a:blip r:embed="rId3"/>
          <a:stretch>
            <a:fillRect/>
          </a:stretch>
        </p:blipFill>
        <p:spPr>
          <a:xfrm>
            <a:off x="1387360" y="695197"/>
            <a:ext cx="9795641" cy="5422212"/>
          </a:xfrm>
          <a:prstGeom prst="rect">
            <a:avLst/>
          </a:prstGeom>
        </p:spPr>
      </p:pic>
    </p:spTree>
    <p:extLst>
      <p:ext uri="{BB962C8B-B14F-4D97-AF65-F5344CB8AC3E}">
        <p14:creationId xmlns:p14="http://schemas.microsoft.com/office/powerpoint/2010/main" val="343675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CB6E-FB05-2539-BF8F-ED7FFA22B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243AC-77F4-B9F0-0C45-85D808C2913F}"/>
              </a:ext>
            </a:extLst>
          </p:cNvPr>
          <p:cNvSpPr>
            <a:spLocks noGrp="1"/>
          </p:cNvSpPr>
          <p:nvPr>
            <p:ph type="ctrTitle"/>
          </p:nvPr>
        </p:nvSpPr>
        <p:spPr>
          <a:xfrm>
            <a:off x="0" y="304516"/>
            <a:ext cx="12058389" cy="3682658"/>
          </a:xfrm>
        </p:spPr>
        <p:txBody>
          <a:bodyPr>
            <a:normAutofit fontScale="90000"/>
          </a:bodyPr>
          <a:lstStyle/>
          <a:p>
            <a:pPr algn="l"/>
            <a:r>
              <a:rPr lang="en-US" sz="3600" dirty="0"/>
              <a:t>A single URL, broken into lines here to show the elements:</a:t>
            </a:r>
            <a:br>
              <a:rPr lang="en-US" sz="3600" dirty="0"/>
            </a:br>
            <a:br>
              <a:rPr lang="en-US" sz="3600" dirty="0"/>
            </a:br>
            <a:r>
              <a:rPr lang="en-US" sz="3600" dirty="0"/>
              <a:t>https://</a:t>
            </a:r>
            <a:r>
              <a:rPr lang="en-US" sz="3600" dirty="0" err="1"/>
              <a:t>genome.ucsc.edu</a:t>
            </a:r>
            <a:r>
              <a:rPr lang="en-US" sz="3600" dirty="0"/>
              <a:t>/</a:t>
            </a:r>
            <a:r>
              <a:rPr lang="en-US" sz="3600" dirty="0" err="1"/>
              <a:t>cgi</a:t>
            </a:r>
            <a:r>
              <a:rPr lang="en-US" sz="3600" dirty="0"/>
              <a:t>-bin/</a:t>
            </a:r>
            <a:r>
              <a:rPr lang="en-US" sz="3600" dirty="0" err="1"/>
              <a:t>hgTracks</a:t>
            </a:r>
            <a:r>
              <a:rPr lang="en-US" sz="3600" dirty="0"/>
              <a:t>?</a:t>
            </a:r>
            <a:br>
              <a:rPr lang="en-US" sz="3600" dirty="0"/>
            </a:br>
            <a:r>
              <a:rPr lang="en-US" sz="3600" dirty="0"/>
              <a:t>genome=GCF_020826845.1&amp;</a:t>
            </a:r>
            <a:br>
              <a:rPr lang="en-US" sz="3600" dirty="0"/>
            </a:br>
            <a:r>
              <a:rPr lang="en-US" sz="3600" dirty="0"/>
              <a:t>position=chrX:12720144-12811022&amp;</a:t>
            </a:r>
            <a:br>
              <a:rPr lang="en-US" sz="3600" dirty="0"/>
            </a:br>
            <a:r>
              <a:rPr lang="en-US" sz="3600" dirty="0" err="1"/>
              <a:t>hubUrl</a:t>
            </a:r>
            <a:r>
              <a:rPr lang="en-US" sz="3600" dirty="0"/>
              <a:t>=https://genome-</a:t>
            </a:r>
            <a:r>
              <a:rPr lang="en-US" sz="3600" dirty="0" err="1"/>
              <a:t>test.gi.ucsc.edu</a:t>
            </a:r>
            <a:r>
              <a:rPr lang="en-US" sz="3600" dirty="0"/>
              <a:t>/~</a:t>
            </a:r>
            <a:r>
              <a:rPr lang="en-US" sz="3600" dirty="0" err="1"/>
              <a:t>hiram</a:t>
            </a:r>
            <a:r>
              <a:rPr lang="en-US" sz="3600" dirty="0"/>
              <a:t>/VGP/</a:t>
            </a:r>
            <a:r>
              <a:rPr lang="en-US" sz="3600" dirty="0" err="1"/>
              <a:t>exampleTrack</a:t>
            </a:r>
            <a:r>
              <a:rPr lang="en-US" sz="3600" dirty="0"/>
              <a:t>/GCF_020826845.1.hub.txt</a:t>
            </a:r>
            <a:endParaRPr lang="en-US" dirty="0"/>
          </a:p>
        </p:txBody>
      </p:sp>
      <p:sp>
        <p:nvSpPr>
          <p:cNvPr id="3" name="Title 1">
            <a:extLst>
              <a:ext uri="{FF2B5EF4-FFF2-40B4-BE49-F238E27FC236}">
                <a16:creationId xmlns:a16="http://schemas.microsoft.com/office/drawing/2014/main" id="{8336C88C-47A8-3102-6429-CC98971424D5}"/>
              </a:ext>
            </a:extLst>
          </p:cNvPr>
          <p:cNvSpPr txBox="1">
            <a:spLocks/>
          </p:cNvSpPr>
          <p:nvPr/>
        </p:nvSpPr>
        <p:spPr>
          <a:xfrm>
            <a:off x="279748" y="4168151"/>
            <a:ext cx="11064657" cy="146554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4500" dirty="0"/>
              <a:t>Save the browser view in a ‘saved session’ to</a:t>
            </a:r>
          </a:p>
          <a:p>
            <a:r>
              <a:rPr lang="en-US" sz="4500" dirty="0"/>
              <a:t>have a short URL to share with collaborators</a:t>
            </a:r>
            <a:r>
              <a:rPr lang="en-US" sz="2800" dirty="0"/>
              <a:t>.</a:t>
            </a:r>
          </a:p>
        </p:txBody>
      </p:sp>
      <p:sp>
        <p:nvSpPr>
          <p:cNvPr id="4" name="Title 1">
            <a:extLst>
              <a:ext uri="{FF2B5EF4-FFF2-40B4-BE49-F238E27FC236}">
                <a16:creationId xmlns:a16="http://schemas.microsoft.com/office/drawing/2014/main" id="{145137FC-75F5-30AC-E5E4-DCE97D11BD71}"/>
              </a:ext>
            </a:extLst>
          </p:cNvPr>
          <p:cNvSpPr txBox="1">
            <a:spLocks/>
          </p:cNvSpPr>
          <p:nvPr/>
        </p:nvSpPr>
        <p:spPr>
          <a:xfrm>
            <a:off x="279748" y="43842"/>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Attach your track </a:t>
            </a:r>
            <a:r>
              <a:rPr lang="en-US" sz="2800" dirty="0" err="1"/>
              <a:t>hub.txt</a:t>
            </a:r>
            <a:r>
              <a:rPr lang="en-US" sz="2800" dirty="0"/>
              <a:t> file to the genome browser:</a:t>
            </a:r>
          </a:p>
        </p:txBody>
      </p:sp>
      <p:sp>
        <p:nvSpPr>
          <p:cNvPr id="6" name="Title 1">
            <a:extLst>
              <a:ext uri="{FF2B5EF4-FFF2-40B4-BE49-F238E27FC236}">
                <a16:creationId xmlns:a16="http://schemas.microsoft.com/office/drawing/2014/main" id="{28FD58AB-91AB-B7DE-DBD2-394DA1B5FEB3}"/>
              </a:ext>
            </a:extLst>
          </p:cNvPr>
          <p:cNvSpPr txBox="1">
            <a:spLocks/>
          </p:cNvSpPr>
          <p:nvPr/>
        </p:nvSpPr>
        <p:spPr>
          <a:xfrm>
            <a:off x="496865" y="5392460"/>
            <a:ext cx="11064657" cy="146554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a:t>
            </a:r>
          </a:p>
        </p:txBody>
      </p:sp>
      <p:sp>
        <p:nvSpPr>
          <p:cNvPr id="10" name="Title 1">
            <a:extLst>
              <a:ext uri="{FF2B5EF4-FFF2-40B4-BE49-F238E27FC236}">
                <a16:creationId xmlns:a16="http://schemas.microsoft.com/office/drawing/2014/main" id="{B040521D-BD46-0D33-E2DB-2BF7749F3BB2}"/>
              </a:ext>
            </a:extLst>
          </p:cNvPr>
          <p:cNvSpPr txBox="1">
            <a:spLocks/>
          </p:cNvSpPr>
          <p:nvPr/>
        </p:nvSpPr>
        <p:spPr>
          <a:xfrm>
            <a:off x="279747" y="5441561"/>
            <a:ext cx="11064657" cy="88934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3700" dirty="0"/>
              <a:t>https://</a:t>
            </a:r>
            <a:r>
              <a:rPr lang="en-US" sz="3700" dirty="0" err="1"/>
              <a:t>genome.ucsc.edu</a:t>
            </a:r>
            <a:r>
              <a:rPr lang="en-US" sz="3700" dirty="0"/>
              <a:t>/s/Hiram/</a:t>
            </a:r>
            <a:r>
              <a:rPr lang="en-US" sz="3700" dirty="0" err="1"/>
              <a:t>VGP_trackHubExamp</a:t>
            </a:r>
            <a:r>
              <a:rPr lang="en-US" sz="4500" dirty="0" err="1"/>
              <a:t>le</a:t>
            </a:r>
            <a:endParaRPr lang="en-US" sz="2800" dirty="0"/>
          </a:p>
        </p:txBody>
      </p:sp>
    </p:spTree>
    <p:extLst>
      <p:ext uri="{BB962C8B-B14F-4D97-AF65-F5344CB8AC3E}">
        <p14:creationId xmlns:p14="http://schemas.microsoft.com/office/powerpoint/2010/main" val="383853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8AFEF-7765-D603-7519-A16D9E920F5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DD81E85-6F72-88E4-71EB-D0DAA3CCEE18}"/>
              </a:ext>
            </a:extLst>
          </p:cNvPr>
          <p:cNvSpPr txBox="1">
            <a:spLocks/>
          </p:cNvSpPr>
          <p:nvPr/>
        </p:nvSpPr>
        <p:spPr>
          <a:xfrm>
            <a:off x="496865" y="5392460"/>
            <a:ext cx="11064657" cy="146554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a:t>
            </a:r>
          </a:p>
        </p:txBody>
      </p:sp>
      <p:pic>
        <p:nvPicPr>
          <p:cNvPr id="9" name="Picture 8" descr="A screenshot of a computer&#10;&#10;Description automatically generated">
            <a:extLst>
              <a:ext uri="{FF2B5EF4-FFF2-40B4-BE49-F238E27FC236}">
                <a16:creationId xmlns:a16="http://schemas.microsoft.com/office/drawing/2014/main" id="{41385AEE-C217-180A-624D-1345CA64C073}"/>
              </a:ext>
            </a:extLst>
          </p:cNvPr>
          <p:cNvPicPr>
            <a:picLocks noChangeAspect="1"/>
          </p:cNvPicPr>
          <p:nvPr/>
        </p:nvPicPr>
        <p:blipFill>
          <a:blip r:embed="rId3"/>
          <a:stretch>
            <a:fillRect/>
          </a:stretch>
        </p:blipFill>
        <p:spPr>
          <a:xfrm>
            <a:off x="0" y="85098"/>
            <a:ext cx="12192000" cy="6687804"/>
          </a:xfrm>
          <a:prstGeom prst="rect">
            <a:avLst/>
          </a:prstGeom>
        </p:spPr>
      </p:pic>
      <p:sp>
        <p:nvSpPr>
          <p:cNvPr id="2" name="TextBox 1">
            <a:extLst>
              <a:ext uri="{FF2B5EF4-FFF2-40B4-BE49-F238E27FC236}">
                <a16:creationId xmlns:a16="http://schemas.microsoft.com/office/drawing/2014/main" id="{542AABC5-9B81-80BE-D303-8941370C3BCA}"/>
              </a:ext>
            </a:extLst>
          </p:cNvPr>
          <p:cNvSpPr txBox="1"/>
          <p:nvPr/>
        </p:nvSpPr>
        <p:spPr>
          <a:xfrm>
            <a:off x="1797269" y="3962754"/>
            <a:ext cx="10394731" cy="584775"/>
          </a:xfrm>
          <a:prstGeom prst="rect">
            <a:avLst/>
          </a:prstGeom>
          <a:noFill/>
        </p:spPr>
        <p:txBody>
          <a:bodyPr wrap="square" rtlCol="0">
            <a:spAutoFit/>
          </a:bodyPr>
          <a:lstStyle/>
          <a:p>
            <a:r>
              <a:rPr lang="en-US" sz="3200" dirty="0">
                <a:solidFill>
                  <a:srgbClr val="941651"/>
                </a:solidFill>
              </a:rPr>
              <a:t>https://</a:t>
            </a:r>
            <a:r>
              <a:rPr lang="en-US" sz="3200" dirty="0" err="1">
                <a:solidFill>
                  <a:srgbClr val="941651"/>
                </a:solidFill>
              </a:rPr>
              <a:t>genome.ucsc.edu</a:t>
            </a:r>
            <a:r>
              <a:rPr lang="en-US" sz="3200" dirty="0">
                <a:solidFill>
                  <a:srgbClr val="941651"/>
                </a:solidFill>
              </a:rPr>
              <a:t>/s/Hiram/</a:t>
            </a:r>
            <a:r>
              <a:rPr lang="en-US" sz="3200" dirty="0" err="1">
                <a:solidFill>
                  <a:srgbClr val="941651"/>
                </a:solidFill>
              </a:rPr>
              <a:t>VGP_trackHubExample</a:t>
            </a:r>
            <a:endParaRPr lang="en-US" sz="3200" dirty="0">
              <a:solidFill>
                <a:srgbClr val="941651"/>
              </a:solidFill>
            </a:endParaRPr>
          </a:p>
        </p:txBody>
      </p:sp>
    </p:spTree>
    <p:extLst>
      <p:ext uri="{BB962C8B-B14F-4D97-AF65-F5344CB8AC3E}">
        <p14:creationId xmlns:p14="http://schemas.microsoft.com/office/powerpoint/2010/main" val="390968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823EA-B720-F97A-1A77-4B582E2A797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F8EEF7B-6BCC-D23B-210A-A838249C1525}"/>
              </a:ext>
            </a:extLst>
          </p:cNvPr>
          <p:cNvSpPr txBox="1">
            <a:spLocks/>
          </p:cNvSpPr>
          <p:nvPr/>
        </p:nvSpPr>
        <p:spPr>
          <a:xfrm>
            <a:off x="279748" y="43842"/>
            <a:ext cx="11778641" cy="9231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Web service must honor ‘byte-range’ requests for random access,</a:t>
            </a:r>
          </a:p>
          <a:p>
            <a:r>
              <a:rPr lang="en-US" sz="2800" dirty="0"/>
              <a:t>test with curl -I</a:t>
            </a:r>
          </a:p>
        </p:txBody>
      </p:sp>
      <p:sp>
        <p:nvSpPr>
          <p:cNvPr id="17" name="Title 1">
            <a:extLst>
              <a:ext uri="{FF2B5EF4-FFF2-40B4-BE49-F238E27FC236}">
                <a16:creationId xmlns:a16="http://schemas.microsoft.com/office/drawing/2014/main" id="{353300F0-3715-E9B3-074A-E87BCE7CE9CB}"/>
              </a:ext>
            </a:extLst>
          </p:cNvPr>
          <p:cNvSpPr txBox="1">
            <a:spLocks/>
          </p:cNvSpPr>
          <p:nvPr/>
        </p:nvSpPr>
        <p:spPr>
          <a:xfrm>
            <a:off x="63067" y="4697454"/>
            <a:ext cx="9122974" cy="4834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Track hub development documentation, track types and options:</a:t>
            </a:r>
          </a:p>
        </p:txBody>
      </p:sp>
      <p:sp>
        <p:nvSpPr>
          <p:cNvPr id="18" name="Title 1">
            <a:extLst>
              <a:ext uri="{FF2B5EF4-FFF2-40B4-BE49-F238E27FC236}">
                <a16:creationId xmlns:a16="http://schemas.microsoft.com/office/drawing/2014/main" id="{1FD1A3A3-AFFC-789F-5F2A-3A3A2C2C3E65}"/>
              </a:ext>
            </a:extLst>
          </p:cNvPr>
          <p:cNvSpPr txBox="1">
            <a:spLocks/>
          </p:cNvSpPr>
          <p:nvPr/>
        </p:nvSpPr>
        <p:spPr>
          <a:xfrm>
            <a:off x="432148" y="5854251"/>
            <a:ext cx="11778641" cy="9231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endParaRPr lang="en-US" sz="2800" dirty="0"/>
          </a:p>
          <a:p>
            <a:endParaRPr lang="en-US" sz="2800" dirty="0"/>
          </a:p>
        </p:txBody>
      </p:sp>
      <p:sp>
        <p:nvSpPr>
          <p:cNvPr id="19" name="Title 1">
            <a:extLst>
              <a:ext uri="{FF2B5EF4-FFF2-40B4-BE49-F238E27FC236}">
                <a16:creationId xmlns:a16="http://schemas.microsoft.com/office/drawing/2014/main" id="{126918B2-5739-0960-B581-0A7781C06DF4}"/>
              </a:ext>
            </a:extLst>
          </p:cNvPr>
          <p:cNvSpPr txBox="1">
            <a:spLocks/>
          </p:cNvSpPr>
          <p:nvPr/>
        </p:nvSpPr>
        <p:spPr>
          <a:xfrm>
            <a:off x="206679" y="4988443"/>
            <a:ext cx="11778641" cy="6946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3200" dirty="0"/>
              <a:t>http://</a:t>
            </a:r>
            <a:r>
              <a:rPr lang="en-US" sz="3200" dirty="0" err="1"/>
              <a:t>genome.ucsc.edu</a:t>
            </a:r>
            <a:r>
              <a:rPr lang="en-US" sz="3200" dirty="0"/>
              <a:t>/</a:t>
            </a:r>
            <a:r>
              <a:rPr lang="en-US" sz="3200" dirty="0" err="1"/>
              <a:t>goldenPath</a:t>
            </a:r>
            <a:r>
              <a:rPr lang="en-US" sz="3200" dirty="0"/>
              <a:t>/help/</a:t>
            </a:r>
            <a:r>
              <a:rPr lang="en-US" sz="3200" dirty="0" err="1"/>
              <a:t>trackDb</a:t>
            </a:r>
            <a:r>
              <a:rPr lang="en-US" sz="3200" dirty="0"/>
              <a:t>/</a:t>
            </a:r>
            <a:r>
              <a:rPr lang="en-US" sz="3200" dirty="0" err="1"/>
              <a:t>trackDbHub.html</a:t>
            </a:r>
            <a:endParaRPr lang="en-US" sz="3200" dirty="0"/>
          </a:p>
        </p:txBody>
      </p:sp>
      <p:sp>
        <p:nvSpPr>
          <p:cNvPr id="20" name="Title 1">
            <a:extLst>
              <a:ext uri="{FF2B5EF4-FFF2-40B4-BE49-F238E27FC236}">
                <a16:creationId xmlns:a16="http://schemas.microsoft.com/office/drawing/2014/main" id="{C9CD938D-2CD8-7F8D-231D-C21082DB657B}"/>
              </a:ext>
            </a:extLst>
          </p:cNvPr>
          <p:cNvSpPr txBox="1">
            <a:spLocks/>
          </p:cNvSpPr>
          <p:nvPr/>
        </p:nvSpPr>
        <p:spPr>
          <a:xfrm>
            <a:off x="557047" y="6200195"/>
            <a:ext cx="10951780" cy="4834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400" dirty="0"/>
              <a:t>https://</a:t>
            </a:r>
            <a:r>
              <a:rPr lang="en-US" sz="2400" dirty="0" err="1"/>
              <a:t>hgdownload.soe.ucsc.edu</a:t>
            </a:r>
            <a:r>
              <a:rPr lang="en-US" sz="2400" dirty="0"/>
              <a:t>/hubs/GCF/020/826/845/GCF_020826845.1/</a:t>
            </a:r>
            <a:r>
              <a:rPr lang="en-US" sz="2400" dirty="0" err="1"/>
              <a:t>hub.txt</a:t>
            </a:r>
            <a:endParaRPr lang="en-US" sz="2400" dirty="0"/>
          </a:p>
        </p:txBody>
      </p:sp>
      <p:sp>
        <p:nvSpPr>
          <p:cNvPr id="21" name="Title 1">
            <a:extLst>
              <a:ext uri="{FF2B5EF4-FFF2-40B4-BE49-F238E27FC236}">
                <a16:creationId xmlns:a16="http://schemas.microsoft.com/office/drawing/2014/main" id="{324B34F2-3484-7B8C-A7B6-ECEC4F2A891B}"/>
              </a:ext>
            </a:extLst>
          </p:cNvPr>
          <p:cNvSpPr txBox="1">
            <a:spLocks/>
          </p:cNvSpPr>
          <p:nvPr/>
        </p:nvSpPr>
        <p:spPr>
          <a:xfrm>
            <a:off x="106755" y="5714651"/>
            <a:ext cx="4023811" cy="4834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Can use existing examples:</a:t>
            </a:r>
          </a:p>
        </p:txBody>
      </p:sp>
      <p:pic>
        <p:nvPicPr>
          <p:cNvPr id="3" name="Picture 2">
            <a:extLst>
              <a:ext uri="{FF2B5EF4-FFF2-40B4-BE49-F238E27FC236}">
                <a16:creationId xmlns:a16="http://schemas.microsoft.com/office/drawing/2014/main" id="{836E2956-5D01-98B7-63D4-786A4B483D22}"/>
              </a:ext>
            </a:extLst>
          </p:cNvPr>
          <p:cNvPicPr>
            <a:picLocks noChangeAspect="1"/>
          </p:cNvPicPr>
          <p:nvPr/>
        </p:nvPicPr>
        <p:blipFill>
          <a:blip r:embed="rId3"/>
          <a:stretch>
            <a:fillRect/>
          </a:stretch>
        </p:blipFill>
        <p:spPr>
          <a:xfrm>
            <a:off x="63067" y="1019140"/>
            <a:ext cx="11981790" cy="3384686"/>
          </a:xfrm>
          <a:prstGeom prst="rect">
            <a:avLst/>
          </a:prstGeom>
        </p:spPr>
      </p:pic>
      <p:cxnSp>
        <p:nvCxnSpPr>
          <p:cNvPr id="11" name="Straight Arrow Connector 10">
            <a:extLst>
              <a:ext uri="{FF2B5EF4-FFF2-40B4-BE49-F238E27FC236}">
                <a16:creationId xmlns:a16="http://schemas.microsoft.com/office/drawing/2014/main" id="{DAFAA5A1-D1DE-80E2-7EEA-8C35FB1F432B}"/>
              </a:ext>
            </a:extLst>
          </p:cNvPr>
          <p:cNvCxnSpPr>
            <a:cxnSpLocks/>
          </p:cNvCxnSpPr>
          <p:nvPr/>
        </p:nvCxnSpPr>
        <p:spPr>
          <a:xfrm flipH="1">
            <a:off x="2511972" y="3478918"/>
            <a:ext cx="9680028" cy="0"/>
          </a:xfrm>
          <a:prstGeom prst="straightConnector1">
            <a:avLst/>
          </a:prstGeom>
          <a:ln w="1047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29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6614136" y="974785"/>
            <a:ext cx="4942892" cy="523220"/>
          </a:xfrm>
          <a:prstGeom prst="rect">
            <a:avLst/>
          </a:prstGeom>
          <a:solidFill>
            <a:schemeClr val="accent1">
              <a:lumMod val="75000"/>
            </a:schemeClr>
          </a:solidFill>
        </p:spPr>
        <p:txBody>
          <a:bodyPr wrap="none" rtlCol="0">
            <a:spAutoFit/>
          </a:bodyPr>
          <a:lstStyle/>
          <a:p>
            <a:pPr algn="ctr"/>
            <a:r>
              <a:rPr lang="en-US" sz="2800" dirty="0">
                <a:solidFill>
                  <a:srgbClr val="FFFF00"/>
                </a:solidFill>
              </a:rPr>
              <a:t>The UCSC Genome Browser Staff</a:t>
            </a:r>
          </a:p>
        </p:txBody>
      </p:sp>
      <p:pic>
        <p:nvPicPr>
          <p:cNvPr id="4" name="Picture 3" descr="A collage of people&#10;&#10;Description automatically generated with low confidence">
            <a:extLst>
              <a:ext uri="{FF2B5EF4-FFF2-40B4-BE49-F238E27FC236}">
                <a16:creationId xmlns:a16="http://schemas.microsoft.com/office/drawing/2014/main" id="{2D4A2E14-4C93-D6A1-6E26-B7F1D89B6EC2}"/>
              </a:ext>
            </a:extLst>
          </p:cNvPr>
          <p:cNvPicPr>
            <a:picLocks noChangeAspect="1"/>
          </p:cNvPicPr>
          <p:nvPr/>
        </p:nvPicPr>
        <p:blipFill>
          <a:blip r:embed="rId3"/>
          <a:stretch>
            <a:fillRect/>
          </a:stretch>
        </p:blipFill>
        <p:spPr>
          <a:xfrm>
            <a:off x="-1038" y="785003"/>
            <a:ext cx="6097038" cy="5934617"/>
          </a:xfrm>
          <a:prstGeom prst="rect">
            <a:avLst/>
          </a:prstGeom>
        </p:spPr>
      </p:pic>
      <p:pic>
        <p:nvPicPr>
          <p:cNvPr id="7" name="Picture 6" descr="A collage of people&#10;&#10;Description automatically generated with medium confidence">
            <a:extLst>
              <a:ext uri="{FF2B5EF4-FFF2-40B4-BE49-F238E27FC236}">
                <a16:creationId xmlns:a16="http://schemas.microsoft.com/office/drawing/2014/main" id="{6275B3A1-D247-6D99-A9ED-E6AA8D4CC4E2}"/>
              </a:ext>
            </a:extLst>
          </p:cNvPr>
          <p:cNvPicPr>
            <a:picLocks noChangeAspect="1"/>
          </p:cNvPicPr>
          <p:nvPr/>
        </p:nvPicPr>
        <p:blipFill>
          <a:blip r:embed="rId4"/>
          <a:stretch>
            <a:fillRect/>
          </a:stretch>
        </p:blipFill>
        <p:spPr>
          <a:xfrm>
            <a:off x="6096000" y="2121417"/>
            <a:ext cx="6125067" cy="4606149"/>
          </a:xfrm>
          <a:prstGeom prst="rect">
            <a:avLst/>
          </a:prstGeom>
        </p:spPr>
      </p:pic>
      <p:sp>
        <p:nvSpPr>
          <p:cNvPr id="3" name="Oval 2">
            <a:extLst>
              <a:ext uri="{FF2B5EF4-FFF2-40B4-BE49-F238E27FC236}">
                <a16:creationId xmlns:a16="http://schemas.microsoft.com/office/drawing/2014/main" id="{68414E56-0D92-64AD-BCC5-310FDA0412F1}"/>
              </a:ext>
            </a:extLst>
          </p:cNvPr>
          <p:cNvSpPr/>
          <p:nvPr/>
        </p:nvSpPr>
        <p:spPr>
          <a:xfrm>
            <a:off x="1730828" y="886132"/>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C9552DD-08E2-384C-D994-FE9B670D7374}"/>
              </a:ext>
            </a:extLst>
          </p:cNvPr>
          <p:cNvSpPr/>
          <p:nvPr/>
        </p:nvSpPr>
        <p:spPr>
          <a:xfrm>
            <a:off x="5747659" y="856836"/>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E76F02-8182-EDD1-BC8F-0FCE0271CEEB}"/>
              </a:ext>
            </a:extLst>
          </p:cNvPr>
          <p:cNvSpPr/>
          <p:nvPr/>
        </p:nvSpPr>
        <p:spPr>
          <a:xfrm>
            <a:off x="3668485" y="2093156"/>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1A3855-CBAB-C988-261B-0A681292E84C}"/>
              </a:ext>
            </a:extLst>
          </p:cNvPr>
          <p:cNvSpPr/>
          <p:nvPr/>
        </p:nvSpPr>
        <p:spPr>
          <a:xfrm>
            <a:off x="7859485" y="2196192"/>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28D326A-6F8A-6DCC-A6C2-F6CE5E605CF1}"/>
              </a:ext>
            </a:extLst>
          </p:cNvPr>
          <p:cNvSpPr/>
          <p:nvPr/>
        </p:nvSpPr>
        <p:spPr>
          <a:xfrm>
            <a:off x="1676401" y="3220601"/>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CBBD4CC-9C3C-64CC-2936-E62D076F0C3C}"/>
              </a:ext>
            </a:extLst>
          </p:cNvPr>
          <p:cNvSpPr/>
          <p:nvPr/>
        </p:nvSpPr>
        <p:spPr>
          <a:xfrm>
            <a:off x="3717473" y="3219036"/>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437705-9862-9B00-F739-09DAEE8585F4}"/>
              </a:ext>
            </a:extLst>
          </p:cNvPr>
          <p:cNvSpPr/>
          <p:nvPr/>
        </p:nvSpPr>
        <p:spPr>
          <a:xfrm>
            <a:off x="5704115" y="3254824"/>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C668EA-587A-896F-62EA-05797EFF1510}"/>
              </a:ext>
            </a:extLst>
          </p:cNvPr>
          <p:cNvSpPr/>
          <p:nvPr/>
        </p:nvSpPr>
        <p:spPr>
          <a:xfrm>
            <a:off x="9858052" y="3397907"/>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AEAC070-957F-AB45-18A8-68002437AD99}"/>
              </a:ext>
            </a:extLst>
          </p:cNvPr>
          <p:cNvSpPr/>
          <p:nvPr/>
        </p:nvSpPr>
        <p:spPr>
          <a:xfrm>
            <a:off x="1674197" y="4394969"/>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FFB00E2-8A6F-224E-CFA7-9AF172F0D767}"/>
              </a:ext>
            </a:extLst>
          </p:cNvPr>
          <p:cNvSpPr/>
          <p:nvPr/>
        </p:nvSpPr>
        <p:spPr>
          <a:xfrm>
            <a:off x="3721813" y="4385648"/>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E43490-F11D-43A3-72EE-7CC138C7C3D9}"/>
              </a:ext>
            </a:extLst>
          </p:cNvPr>
          <p:cNvSpPr/>
          <p:nvPr/>
        </p:nvSpPr>
        <p:spPr>
          <a:xfrm>
            <a:off x="5704113" y="4424492"/>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B45D9C-17F0-D790-C924-A827E0B57B41}"/>
              </a:ext>
            </a:extLst>
          </p:cNvPr>
          <p:cNvSpPr/>
          <p:nvPr/>
        </p:nvSpPr>
        <p:spPr>
          <a:xfrm>
            <a:off x="7817043" y="4486752"/>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63CC7D1-2EC6-F8FF-D8DB-39A2EEAE5BA4}"/>
              </a:ext>
            </a:extLst>
          </p:cNvPr>
          <p:cNvSpPr/>
          <p:nvPr/>
        </p:nvSpPr>
        <p:spPr>
          <a:xfrm>
            <a:off x="9814508" y="5705909"/>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497CCAA-864E-3D7A-BA94-EA657E6F8C5E}"/>
              </a:ext>
            </a:extLst>
          </p:cNvPr>
          <p:cNvSpPr/>
          <p:nvPr/>
        </p:nvSpPr>
        <p:spPr>
          <a:xfrm>
            <a:off x="1709057" y="2104090"/>
            <a:ext cx="195943" cy="1773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00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0E72E-A113-0A2B-3A4C-C62C13F47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390DB-21AA-F692-F5F9-C79FBF7C9ACF}"/>
              </a:ext>
            </a:extLst>
          </p:cNvPr>
          <p:cNvSpPr>
            <a:spLocks noGrp="1"/>
          </p:cNvSpPr>
          <p:nvPr>
            <p:ph type="ctrTitle"/>
          </p:nvPr>
        </p:nvSpPr>
        <p:spPr>
          <a:xfrm>
            <a:off x="484340" y="1424141"/>
            <a:ext cx="10413304" cy="4037208"/>
          </a:xfrm>
        </p:spPr>
        <p:txBody>
          <a:bodyPr>
            <a:normAutofit/>
          </a:bodyPr>
          <a:lstStyle/>
          <a:p>
            <a:pPr algn="l"/>
            <a:r>
              <a:rPr lang="en-US" dirty="0"/>
              <a:t>1. UCSC Genome Browser</a:t>
            </a:r>
            <a:br>
              <a:rPr lang="en-US" dirty="0"/>
            </a:br>
            <a:r>
              <a:rPr lang="en-US" dirty="0"/>
              <a:t>2. Finding an assembly</a:t>
            </a:r>
            <a:br>
              <a:rPr lang="en-US" dirty="0"/>
            </a:br>
            <a:r>
              <a:rPr lang="en-US" dirty="0"/>
              <a:t>3. Example GTF gene track</a:t>
            </a:r>
            <a:br>
              <a:rPr lang="en-US" dirty="0"/>
            </a:br>
            <a:r>
              <a:rPr lang="en-US" dirty="0"/>
              <a:t>4. Saved session to share view</a:t>
            </a:r>
          </a:p>
        </p:txBody>
      </p:sp>
      <p:sp>
        <p:nvSpPr>
          <p:cNvPr id="5" name="Title 1">
            <a:extLst>
              <a:ext uri="{FF2B5EF4-FFF2-40B4-BE49-F238E27FC236}">
                <a16:creationId xmlns:a16="http://schemas.microsoft.com/office/drawing/2014/main" id="{61D206AE-52A8-C0E9-1F3A-1F49F86D80CA}"/>
              </a:ext>
            </a:extLst>
          </p:cNvPr>
          <p:cNvSpPr txBox="1">
            <a:spLocks/>
          </p:cNvSpPr>
          <p:nvPr/>
        </p:nvSpPr>
        <p:spPr>
          <a:xfrm>
            <a:off x="0" y="412075"/>
            <a:ext cx="4607488" cy="68116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4000" dirty="0"/>
              <a:t>Topics today:</a:t>
            </a:r>
          </a:p>
        </p:txBody>
      </p:sp>
    </p:spTree>
    <p:extLst>
      <p:ext uri="{BB962C8B-B14F-4D97-AF65-F5344CB8AC3E}">
        <p14:creationId xmlns:p14="http://schemas.microsoft.com/office/powerpoint/2010/main" val="339571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CBA9-834A-5411-D56B-BE578F9BE0B2}"/>
              </a:ext>
            </a:extLst>
          </p:cNvPr>
          <p:cNvSpPr>
            <a:spLocks noGrp="1"/>
          </p:cNvSpPr>
          <p:nvPr>
            <p:ph type="title"/>
          </p:nvPr>
        </p:nvSpPr>
        <p:spPr>
          <a:xfrm>
            <a:off x="838200" y="-4989"/>
            <a:ext cx="10515600" cy="690789"/>
          </a:xfrm>
        </p:spPr>
        <p:txBody>
          <a:bodyPr>
            <a:normAutofit fontScale="90000"/>
          </a:bodyPr>
          <a:lstStyle/>
          <a:p>
            <a:pPr algn="ctr"/>
            <a:r>
              <a:rPr lang="en-US" dirty="0" err="1"/>
              <a:t>genome.ucsc.edu</a:t>
            </a:r>
            <a:endParaRPr lang="en-US" dirty="0"/>
          </a:p>
        </p:txBody>
      </p:sp>
      <p:pic>
        <p:nvPicPr>
          <p:cNvPr id="7" name="Picture 6" descr="A screenshot of a computer&#10;&#10;Description automatically generated">
            <a:extLst>
              <a:ext uri="{FF2B5EF4-FFF2-40B4-BE49-F238E27FC236}">
                <a16:creationId xmlns:a16="http://schemas.microsoft.com/office/drawing/2014/main" id="{DA54CD46-2FD9-9408-A761-5164EB9C39AB}"/>
              </a:ext>
            </a:extLst>
          </p:cNvPr>
          <p:cNvPicPr>
            <a:picLocks noChangeAspect="1"/>
          </p:cNvPicPr>
          <p:nvPr/>
        </p:nvPicPr>
        <p:blipFill>
          <a:blip r:embed="rId3"/>
          <a:stretch>
            <a:fillRect/>
          </a:stretch>
        </p:blipFill>
        <p:spPr>
          <a:xfrm>
            <a:off x="990599" y="605675"/>
            <a:ext cx="10515599" cy="6252325"/>
          </a:xfrm>
          <a:prstGeom prst="rect">
            <a:avLst/>
          </a:prstGeom>
        </p:spPr>
      </p:pic>
      <p:sp>
        <p:nvSpPr>
          <p:cNvPr id="9" name="Frame 8">
            <a:extLst>
              <a:ext uri="{FF2B5EF4-FFF2-40B4-BE49-F238E27FC236}">
                <a16:creationId xmlns:a16="http://schemas.microsoft.com/office/drawing/2014/main" id="{8937C6ED-3188-780C-8123-18E8F0BFE42D}"/>
              </a:ext>
            </a:extLst>
          </p:cNvPr>
          <p:cNvSpPr/>
          <p:nvPr/>
        </p:nvSpPr>
        <p:spPr>
          <a:xfrm>
            <a:off x="1785257" y="1273629"/>
            <a:ext cx="762000" cy="478971"/>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a:extLst>
              <a:ext uri="{FF2B5EF4-FFF2-40B4-BE49-F238E27FC236}">
                <a16:creationId xmlns:a16="http://schemas.microsoft.com/office/drawing/2014/main" id="{F3402AC5-A5A8-9086-079A-1A2DB5BD8D6A}"/>
              </a:ext>
            </a:extLst>
          </p:cNvPr>
          <p:cNvCxnSpPr/>
          <p:nvPr/>
        </p:nvCxnSpPr>
        <p:spPr>
          <a:xfrm>
            <a:off x="488515" y="776614"/>
            <a:ext cx="1296742" cy="613775"/>
          </a:xfrm>
          <a:prstGeom prst="straightConnector1">
            <a:avLst/>
          </a:prstGeom>
          <a:ln w="1047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66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4D3B-9874-8275-6546-FCBF28F66481}"/>
              </a:ext>
            </a:extLst>
          </p:cNvPr>
          <p:cNvSpPr>
            <a:spLocks noGrp="1"/>
          </p:cNvSpPr>
          <p:nvPr>
            <p:ph type="title"/>
          </p:nvPr>
        </p:nvSpPr>
        <p:spPr>
          <a:xfrm>
            <a:off x="501040" y="0"/>
            <a:ext cx="11353800" cy="687061"/>
          </a:xfrm>
        </p:spPr>
        <p:txBody>
          <a:bodyPr>
            <a:normAutofit fontScale="90000"/>
          </a:bodyPr>
          <a:lstStyle/>
          <a:p>
            <a:r>
              <a:rPr lang="en-US" dirty="0"/>
              <a:t>“gateway” page - </a:t>
            </a:r>
            <a:r>
              <a:rPr lang="en-US" dirty="0" err="1"/>
              <a:t>genome.ucsc.edu</a:t>
            </a:r>
            <a:r>
              <a:rPr lang="en-US" dirty="0"/>
              <a:t>/</a:t>
            </a:r>
            <a:r>
              <a:rPr lang="en-US" dirty="0" err="1"/>
              <a:t>cgi</a:t>
            </a:r>
            <a:r>
              <a:rPr lang="en-US" dirty="0"/>
              <a:t>-bin/</a:t>
            </a:r>
            <a:r>
              <a:rPr lang="en-US" dirty="0" err="1"/>
              <a:t>hgGateway</a:t>
            </a:r>
            <a:endParaRPr lang="en-US" dirty="0"/>
          </a:p>
        </p:txBody>
      </p:sp>
      <p:pic>
        <p:nvPicPr>
          <p:cNvPr id="5" name="Picture 4" descr="A screenshot of a computer&#10;&#10;Description automatically generated">
            <a:extLst>
              <a:ext uri="{FF2B5EF4-FFF2-40B4-BE49-F238E27FC236}">
                <a16:creationId xmlns:a16="http://schemas.microsoft.com/office/drawing/2014/main" id="{82FD88FD-9C87-7C95-353C-14FD6FD9A9DE}"/>
              </a:ext>
            </a:extLst>
          </p:cNvPr>
          <p:cNvPicPr>
            <a:picLocks noChangeAspect="1"/>
          </p:cNvPicPr>
          <p:nvPr/>
        </p:nvPicPr>
        <p:blipFill>
          <a:blip r:embed="rId3"/>
          <a:stretch>
            <a:fillRect/>
          </a:stretch>
        </p:blipFill>
        <p:spPr>
          <a:xfrm>
            <a:off x="246866" y="687061"/>
            <a:ext cx="11862148" cy="6139182"/>
          </a:xfrm>
          <a:prstGeom prst="rect">
            <a:avLst/>
          </a:prstGeom>
        </p:spPr>
      </p:pic>
      <p:sp>
        <p:nvSpPr>
          <p:cNvPr id="6" name="Frame 5">
            <a:extLst>
              <a:ext uri="{FF2B5EF4-FFF2-40B4-BE49-F238E27FC236}">
                <a16:creationId xmlns:a16="http://schemas.microsoft.com/office/drawing/2014/main" id="{B55374E9-7CAB-D90D-0231-4956BFD28E98}"/>
              </a:ext>
            </a:extLst>
          </p:cNvPr>
          <p:cNvSpPr/>
          <p:nvPr/>
        </p:nvSpPr>
        <p:spPr>
          <a:xfrm>
            <a:off x="246866" y="2438549"/>
            <a:ext cx="3398208" cy="718010"/>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DFA24E5B-DBBD-B386-FA4E-7707F1159029}"/>
              </a:ext>
            </a:extLst>
          </p:cNvPr>
          <p:cNvCxnSpPr>
            <a:cxnSpLocks/>
          </p:cNvCxnSpPr>
          <p:nvPr/>
        </p:nvCxnSpPr>
        <p:spPr>
          <a:xfrm flipH="1">
            <a:off x="3194137" y="2079544"/>
            <a:ext cx="4446740" cy="718010"/>
          </a:xfrm>
          <a:prstGeom prst="straightConnector1">
            <a:avLst/>
          </a:prstGeom>
          <a:ln w="1047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C3FE9F4-2EEB-9A6B-DF60-19979841978A}"/>
              </a:ext>
            </a:extLst>
          </p:cNvPr>
          <p:cNvSpPr txBox="1"/>
          <p:nvPr/>
        </p:nvSpPr>
        <p:spPr>
          <a:xfrm>
            <a:off x="7640877" y="1792218"/>
            <a:ext cx="3594970" cy="646331"/>
          </a:xfrm>
          <a:prstGeom prst="rect">
            <a:avLst/>
          </a:prstGeom>
          <a:noFill/>
        </p:spPr>
        <p:txBody>
          <a:bodyPr wrap="square" rtlCol="0">
            <a:spAutoFit/>
          </a:bodyPr>
          <a:lstStyle/>
          <a:p>
            <a:r>
              <a:rPr lang="en-US" sz="3600" dirty="0">
                <a:solidFill>
                  <a:srgbClr val="FF0000"/>
                </a:solidFill>
              </a:rPr>
              <a:t>FIND ASSEMBLY</a:t>
            </a:r>
          </a:p>
        </p:txBody>
      </p:sp>
    </p:spTree>
    <p:extLst>
      <p:ext uri="{BB962C8B-B14F-4D97-AF65-F5344CB8AC3E}">
        <p14:creationId xmlns:p14="http://schemas.microsoft.com/office/powerpoint/2010/main" val="121475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A87B669E-623D-8A33-6B5D-8AB401866416}"/>
              </a:ext>
            </a:extLst>
          </p:cNvPr>
          <p:cNvPicPr>
            <a:picLocks noChangeAspect="1"/>
          </p:cNvPicPr>
          <p:nvPr/>
        </p:nvPicPr>
        <p:blipFill>
          <a:blip r:embed="rId3"/>
          <a:stretch>
            <a:fillRect/>
          </a:stretch>
        </p:blipFill>
        <p:spPr>
          <a:xfrm>
            <a:off x="1532785" y="814963"/>
            <a:ext cx="8726031" cy="5884703"/>
          </a:xfrm>
          <a:prstGeom prst="rect">
            <a:avLst/>
          </a:prstGeom>
        </p:spPr>
      </p:pic>
      <p:sp>
        <p:nvSpPr>
          <p:cNvPr id="10" name="Title 9">
            <a:extLst>
              <a:ext uri="{FF2B5EF4-FFF2-40B4-BE49-F238E27FC236}">
                <a16:creationId xmlns:a16="http://schemas.microsoft.com/office/drawing/2014/main" id="{6556DEBC-8D3D-B4FC-3BC3-B7687F5EA26E}"/>
              </a:ext>
            </a:extLst>
          </p:cNvPr>
          <p:cNvSpPr>
            <a:spLocks noGrp="1"/>
          </p:cNvSpPr>
          <p:nvPr>
            <p:ph type="title"/>
          </p:nvPr>
        </p:nvSpPr>
        <p:spPr>
          <a:xfrm>
            <a:off x="838200" y="158334"/>
            <a:ext cx="10515600" cy="449838"/>
          </a:xfrm>
        </p:spPr>
        <p:txBody>
          <a:bodyPr>
            <a:normAutofit fontScale="90000"/>
          </a:bodyPr>
          <a:lstStyle/>
          <a:p>
            <a:pPr algn="ctr"/>
            <a:r>
              <a:rPr lang="en-US" dirty="0"/>
              <a:t>single word search can be prefix search:</a:t>
            </a:r>
          </a:p>
        </p:txBody>
      </p:sp>
    </p:spTree>
    <p:extLst>
      <p:ext uri="{BB962C8B-B14F-4D97-AF65-F5344CB8AC3E}">
        <p14:creationId xmlns:p14="http://schemas.microsoft.com/office/powerpoint/2010/main" val="396589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67A3-F15F-7CAE-7CCF-721460640F80}"/>
              </a:ext>
            </a:extLst>
          </p:cNvPr>
          <p:cNvSpPr>
            <a:spLocks noGrp="1"/>
          </p:cNvSpPr>
          <p:nvPr>
            <p:ph type="title"/>
          </p:nvPr>
        </p:nvSpPr>
        <p:spPr>
          <a:xfrm>
            <a:off x="813149" y="275735"/>
            <a:ext cx="10515600" cy="763762"/>
          </a:xfrm>
        </p:spPr>
        <p:txBody>
          <a:bodyPr/>
          <a:lstStyle/>
          <a:p>
            <a:pPr algn="ctr"/>
            <a:r>
              <a:rPr lang="en-US" dirty="0"/>
              <a:t>multiple word searches can be revealing</a:t>
            </a:r>
          </a:p>
        </p:txBody>
      </p:sp>
      <p:pic>
        <p:nvPicPr>
          <p:cNvPr id="5" name="Picture 4" descr="A screenshot of a computer&#10;&#10;Description automatically generated">
            <a:extLst>
              <a:ext uri="{FF2B5EF4-FFF2-40B4-BE49-F238E27FC236}">
                <a16:creationId xmlns:a16="http://schemas.microsoft.com/office/drawing/2014/main" id="{4E8D4FFB-3502-3D17-46BD-0706503D7921}"/>
              </a:ext>
            </a:extLst>
          </p:cNvPr>
          <p:cNvPicPr>
            <a:picLocks noChangeAspect="1"/>
          </p:cNvPicPr>
          <p:nvPr/>
        </p:nvPicPr>
        <p:blipFill>
          <a:blip r:embed="rId3"/>
          <a:stretch>
            <a:fillRect/>
          </a:stretch>
        </p:blipFill>
        <p:spPr>
          <a:xfrm>
            <a:off x="297667" y="1387258"/>
            <a:ext cx="11867932" cy="242065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F86F7CF-5BAF-8D3D-61E2-7DCC216E66A3}"/>
              </a:ext>
            </a:extLst>
          </p:cNvPr>
          <p:cNvPicPr>
            <a:picLocks noChangeAspect="1"/>
          </p:cNvPicPr>
          <p:nvPr/>
        </p:nvPicPr>
        <p:blipFill>
          <a:blip r:embed="rId4"/>
          <a:stretch>
            <a:fillRect/>
          </a:stretch>
        </p:blipFill>
        <p:spPr>
          <a:xfrm>
            <a:off x="297666" y="4149470"/>
            <a:ext cx="11544663" cy="2050914"/>
          </a:xfrm>
          <a:prstGeom prst="rect">
            <a:avLst/>
          </a:prstGeom>
        </p:spPr>
      </p:pic>
    </p:spTree>
    <p:extLst>
      <p:ext uri="{BB962C8B-B14F-4D97-AF65-F5344CB8AC3E}">
        <p14:creationId xmlns:p14="http://schemas.microsoft.com/office/powerpoint/2010/main" val="345844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B386-9252-C3AD-022E-C04EE9A74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2B55C-440C-DD55-0FF6-2BC65391889D}"/>
              </a:ext>
            </a:extLst>
          </p:cNvPr>
          <p:cNvSpPr>
            <a:spLocks noGrp="1"/>
          </p:cNvSpPr>
          <p:nvPr>
            <p:ph type="title"/>
          </p:nvPr>
        </p:nvSpPr>
        <p:spPr>
          <a:xfrm>
            <a:off x="813149" y="275735"/>
            <a:ext cx="10515600" cy="1064550"/>
          </a:xfrm>
        </p:spPr>
        <p:txBody>
          <a:bodyPr>
            <a:normAutofit fontScale="90000"/>
          </a:bodyPr>
          <a:lstStyle/>
          <a:p>
            <a:pPr algn="ctr"/>
            <a:r>
              <a:rPr lang="en-US" dirty="0"/>
              <a:t>Unannounced new feature:</a:t>
            </a:r>
            <a:br>
              <a:rPr lang="en-US" dirty="0"/>
            </a:br>
            <a:r>
              <a:rPr lang="en-US" dirty="0"/>
              <a:t>https://</a:t>
            </a:r>
            <a:r>
              <a:rPr lang="en-US" dirty="0" err="1"/>
              <a:t>genome.ucsc.edu</a:t>
            </a:r>
            <a:r>
              <a:rPr lang="en-US" dirty="0"/>
              <a:t>/</a:t>
            </a:r>
            <a:r>
              <a:rPr lang="en-US" dirty="0" err="1"/>
              <a:t>assemblySearch.html</a:t>
            </a:r>
            <a:endParaRPr lang="en-US" dirty="0"/>
          </a:p>
        </p:txBody>
      </p:sp>
      <p:pic>
        <p:nvPicPr>
          <p:cNvPr id="4" name="Picture 3" descr="A screenshot of a computer&#10;&#10;Description automatically generated">
            <a:extLst>
              <a:ext uri="{FF2B5EF4-FFF2-40B4-BE49-F238E27FC236}">
                <a16:creationId xmlns:a16="http://schemas.microsoft.com/office/drawing/2014/main" id="{8826E8FC-121C-DDD7-E96F-14531F506CE8}"/>
              </a:ext>
            </a:extLst>
          </p:cNvPr>
          <p:cNvPicPr>
            <a:picLocks noChangeAspect="1"/>
          </p:cNvPicPr>
          <p:nvPr/>
        </p:nvPicPr>
        <p:blipFill>
          <a:blip r:embed="rId3"/>
          <a:stretch>
            <a:fillRect/>
          </a:stretch>
        </p:blipFill>
        <p:spPr>
          <a:xfrm>
            <a:off x="64037" y="1617797"/>
            <a:ext cx="12063925" cy="5095827"/>
          </a:xfrm>
          <a:prstGeom prst="rect">
            <a:avLst/>
          </a:prstGeom>
        </p:spPr>
      </p:pic>
    </p:spTree>
    <p:extLst>
      <p:ext uri="{BB962C8B-B14F-4D97-AF65-F5344CB8AC3E}">
        <p14:creationId xmlns:p14="http://schemas.microsoft.com/office/powerpoint/2010/main" val="337764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EA070-8578-E956-2BC7-3ED757A84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F6ABB-9757-BFF2-5870-B06217800B2C}"/>
              </a:ext>
            </a:extLst>
          </p:cNvPr>
          <p:cNvSpPr>
            <a:spLocks noGrp="1"/>
          </p:cNvSpPr>
          <p:nvPr>
            <p:ph type="ctrTitle"/>
          </p:nvPr>
        </p:nvSpPr>
        <p:spPr>
          <a:xfrm>
            <a:off x="350729" y="1345758"/>
            <a:ext cx="11290126" cy="2329841"/>
          </a:xfrm>
        </p:spPr>
        <p:txBody>
          <a:bodyPr>
            <a:normAutofit/>
          </a:bodyPr>
          <a:lstStyle/>
          <a:p>
            <a:pPr algn="l"/>
            <a:r>
              <a:rPr lang="en-US" sz="4800" dirty="0"/>
              <a:t>A ‘track hub’ is a set of files you prepare and host on a web server such as the</a:t>
            </a:r>
            <a:br>
              <a:rPr lang="en-US" sz="4800" dirty="0"/>
            </a:br>
            <a:r>
              <a:rPr lang="en-US" sz="4800" dirty="0"/>
              <a:t>‘Genome Ark’</a:t>
            </a:r>
          </a:p>
        </p:txBody>
      </p:sp>
      <p:sp>
        <p:nvSpPr>
          <p:cNvPr id="5" name="Title 1">
            <a:extLst>
              <a:ext uri="{FF2B5EF4-FFF2-40B4-BE49-F238E27FC236}">
                <a16:creationId xmlns:a16="http://schemas.microsoft.com/office/drawing/2014/main" id="{ECD67C52-18C5-90FC-8D17-C9F4015F3F3C}"/>
              </a:ext>
            </a:extLst>
          </p:cNvPr>
          <p:cNvSpPr txBox="1">
            <a:spLocks/>
          </p:cNvSpPr>
          <p:nvPr/>
        </p:nvSpPr>
        <p:spPr>
          <a:xfrm>
            <a:off x="133611" y="237994"/>
            <a:ext cx="9273436" cy="90187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4000" dirty="0"/>
              <a:t>Example track using the ‘track hub’ process:</a:t>
            </a:r>
          </a:p>
        </p:txBody>
      </p:sp>
      <p:sp>
        <p:nvSpPr>
          <p:cNvPr id="4" name="Title 1">
            <a:extLst>
              <a:ext uri="{FF2B5EF4-FFF2-40B4-BE49-F238E27FC236}">
                <a16:creationId xmlns:a16="http://schemas.microsoft.com/office/drawing/2014/main" id="{51EF0A97-C7F4-2ABB-9E5B-C7AFAAFE3993}"/>
              </a:ext>
            </a:extLst>
          </p:cNvPr>
          <p:cNvSpPr txBox="1">
            <a:spLocks/>
          </p:cNvSpPr>
          <p:nvPr/>
        </p:nvSpPr>
        <p:spPr>
          <a:xfrm>
            <a:off x="350729" y="3718793"/>
            <a:ext cx="11290126" cy="2329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pPr algn="l"/>
            <a:r>
              <a:rPr lang="en-US" sz="4400" dirty="0"/>
              <a:t>Example here will show the processing of a GTF gene definition file into a ‘</a:t>
            </a:r>
            <a:r>
              <a:rPr lang="en-US" sz="4400" dirty="0" err="1"/>
              <a:t>bigBed</a:t>
            </a:r>
            <a:r>
              <a:rPr lang="en-US" sz="4400" dirty="0"/>
              <a:t>’ file for use in the browser</a:t>
            </a:r>
          </a:p>
        </p:txBody>
      </p:sp>
    </p:spTree>
    <p:extLst>
      <p:ext uri="{BB962C8B-B14F-4D97-AF65-F5344CB8AC3E}">
        <p14:creationId xmlns:p14="http://schemas.microsoft.com/office/powerpoint/2010/main" val="52227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7C8F-FF66-28D0-26C5-8480C25E811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BDAF4A7-F4FB-5A63-F2BC-95315DBB5F08}"/>
              </a:ext>
            </a:extLst>
          </p:cNvPr>
          <p:cNvSpPr txBox="1">
            <a:spLocks/>
          </p:cNvSpPr>
          <p:nvPr/>
        </p:nvSpPr>
        <p:spPr>
          <a:xfrm>
            <a:off x="206678" y="1771708"/>
            <a:ext cx="11778641" cy="651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https://genome-</a:t>
            </a:r>
            <a:r>
              <a:rPr lang="en-US" sz="2800" dirty="0" err="1"/>
              <a:t>test.gi.ucsc.edu</a:t>
            </a:r>
            <a:r>
              <a:rPr lang="en-US" sz="2800" dirty="0"/>
              <a:t>/~</a:t>
            </a:r>
            <a:r>
              <a:rPr lang="en-US" sz="2800" dirty="0" err="1"/>
              <a:t>hiram</a:t>
            </a:r>
            <a:r>
              <a:rPr lang="en-US" sz="2800" dirty="0"/>
              <a:t>/VGP/</a:t>
            </a:r>
            <a:r>
              <a:rPr lang="en-US" sz="2800" dirty="0" err="1"/>
              <a:t>exampleTrack</a:t>
            </a:r>
            <a:r>
              <a:rPr lang="en-US" sz="2800" dirty="0"/>
              <a:t>/</a:t>
            </a:r>
          </a:p>
        </p:txBody>
      </p:sp>
      <p:pic>
        <p:nvPicPr>
          <p:cNvPr id="7" name="Picture 6" descr="A screenshot of a computer&#10;&#10;Description automatically generated">
            <a:extLst>
              <a:ext uri="{FF2B5EF4-FFF2-40B4-BE49-F238E27FC236}">
                <a16:creationId xmlns:a16="http://schemas.microsoft.com/office/drawing/2014/main" id="{0933FC4F-6477-A0F3-F7C4-79FA3ACFF193}"/>
              </a:ext>
            </a:extLst>
          </p:cNvPr>
          <p:cNvPicPr>
            <a:picLocks noChangeAspect="1"/>
          </p:cNvPicPr>
          <p:nvPr/>
        </p:nvPicPr>
        <p:blipFill>
          <a:blip r:embed="rId3"/>
          <a:stretch>
            <a:fillRect/>
          </a:stretch>
        </p:blipFill>
        <p:spPr>
          <a:xfrm>
            <a:off x="78773" y="2954700"/>
            <a:ext cx="12034449" cy="2563016"/>
          </a:xfrm>
          <a:prstGeom prst="rect">
            <a:avLst/>
          </a:prstGeom>
        </p:spPr>
      </p:pic>
      <p:sp>
        <p:nvSpPr>
          <p:cNvPr id="8" name="Title 1">
            <a:extLst>
              <a:ext uri="{FF2B5EF4-FFF2-40B4-BE49-F238E27FC236}">
                <a16:creationId xmlns:a16="http://schemas.microsoft.com/office/drawing/2014/main" id="{9B81C50A-D0EC-A1E8-24BC-092631447F4C}"/>
              </a:ext>
            </a:extLst>
          </p:cNvPr>
          <p:cNvSpPr txBox="1">
            <a:spLocks/>
          </p:cNvSpPr>
          <p:nvPr/>
        </p:nvSpPr>
        <p:spPr>
          <a:xfrm>
            <a:off x="0" y="237993"/>
            <a:ext cx="11778641" cy="120249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D579"/>
                </a:solidFill>
                <a:latin typeface="+mj-lt"/>
                <a:ea typeface="+mj-ea"/>
                <a:cs typeface="+mj-cs"/>
              </a:defRPr>
            </a:lvl1pPr>
          </a:lstStyle>
          <a:p>
            <a:r>
              <a:rPr lang="en-US" sz="2800" dirty="0"/>
              <a:t>A ‘track hub’ is a set of files you create and maintain with your annotation data,</a:t>
            </a:r>
          </a:p>
          <a:p>
            <a:r>
              <a:rPr lang="en-US" sz="2800" dirty="0"/>
              <a:t>available via a URL for access to the genome browser:</a:t>
            </a:r>
          </a:p>
        </p:txBody>
      </p:sp>
    </p:spTree>
    <p:extLst>
      <p:ext uri="{BB962C8B-B14F-4D97-AF65-F5344CB8AC3E}">
        <p14:creationId xmlns:p14="http://schemas.microsoft.com/office/powerpoint/2010/main" val="399955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7368</TotalTime>
  <Words>1421</Words>
  <Application>Microsoft Macintosh PowerPoint</Application>
  <PresentationFormat>Widescreen</PresentationFormat>
  <Paragraphs>78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VGP project annotations in the UCSC Genome Browser</vt:lpstr>
      <vt:lpstr>1. UCSC Genome Browser 2. Finding an assembly 3. Example GTF gene track 4. Saved session to share view</vt:lpstr>
      <vt:lpstr>genome.ucsc.edu</vt:lpstr>
      <vt:lpstr>“gateway” page - genome.ucsc.edu/cgi-bin/hgGateway</vt:lpstr>
      <vt:lpstr>single word search can be prefix search:</vt:lpstr>
      <vt:lpstr>multiple word searches can be revealing</vt:lpstr>
      <vt:lpstr>Unannounced new feature: https://genome.ucsc.edu/assemblySearch.html</vt:lpstr>
      <vt:lpstr>A ‘track hub’ is a set of files you prepare and host on a web server such as the ‘Genome Ark’</vt:lpstr>
      <vt:lpstr>PowerPoint Presentation</vt:lpstr>
      <vt:lpstr>hub annotation demonstration shortLabel demo gene track longLabel demonstration gene track on black rhinoceros (mBicDic1 primary hap 2021)/Diceros bicornis minor/GCF_020826845.1_mDicBic1.mat.cur useOneFile on email hclawson@ucsc.edu descriptionUrl description.html  genome GCF_020826845.1  track august shortLabel Augustus demonstration longLabel demonstration Augustus Gene Predictions visibility pack color 180,0,0 type bigGenePred bigDataUrl bbi/GCF_020826845.1.augustus.bb html august</vt:lpstr>
      <vt:lpstr>In this example, the processing is: 1. gtfToGenePred 2. genePredCheck 3. genePredToBigGenePred 4. bedToBigBed 5. bigBedInfo</vt:lpstr>
      <vt:lpstr>PowerPoint Presentation</vt:lpstr>
      <vt:lpstr>A single URL, broken into lines here to show the elements:  https://genome.ucsc.edu/cgi-bin/hgTracks? genome=GCF_020826845.1&amp; position=chrX:12720144-12811022&amp; hubUrl=https://genome-test.gi.ucsc.edu/~hiram/VGP/exampleTrack/GCF_020826845.1.hub.txt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Hiram M Clawson</dc:creator>
  <cp:lastModifiedBy>Hiram Clawson</cp:lastModifiedBy>
  <cp:revision>9</cp:revision>
  <dcterms:created xsi:type="dcterms:W3CDTF">2024-10-11T18:20:00Z</dcterms:created>
  <dcterms:modified xsi:type="dcterms:W3CDTF">2024-10-17T21:58:30Z</dcterms:modified>
</cp:coreProperties>
</file>