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8" r:id="rId2"/>
    <p:sldId id="259" r:id="rId3"/>
    <p:sldId id="256" r:id="rId4"/>
    <p:sldId id="260" r:id="rId5"/>
    <p:sldId id="301" r:id="rId6"/>
    <p:sldId id="270" r:id="rId7"/>
    <p:sldId id="271" r:id="rId8"/>
    <p:sldId id="297" r:id="rId9"/>
    <p:sldId id="272" r:id="rId10"/>
    <p:sldId id="273" r:id="rId11"/>
    <p:sldId id="298" r:id="rId12"/>
    <p:sldId id="262" r:id="rId13"/>
    <p:sldId id="263" r:id="rId14"/>
    <p:sldId id="265" r:id="rId15"/>
    <p:sldId id="294" r:id="rId16"/>
    <p:sldId id="295" r:id="rId17"/>
    <p:sldId id="299" r:id="rId18"/>
    <p:sldId id="300" r:id="rId19"/>
    <p:sldId id="264" r:id="rId20"/>
    <p:sldId id="268" r:id="rId21"/>
    <p:sldId id="269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3CDA-18B9-3243-AEF6-58BEFCFC3C7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18EE-E1A2-924D-91B9-7AF5DFAB5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Hiram Clawson – </a:t>
            </a:r>
            <a:r>
              <a:rPr lang="en-US" dirty="0" err="1"/>
              <a:t>hclawson@ucsc.edu</a:t>
            </a:r>
            <a:r>
              <a:rPr lang="en-US" dirty="0"/>
              <a:t> - https://</a:t>
            </a:r>
            <a:r>
              <a:rPr lang="en-US" dirty="0" err="1"/>
              <a:t>www.linkedin.com</a:t>
            </a:r>
            <a:r>
              <a:rPr lang="en-US" dirty="0"/>
              <a:t>/in/hiram-clawson-46448b/ - browser staff private email: </a:t>
            </a:r>
            <a:r>
              <a:rPr lang="en-US" dirty="0" err="1"/>
              <a:t>genome-www@soe.ucsc.edu</a:t>
            </a:r>
            <a:r>
              <a:rPr lang="en-US" dirty="0"/>
              <a:t> – public email list: </a:t>
            </a:r>
            <a:r>
              <a:rPr lang="en-US" dirty="0" err="1"/>
              <a:t>genome@soe.ucsc.edu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B4B35-5A38-F7D9-E378-E6520D4A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42F41-A7A7-B8DC-E8E5-AB899744A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5DF19-302B-1B9D-E197-7ED539106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Multiple word searches have a variety of hidden options, we have not yet documented this new feature.  A word with star* suffix will be a prefix search, a word preceded with –minus sign means to *not* include such matches in the result.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898A0-7EF3-0F84-062E-7A1182A8F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5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B976-48B7-A157-27BF-080513E2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692AF6-86A9-6282-FF01-910576ED2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761869-4EE7-0B85-FD6C-93C132EC3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TNote</a:t>
            </a:r>
            <a:r>
              <a:rPr lang="en-US" dirty="0"/>
              <a:t> the extra search options and information about how to use the  advanced search string features. 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assemblySearch.html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925BD-CC71-C2EB-7920-84F91EC4B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236F4-0E63-AF44-8DC2-C46C52D8C1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20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view of a genome assembly and the annotations on that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2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track controls below the main graphic image determine what is shown in the genome browser.  There are thousands of annotations that can be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4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display – UTR untranslated region – thin line, Exon coding region – thick line, Intron non-coding region – chevron arrows indicating direction of transcription</a:t>
            </a:r>
          </a:p>
          <a:p>
            <a:r>
              <a:rPr lang="en-US" dirty="0"/>
              <a:t>https://</a:t>
            </a:r>
            <a:r>
              <a:rPr lang="en-US" dirty="0" err="1"/>
              <a:t>www.khanacademy.org</a:t>
            </a:r>
            <a:r>
              <a:rPr lang="en-US" dirty="0"/>
              <a:t>/science/ap-biology/gene-expression-and-regulation/transcription-and-</a:t>
            </a:r>
            <a:r>
              <a:rPr lang="en-US" dirty="0" err="1"/>
              <a:t>rna</a:t>
            </a:r>
            <a:r>
              <a:rPr lang="en-US" dirty="0"/>
              <a:t>-processing/a/overview-of-transcription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blat service was recently upgraded to handle very large genome assemblies.  Previous limitation was a genome size of 4 </a:t>
            </a:r>
            <a:r>
              <a:rPr lang="en-US" dirty="0" err="1"/>
              <a:t>Gbases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blat results page, you can view the individual results, or build a custom track with all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4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scenarios demonstrating biology topics using the genome browser.  Leads to sessions in the browser where the demonstration can be use interactively.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presentation.  1. My definition of “science” 2. The UCSC Genome Browser 3. Educational resources in the Genome Browser. Fun links: 1. https://</a:t>
            </a:r>
            <a:r>
              <a:rPr lang="en-US" dirty="0" err="1"/>
              <a:t>youtu.be</a:t>
            </a:r>
            <a:r>
              <a:rPr lang="en-US" dirty="0"/>
              <a:t>/0fKBhvDjuy0 2. https://</a:t>
            </a:r>
            <a:r>
              <a:rPr lang="en-US" dirty="0" err="1"/>
              <a:t>youtu.be</a:t>
            </a:r>
            <a:r>
              <a:rPr lang="en-US" dirty="0"/>
              <a:t>/7Hk9jct2ozY 3,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ydqReeTV_vk</a:t>
            </a:r>
            <a:r>
              <a:rPr lang="en-US" dirty="0"/>
              <a:t> 4. https://</a:t>
            </a:r>
            <a:r>
              <a:rPr lang="en-US" dirty="0" err="1"/>
              <a:t>youtu.be</a:t>
            </a:r>
            <a:r>
              <a:rPr lang="en-US" dirty="0"/>
              <a:t>/f8FAJXPBdOg 5. https://</a:t>
            </a:r>
            <a:r>
              <a:rPr lang="en-US" dirty="0" err="1"/>
              <a:t>youtu.be</a:t>
            </a:r>
            <a:r>
              <a:rPr lang="en-US" dirty="0"/>
              <a:t>/SKhcan8pk2w 6. https://</a:t>
            </a:r>
            <a:r>
              <a:rPr lang="en-US" dirty="0" err="1"/>
              <a:t>youtu.be</a:t>
            </a:r>
            <a:r>
              <a:rPr lang="en-US" dirty="0"/>
              <a:t>/b34al8YmQSA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1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lesson, what are ‘reading’ frames, why are there three.  What about the ‘other’ three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establish a login ‘account’ with the genome browser.  With that account you can save ‘sessions’ – specific views of the genome browser configured to demonstrate something of interest.  You can place  your session in the ‘public’ list of sessions, or write to us private email at: </a:t>
            </a:r>
            <a:r>
              <a:rPr lang="en-US" dirty="0" err="1"/>
              <a:t>genome-www@soe.ucsc.edu</a:t>
            </a:r>
            <a:r>
              <a:rPr lang="en-US" dirty="0"/>
              <a:t> to suggest your session be used in the educational resources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3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CODIS ?  What are DNA short tandem repeats ?  What are the ethical considerations in such identification schemes ? https://</a:t>
            </a:r>
            <a:r>
              <a:rPr lang="en-US" dirty="0" err="1"/>
              <a:t>genome.ucsc.edu</a:t>
            </a:r>
            <a:r>
              <a:rPr lang="en-US" dirty="0"/>
              <a:t>/s/Hiram/hg38.codis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‘Philosophy of Science’ can be a contentious subject.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Philosophy_of_science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paper describing the genome browser: https://</a:t>
            </a:r>
            <a:r>
              <a:rPr lang="en-US" dirty="0" err="1"/>
              <a:t>pubmed.ncbi.nlm.nih.giv</a:t>
            </a:r>
            <a:r>
              <a:rPr lang="en-US" dirty="0"/>
              <a:t>/19957273/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UCSC browser staff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09CC4-1393-457E-A80B-8725F94E8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996B7D-81D3-E12E-AEA8-A2FBB2B2A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3B2C0-3115-DF0B-FFCE-F8E08B1BB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‘home’ page – https://</a:t>
            </a:r>
            <a:r>
              <a:rPr lang="en-US" dirty="0" err="1"/>
              <a:t>genome.ucsc.edu</a:t>
            </a:r>
            <a:r>
              <a:rPr lang="en-US" dirty="0"/>
              <a:t>/ - primarily a landing spot for google indexing to find.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4E13B-C300-2E8D-3484-C5E67BD86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2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48A9A-AA80-57F1-6790-B261B6A0F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A4DBB-87D5-27C1-2CF8-12C1070C2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1CE84-C6D6-4D3D-C547-38319279F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‘gateway’ page is where you can find and select an assembly for display. 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hgGateway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92199-38DC-5A5C-B046-7E5E5A55C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4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‘view sequences’ shows the names of the sequences in the assembly and the alternative ‘alias’ names that can be used for custom track data display on this assembly.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8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0DD48-5E8F-89AA-5B33-B52ADAEAC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BAD83-1FD3-0961-CB80-9B14A582C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DB76E9-455A-0C8F-4C48-C7D7EC82C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search procedure has recently been improved.  Enter search word(s) in the gateway page search form.  Single words that do not have a match will be matched as a prefix.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A62A1-C79C-D94B-BA95-FE54D85B8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6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70B-3B83-8949-B245-F40AA9240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EDF8F-165B-1E49-909C-9F0030D4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A485-A2BC-EF49-B187-64EE103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40ED-7DBC-9845-80A0-8C591C9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EB9B-5724-D144-971C-7AF50F17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4EF5-7EB7-634D-A18F-F357D41D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27CF6-18D0-2046-B4F8-89CCA32A7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571A-1110-1048-B0FA-938CCF0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ED89-740E-204A-A70A-7BA3A0CA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FD95-AA42-1443-B23C-F0B65148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B7178-17BE-5248-A804-ECD7C4FB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12B5B-0544-0147-A461-B68BF6C5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2A4F-D42C-B842-A182-2514D6C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88312-DD90-BF44-B9C5-36969DB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E62D-EC2E-9B45-8135-63EEA6E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0E9A-CD04-B649-A696-DAE220B3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36F1-5E52-D544-B478-390AF582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8108-49E3-9C4C-91E4-10D57D4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8B7E-EED1-7F41-851A-182E93C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7313-25AD-B241-920A-F80552C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6916-6B7E-0146-98E3-FCE1B10E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38EC-A4FB-F846-AC45-EF82E70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EA22-2D38-494E-9F82-5192751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8742F-A016-AC43-9EE3-A420B796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E05-288B-554F-887A-E2FC8FF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C1D-F38D-4942-9192-E3692F1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BFA4-68CF-684F-B280-F364B1DB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13805-2AA2-7743-9540-F800EE9E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E810-21B2-4046-827D-A5F42B90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0C40-8551-8C49-A60E-9FFB4082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B05-1BB1-EF44-8117-C5B3219E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A385-30F9-3C44-A2E5-E1E29FB0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A8394-A44C-AD4E-B67F-479A33BD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B77F-CB25-BB45-B15D-280ACED4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8BAA8-2D47-114A-8F75-70E2A212B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479D-734D-A040-9F73-527689B2C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8217A-0BD4-C54F-9297-4843A343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43D9A-0CFC-8C43-8B6D-7303A08B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0BD-696C-5F40-B195-11D8F93D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66D-A7D8-8B4F-BEE2-17785F65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E99D7-7F07-574C-8682-14CD4448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53038-8D74-B745-92E6-E5E21103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3405-BC91-7140-AB74-411B4FF2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2A29-053D-7944-9127-A6F8CC39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72E3-CB75-D142-9AA9-D0E041C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1F06-146C-814A-988D-1CCFC407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DFBB-AA5C-A04C-A4AC-A927266A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CBC6-62F2-964F-98B1-7025B1F5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1DB2-D35E-3D4A-B166-1BC2119BB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36C-C1C2-1045-887A-0BD6C27D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13CC6-A136-F54A-A249-61BA617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4B6C-7E70-CA43-A29C-CFB955B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E0F7-4827-8B4F-B8E6-DEE3D12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F6BEB-2191-854E-B52A-0A486978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3E2A-7D31-B14A-B688-8AA96761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CDAF-4841-0643-BE79-C1E50E3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8D92-25BB-4842-8A32-A4EDF03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E360F-F1C9-CA49-8AE0-01C248C9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8DA6A-1E83-2648-92A4-CAD52E69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FE54-B0C7-D745-9FD7-E6B6FEF2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186-A143-3847-B537-962B8E2C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8761-D79B-2746-BD42-FC778EE3345E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EE14-3144-C045-81BD-D5748C5D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2845-BD39-7A4F-ACBD-303B7CCF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7" Type="http://schemas.openxmlformats.org/officeDocument/2006/relationships/hyperlink" Target="https://youtu.be/b34al8YmQ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f8FAJXPBdOg/" TargetMode="External"/><Relationship Id="rId5" Type="http://schemas.openxmlformats.org/officeDocument/2006/relationships/hyperlink" Target="https://youtu.be/ydqReeTV_vk/" TargetMode="External"/><Relationship Id="rId4" Type="http://schemas.openxmlformats.org/officeDocument/2006/relationships/hyperlink" Target="https://youtu.be/0fKBhvDjuy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201887" y="875501"/>
            <a:ext cx="9785131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Wednesday 05 November 2025 – </a:t>
            </a:r>
            <a:r>
              <a:rPr lang="en-US" sz="2400" dirty="0" err="1">
                <a:solidFill>
                  <a:srgbClr val="FFFF00"/>
                </a:solidFill>
              </a:rPr>
              <a:t>Thimann</a:t>
            </a:r>
            <a:r>
              <a:rPr lang="en-US" sz="2400" dirty="0">
                <a:solidFill>
                  <a:srgbClr val="FFFF00"/>
                </a:solidFill>
              </a:rPr>
              <a:t> 1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Hiram Clawson – U.C. Santa Cruz Genomics Institute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software engineer on the genome browser project: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Private email to the browser staff: </a:t>
            </a:r>
            <a:r>
              <a:rPr lang="en-US" sz="2400" dirty="0" err="1">
                <a:solidFill>
                  <a:srgbClr val="FFC000"/>
                </a:solidFill>
              </a:rPr>
              <a:t>genome-www@soe.ucsc.edu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Public email list: </a:t>
            </a:r>
            <a:r>
              <a:rPr lang="en-US" sz="2400" dirty="0" err="1">
                <a:solidFill>
                  <a:srgbClr val="FFC000"/>
                </a:solidFill>
              </a:rPr>
              <a:t>genome@soe.ucsc.edu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10433" y="95478"/>
            <a:ext cx="517705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BME-18 Scientific Principals of 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4852-1E94-18E7-403A-C6BD729CE1ED}"/>
              </a:ext>
            </a:extLst>
          </p:cNvPr>
          <p:cNvSpPr txBox="1"/>
          <p:nvPr/>
        </p:nvSpPr>
        <p:spPr>
          <a:xfrm>
            <a:off x="1662825" y="6300857"/>
            <a:ext cx="8324193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Latest updated copy of this presentation:</a:t>
            </a:r>
            <a:r>
              <a:rPr lang="en-US" sz="2400" dirty="0">
                <a:solidFill>
                  <a:srgbClr val="FFC000"/>
                </a:solidFill>
              </a:rPr>
              <a:t> https://</a:t>
            </a:r>
            <a:r>
              <a:rPr lang="en-US" sz="2400" dirty="0" err="1">
                <a:solidFill>
                  <a:srgbClr val="FFC000"/>
                </a:solidFill>
              </a:rPr>
              <a:t>bit.ly</a:t>
            </a:r>
            <a:r>
              <a:rPr lang="en-US" sz="2400" dirty="0">
                <a:solidFill>
                  <a:srgbClr val="FFC000"/>
                </a:solidFill>
              </a:rPr>
              <a:t>/4ojHfqq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F15DB-100C-A2A5-AE56-BEAE1A7A5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152" y="4661152"/>
            <a:ext cx="2196847" cy="21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B4999-2E1A-D731-6DEB-EA5504C20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2BF5-5059-4F0E-1D81-5CE3452751AF}"/>
              </a:ext>
            </a:extLst>
          </p:cNvPr>
          <p:cNvSpPr txBox="1"/>
          <p:nvPr/>
        </p:nvSpPr>
        <p:spPr>
          <a:xfrm>
            <a:off x="2184854" y="81572"/>
            <a:ext cx="7115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multiple word searches can be revealing: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DEC8BB9-E3CE-1D62-82D4-C782CB4DD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34" y="935578"/>
            <a:ext cx="11867932" cy="242065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28D22D-8DD9-433E-F82F-BA068833A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68" y="3687018"/>
            <a:ext cx="11544663" cy="20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6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8B386-9252-C3AD-022E-C04EE9A74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B55C-440C-DD55-0FF6-2BC65391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149" y="275735"/>
            <a:ext cx="10515600" cy="1064550"/>
          </a:xfrm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Find any assembly, in browser or not: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https://</a:t>
            </a:r>
            <a:r>
              <a:rPr lang="en-US" dirty="0" err="1">
                <a:solidFill>
                  <a:srgbClr val="FFC000"/>
                </a:solidFill>
              </a:rPr>
              <a:t>genome.ucsc.edu</a:t>
            </a:r>
            <a:r>
              <a:rPr lang="en-US" dirty="0">
                <a:solidFill>
                  <a:srgbClr val="FFC000"/>
                </a:solidFill>
              </a:rPr>
              <a:t>/</a:t>
            </a:r>
            <a:r>
              <a:rPr lang="en-US" dirty="0" err="1">
                <a:solidFill>
                  <a:srgbClr val="FFC000"/>
                </a:solidFill>
              </a:rPr>
              <a:t>assemblySearch.html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826E8FC-121C-DDD7-E96F-14531F50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7" y="1617797"/>
            <a:ext cx="12063925" cy="50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41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2680447"/>
            <a:ext cx="293145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hgTracks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default view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534750C-4F95-4763-38A4-3F3FD377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74" y="0"/>
            <a:ext cx="7772400" cy="6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878541" y="3167390"/>
            <a:ext cx="293145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‘track’ controls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6864-4DC1-99DB-BC1B-A22F37D2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6" y="0"/>
            <a:ext cx="796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all tracks set to ‘hide’, ‘base’ track set to ‘full’, zoom in to ‘base’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5706-8763-B77D-6310-EE5230A4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5" y="506128"/>
            <a:ext cx="10865224" cy="63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Use the search form to find items by name, e.g. gene HOXA1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BECE-12A1-847F-D84C-ED635A4C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010"/>
            <a:ext cx="12094289" cy="51300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 flipH="1">
            <a:off x="9454656" y="403761"/>
            <a:ext cx="2028783" cy="1175658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gene structure display in the browser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AB725D-F560-8C22-71EE-EE5C62C9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1109698"/>
            <a:ext cx="11184198" cy="5344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>
            <a:off x="6507678" y="1009401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6D5D-2D62-BD5E-A9B2-A1211E9722A7}"/>
              </a:ext>
            </a:extLst>
          </p:cNvPr>
          <p:cNvCxnSpPr>
            <a:cxnSpLocks/>
          </p:cNvCxnSpPr>
          <p:nvPr/>
        </p:nvCxnSpPr>
        <p:spPr>
          <a:xfrm flipH="1">
            <a:off x="8514525" y="1009401"/>
            <a:ext cx="1045111" cy="241959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4396A-24C3-DF07-B5C3-D9E79A641129}"/>
              </a:ext>
            </a:extLst>
          </p:cNvPr>
          <p:cNvCxnSpPr>
            <a:cxnSpLocks/>
          </p:cNvCxnSpPr>
          <p:nvPr/>
        </p:nvCxnSpPr>
        <p:spPr>
          <a:xfrm>
            <a:off x="2632364" y="1042059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5CF4F4-38B5-C139-8C52-0B7736C9998D}"/>
              </a:ext>
            </a:extLst>
          </p:cNvPr>
          <p:cNvSpPr txBox="1"/>
          <p:nvPr/>
        </p:nvSpPr>
        <p:spPr>
          <a:xfrm>
            <a:off x="356259" y="666958"/>
            <a:ext cx="314490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UTR- Untranslated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E23F8-9353-FFFF-A306-397BE7119BBA}"/>
              </a:ext>
            </a:extLst>
          </p:cNvPr>
          <p:cNvSpPr txBox="1"/>
          <p:nvPr/>
        </p:nvSpPr>
        <p:spPr>
          <a:xfrm>
            <a:off x="4314698" y="663904"/>
            <a:ext cx="23021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Exon coding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6E42A-4592-86BD-6D42-117AAB75AE14}"/>
              </a:ext>
            </a:extLst>
          </p:cNvPr>
          <p:cNvSpPr txBox="1"/>
          <p:nvPr/>
        </p:nvSpPr>
        <p:spPr>
          <a:xfrm>
            <a:off x="7733206" y="662996"/>
            <a:ext cx="32530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Intron non-coding region</a:t>
            </a:r>
          </a:p>
        </p:txBody>
      </p:sp>
    </p:spTree>
    <p:extLst>
      <p:ext uri="{BB962C8B-B14F-4D97-AF65-F5344CB8AC3E}">
        <p14:creationId xmlns:p14="http://schemas.microsoft.com/office/powerpoint/2010/main" val="3046130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service now available on all assemblies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B6F22F-A449-63D3-75AB-D27F848E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" y="697396"/>
            <a:ext cx="12086848" cy="5768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0D447-0D46-9016-62A2-0BE1F6AB3881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1186543"/>
            <a:ext cx="4691743" cy="37011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results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B3669-3228-FAB5-7D83-53D2FF13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5" y="599420"/>
            <a:ext cx="8349343" cy="3737004"/>
          </a:xfrm>
          <a:prstGeom prst="rect">
            <a:avLst/>
          </a:prstGeom>
        </p:spPr>
      </p:pic>
      <p:pic>
        <p:nvPicPr>
          <p:cNvPr id="8" name="Picture 7" descr="A table of numbers with a number in the middle&#10;&#10;Description automatically generated">
            <a:extLst>
              <a:ext uri="{FF2B5EF4-FFF2-40B4-BE49-F238E27FC236}">
                <a16:creationId xmlns:a16="http://schemas.microsoft.com/office/drawing/2014/main" id="{F1536F21-7E6E-16B2-0CE4-0447DDA2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68" y="4709160"/>
            <a:ext cx="8360330" cy="21488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20FDE0-38E3-E446-9083-765C875DBC08}"/>
              </a:ext>
            </a:extLst>
          </p:cNvPr>
          <p:cNvSpPr/>
          <p:nvPr/>
        </p:nvSpPr>
        <p:spPr>
          <a:xfrm>
            <a:off x="6270168" y="4412624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5C54FA-02C9-9D2B-B1D7-81EF13C35E50}"/>
              </a:ext>
            </a:extLst>
          </p:cNvPr>
          <p:cNvSpPr/>
          <p:nvPr/>
        </p:nvSpPr>
        <p:spPr>
          <a:xfrm>
            <a:off x="3505200" y="4424820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2C9823-D9F4-3D86-1887-3E38CECB1441}"/>
              </a:ext>
            </a:extLst>
          </p:cNvPr>
          <p:cNvSpPr/>
          <p:nvPr/>
        </p:nvSpPr>
        <p:spPr>
          <a:xfrm>
            <a:off x="8621485" y="440304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2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7B1787-33B4-145E-54F3-05FE9E1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23220"/>
            <a:ext cx="7772400" cy="633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/training/education/</a:t>
            </a:r>
          </a:p>
        </p:txBody>
      </p:sp>
    </p:spTree>
    <p:extLst>
      <p:ext uri="{BB962C8B-B14F-4D97-AF65-F5344CB8AC3E}">
        <p14:creationId xmlns:p14="http://schemas.microsoft.com/office/powerpoint/2010/main" val="300670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13598" y="696076"/>
            <a:ext cx="11705236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my definition of ”science”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The genome browser: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brief introduction</a:t>
            </a:r>
          </a:p>
          <a:p>
            <a:pPr marL="457200" indent="-457200">
              <a:buAutoNum type="arabicPeriod" startAt="3"/>
            </a:pPr>
            <a:r>
              <a:rPr lang="en-US" sz="2400" dirty="0">
                <a:solidFill>
                  <a:srgbClr val="FFFF00"/>
                </a:solidFill>
              </a:rPr>
              <a:t>Browser educational resources: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/training/education/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interactive browser sessions demonstrating biology topics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4.    Leave you with a puzzle: what is CODIS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84576" y="78411"/>
            <a:ext cx="220419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Today’s topics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31696-C8AC-1571-04F0-9678619FAFE4}"/>
              </a:ext>
            </a:extLst>
          </p:cNvPr>
          <p:cNvSpPr txBox="1"/>
          <p:nvPr/>
        </p:nvSpPr>
        <p:spPr>
          <a:xfrm>
            <a:off x="113598" y="3429000"/>
            <a:ext cx="11961191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https://youtu.be/0fKBhvDjuy0/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Powers of 10 (1977) Eames office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https://youtu.be/7Hk9jct2ozY/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u="none" strike="noStrike" dirty="0">
                <a:solidFill>
                  <a:srgbClr val="FFFF00"/>
                </a:solidFill>
                <a:effectLst/>
                <a:latin typeface="YouTube Sans"/>
              </a:rPr>
              <a:t>DNA animation (2002-2014) by Drew Berry and Etsuko Uno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https://youtu.be/ydqReeTV_vk/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Evo Devo (biology)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https://youtu.be/f8FAJXPBdOg/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The Molecular Shape of You (quantum atomic theory)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</a:t>
            </a:r>
            <a:r>
              <a:rPr lang="en-US" sz="24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https://youtu.be/SKhcan8pk2w/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Homochirality (all natural sugar is ‘right’ handed)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6.  </a:t>
            </a:r>
            <a:r>
              <a:rPr lang="en-US" sz="24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https://youtu.be/b34al8YmQSA/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All coal is the same age (really ?)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6E74-C17F-1CDC-B33F-8D9D02346DF8}"/>
              </a:ext>
            </a:extLst>
          </p:cNvPr>
          <p:cNvSpPr txBox="1"/>
          <p:nvPr/>
        </p:nvSpPr>
        <p:spPr>
          <a:xfrm>
            <a:off x="984576" y="2775295"/>
            <a:ext cx="583890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fun links for your entertainment:</a:t>
            </a:r>
          </a:p>
        </p:txBody>
      </p:sp>
    </p:spTree>
    <p:extLst>
      <p:ext uri="{BB962C8B-B14F-4D97-AF65-F5344CB8AC3E}">
        <p14:creationId xmlns:p14="http://schemas.microsoft.com/office/powerpoint/2010/main" val="191525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Three ‘Reading’ frames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3707DD-8054-1212-BC28-FA5ABE5A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0" y="523220"/>
            <a:ext cx="11197087" cy="6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7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74765" y="0"/>
            <a:ext cx="844246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Create your own ‘sessions’ – views in the browser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A7996-5E8B-5109-C065-2DB1FFD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04" y="644316"/>
            <a:ext cx="8617789" cy="621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1A308-77FA-0B65-BBF7-067F08B37149}"/>
              </a:ext>
            </a:extLst>
          </p:cNvPr>
          <p:cNvSpPr txBox="1"/>
          <p:nvPr/>
        </p:nvSpPr>
        <p:spPr>
          <a:xfrm>
            <a:off x="363746" y="6334780"/>
            <a:ext cx="11464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See also: http://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goldenPath</a:t>
            </a:r>
            <a:r>
              <a:rPr lang="en-US" sz="2800" dirty="0">
                <a:solidFill>
                  <a:srgbClr val="FFC000"/>
                </a:solidFill>
              </a:rPr>
              <a:t>/help/</a:t>
            </a:r>
            <a:r>
              <a:rPr lang="en-US" sz="2800" dirty="0" err="1">
                <a:solidFill>
                  <a:srgbClr val="FFC000"/>
                </a:solidFill>
              </a:rPr>
              <a:t>sessions.html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6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746401" y="633478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/s/Hiram/hg38.codis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F6D84E0-E689-C2F4-E750-9C7E4019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912"/>
            <a:ext cx="12204700" cy="554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D1CC-BFAE-9E78-F651-9C2DF6F4EE16}"/>
              </a:ext>
            </a:extLst>
          </p:cNvPr>
          <p:cNvSpPr txBox="1"/>
          <p:nvPr/>
        </p:nvSpPr>
        <p:spPr>
          <a:xfrm>
            <a:off x="103414" y="70731"/>
            <a:ext cx="119851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Leave you with a puzzle: how does DNA forensic identification work ?</a:t>
            </a:r>
          </a:p>
        </p:txBody>
      </p:sp>
    </p:spTree>
    <p:extLst>
      <p:ext uri="{BB962C8B-B14F-4D97-AF65-F5344CB8AC3E}">
        <p14:creationId xmlns:p14="http://schemas.microsoft.com/office/powerpoint/2010/main" val="21723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854690" y="2017985"/>
            <a:ext cx="9785131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'what we do' - it is an activity performed by people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'to understand' - answering questions, endless numbers of questions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'natural world' - the only one we can know by direct evidence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'how ... works' - 'how' are natural processes functioning, not necessarily 'why'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'looking at' - making observations, recording evidence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'physical evidence' - objective real stuff, no hand waving allowed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40221" y="693683"/>
            <a:ext cx="9014071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‘Science’ is what we do to understand how the natural world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works by looking at physical evidence.</a:t>
            </a:r>
          </a:p>
        </p:txBody>
      </p:sp>
    </p:spTree>
    <p:extLst>
      <p:ext uri="{BB962C8B-B14F-4D97-AF65-F5344CB8AC3E}">
        <p14:creationId xmlns:p14="http://schemas.microsoft.com/office/powerpoint/2010/main" val="273088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53947" y="2017985"/>
            <a:ext cx="833285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Providing a web browser view of the human genome since 2001, added mouse genome in 2002, today serving up a view of over 48,000 genome assemblies for over 41,000 species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15,000 users per day, web site 300,000+ data files == 23 Tb of data, 59,000+ MySQL tables == 7 Tb of data, 90 Tb data available for download (over 2 Tb per day is sent out)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Live demonstration:  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51354" y="693683"/>
            <a:ext cx="77918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2002 - </a:t>
            </a:r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pubmed.ncbi.nlm.nih.gov</a:t>
            </a:r>
            <a:r>
              <a:rPr lang="en-US" sz="2800" dirty="0">
                <a:solidFill>
                  <a:srgbClr val="FFC000"/>
                </a:solidFill>
              </a:rPr>
              <a:t>/19957273/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36359C-A97C-F561-E3CB-D22FB0B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03" y="2017985"/>
            <a:ext cx="2901150" cy="4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18749" y="7842"/>
            <a:ext cx="104328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UCSC Genome Browser Staff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772EF-5F09-587E-0080-41D95842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24" y="593406"/>
            <a:ext cx="21082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1E345B-3BD1-C9DB-4CA9-A564410DD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75" y="606110"/>
            <a:ext cx="20828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17187-C5B4-579D-A2C0-A555B0816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0" y="2170842"/>
            <a:ext cx="2082800" cy="116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3C2478-18B1-28D2-54D4-B3BE58CEA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688" y="2156814"/>
            <a:ext cx="2108200" cy="1208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CF0BA4-550C-5EC6-D590-A5E55478D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9570" y="2146752"/>
            <a:ext cx="2032000" cy="121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069E68-79A4-F983-3D99-27B596648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00" y="3743883"/>
            <a:ext cx="2044700" cy="1155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D87D6B-0664-3FBF-699B-6F2748ED8F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745" y="3743881"/>
            <a:ext cx="2070100" cy="119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BBFDE6-E064-96EB-8CA9-8314BEF38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3242" y="2172146"/>
            <a:ext cx="2082800" cy="1193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794B42-E4F7-1F9A-45E3-268C8BEAA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762" y="3715852"/>
            <a:ext cx="2070100" cy="1244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646585-7F6B-1089-3D56-489AE24B5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35" y="5286269"/>
            <a:ext cx="2095500" cy="1219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18DAA8-F7E8-4ACD-4A1F-C7F14B0195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7332" y="5295685"/>
            <a:ext cx="2095500" cy="1181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BBCD69-4B2A-7D37-4BAC-77FEEB76AC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7888" y="5289114"/>
            <a:ext cx="2044700" cy="12319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A3B2E45-9EBA-291C-05F2-DFE816EC7813}"/>
              </a:ext>
            </a:extLst>
          </p:cNvPr>
          <p:cNvSpPr/>
          <p:nvPr/>
        </p:nvSpPr>
        <p:spPr>
          <a:xfrm>
            <a:off x="9911245" y="6043452"/>
            <a:ext cx="830317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17ECE7-F5DC-BF8A-DA2E-4B0D230EA8AA}"/>
              </a:ext>
            </a:extLst>
          </p:cNvPr>
          <p:cNvSpPr txBox="1"/>
          <p:nvPr/>
        </p:nvSpPr>
        <p:spPr>
          <a:xfrm>
            <a:off x="4343796" y="4941623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Chris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0A2159-CAA0-7625-B4CC-0E3F7EFA4F60}"/>
              </a:ext>
            </a:extLst>
          </p:cNvPr>
          <p:cNvSpPr txBox="1"/>
          <p:nvPr/>
        </p:nvSpPr>
        <p:spPr>
          <a:xfrm>
            <a:off x="4286094" y="17906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Angie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270AA7-AE8E-0A98-1BB9-7C3F1CFC5D14}"/>
              </a:ext>
            </a:extLst>
          </p:cNvPr>
          <p:cNvSpPr txBox="1"/>
          <p:nvPr/>
        </p:nvSpPr>
        <p:spPr>
          <a:xfrm>
            <a:off x="7130205" y="179551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6DE031-ACAF-8DB7-94F2-CD79130AB863}"/>
              </a:ext>
            </a:extLst>
          </p:cNvPr>
          <p:cNvSpPr txBox="1"/>
          <p:nvPr/>
        </p:nvSpPr>
        <p:spPr>
          <a:xfrm>
            <a:off x="9772486" y="178406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Hiram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DB08B6-08F4-F354-EBA3-35342E472EEA}"/>
              </a:ext>
            </a:extLst>
          </p:cNvPr>
          <p:cNvSpPr txBox="1"/>
          <p:nvPr/>
        </p:nvSpPr>
        <p:spPr>
          <a:xfrm>
            <a:off x="1495097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Erich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83AD30-BDDB-9852-CAEE-820581D3EDE9}"/>
              </a:ext>
            </a:extLst>
          </p:cNvPr>
          <p:cNvSpPr txBox="1"/>
          <p:nvPr/>
        </p:nvSpPr>
        <p:spPr>
          <a:xfrm>
            <a:off x="1495097" y="4922981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42C452-A6E7-930B-8F48-E954851EEFAC}"/>
              </a:ext>
            </a:extLst>
          </p:cNvPr>
          <p:cNvSpPr txBox="1"/>
          <p:nvPr/>
        </p:nvSpPr>
        <p:spPr>
          <a:xfrm>
            <a:off x="1495097" y="6515277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Jairo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37FD9-EF11-BFF4-A4F7-E710CA8ABEAC}"/>
              </a:ext>
            </a:extLst>
          </p:cNvPr>
          <p:cNvSpPr txBox="1"/>
          <p:nvPr/>
        </p:nvSpPr>
        <p:spPr>
          <a:xfrm>
            <a:off x="4286094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Galt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0C0C68-2B16-75AD-8205-C7B668E5CB6C}"/>
              </a:ext>
            </a:extLst>
          </p:cNvPr>
          <p:cNvSpPr txBox="1"/>
          <p:nvPr/>
        </p:nvSpPr>
        <p:spPr>
          <a:xfrm>
            <a:off x="7089521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Matt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08EC6-1FD0-D809-D464-284B2A5A2D23}"/>
              </a:ext>
            </a:extLst>
          </p:cNvPr>
          <p:cNvSpPr txBox="1"/>
          <p:nvPr/>
        </p:nvSpPr>
        <p:spPr>
          <a:xfrm>
            <a:off x="9845777" y="3355412"/>
            <a:ext cx="97988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Jonathan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63B2BA-3ED5-8FF7-5497-70F5F4B7D455}"/>
              </a:ext>
            </a:extLst>
          </p:cNvPr>
          <p:cNvSpPr txBox="1"/>
          <p:nvPr/>
        </p:nvSpPr>
        <p:spPr>
          <a:xfrm>
            <a:off x="1494663" y="177650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Jorge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064DE1-74E3-A770-C121-DA0FE8CE6C23}"/>
              </a:ext>
            </a:extLst>
          </p:cNvPr>
          <p:cNvSpPr txBox="1"/>
          <p:nvPr/>
        </p:nvSpPr>
        <p:spPr>
          <a:xfrm>
            <a:off x="7078411" y="49720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Brittney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9D3652-34FA-7300-5565-EA832E78104D}"/>
              </a:ext>
            </a:extLst>
          </p:cNvPr>
          <p:cNvSpPr txBox="1"/>
          <p:nvPr/>
        </p:nvSpPr>
        <p:spPr>
          <a:xfrm>
            <a:off x="9870621" y="49333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7844D3-8E4C-BFBE-D7B7-ADA874671FE8}"/>
              </a:ext>
            </a:extLst>
          </p:cNvPr>
          <p:cNvSpPr txBox="1"/>
          <p:nvPr/>
        </p:nvSpPr>
        <p:spPr>
          <a:xfrm>
            <a:off x="4343796" y="6496235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Clay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8E9351-AAC1-889D-C9B9-F7E8996A6A25}"/>
              </a:ext>
            </a:extLst>
          </p:cNvPr>
          <p:cNvSpPr txBox="1"/>
          <p:nvPr/>
        </p:nvSpPr>
        <p:spPr>
          <a:xfrm>
            <a:off x="7093114" y="64782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Gerardo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68CC4F-F2CF-3965-FBC8-747F10909336}"/>
              </a:ext>
            </a:extLst>
          </p:cNvPr>
          <p:cNvSpPr txBox="1"/>
          <p:nvPr/>
        </p:nvSpPr>
        <p:spPr>
          <a:xfrm>
            <a:off x="9846724" y="651849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0AC6-77A7-67E9-5B5F-F78ECBA24F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719" y="587660"/>
            <a:ext cx="2057400" cy="119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B223D-1CB5-F14A-9356-6518ECC790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6324" y="3732008"/>
            <a:ext cx="205740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C27CE-3887-A3D8-1772-B822830880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2904" y="5271854"/>
            <a:ext cx="20447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CCD0EC-9027-A891-96CA-A0A49FCEDE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7274" y="625503"/>
            <a:ext cx="2095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0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C5454-4B8D-8FDB-3135-E43F399FF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28F42BC-71A5-E170-E51E-C03E9638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8" y="-1"/>
            <a:ext cx="11399758" cy="6778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DD2D47-BD6D-8737-EE8A-E28B95182A54}"/>
              </a:ext>
            </a:extLst>
          </p:cNvPr>
          <p:cNvSpPr txBox="1"/>
          <p:nvPr/>
        </p:nvSpPr>
        <p:spPr>
          <a:xfrm>
            <a:off x="94593" y="5409907"/>
            <a:ext cx="4081822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 browser ‘home’ page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0B56E9-BF3A-738A-AEE9-4BB4A041C237}"/>
              </a:ext>
            </a:extLst>
          </p:cNvPr>
          <p:cNvCxnSpPr>
            <a:cxnSpLocks/>
          </p:cNvCxnSpPr>
          <p:nvPr/>
        </p:nvCxnSpPr>
        <p:spPr>
          <a:xfrm flipV="1">
            <a:off x="160308" y="1216572"/>
            <a:ext cx="1106242" cy="146356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ame 5">
            <a:extLst>
              <a:ext uri="{FF2B5EF4-FFF2-40B4-BE49-F238E27FC236}">
                <a16:creationId xmlns:a16="http://schemas.microsoft.com/office/drawing/2014/main" id="{1E6EF392-F4DB-9B70-5D7B-EF2F436CB8D1}"/>
              </a:ext>
            </a:extLst>
          </p:cNvPr>
          <p:cNvSpPr/>
          <p:nvPr/>
        </p:nvSpPr>
        <p:spPr>
          <a:xfrm>
            <a:off x="1266550" y="737601"/>
            <a:ext cx="762000" cy="478971"/>
          </a:xfrm>
          <a:prstGeom prst="frame">
            <a:avLst/>
          </a:prstGeom>
          <a:solidFill>
            <a:schemeClr val="accent2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9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DDEACB-7D52-94D9-55A3-16DD09C35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9DD20C3-AC28-8B2A-67FA-A2702B5AB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3" y="168392"/>
            <a:ext cx="11971202" cy="619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C3BFFA-151D-73C4-5A7F-FAA857ED0E90}"/>
              </a:ext>
            </a:extLst>
          </p:cNvPr>
          <p:cNvSpPr txBox="1"/>
          <p:nvPr/>
        </p:nvSpPr>
        <p:spPr>
          <a:xfrm>
            <a:off x="68316" y="4944535"/>
            <a:ext cx="7115504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hgGateway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browser ‘gateway’ page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A59D4D-393E-A964-F821-704611E5213D}"/>
              </a:ext>
            </a:extLst>
          </p:cNvPr>
          <p:cNvCxnSpPr>
            <a:cxnSpLocks/>
          </p:cNvCxnSpPr>
          <p:nvPr/>
        </p:nvCxnSpPr>
        <p:spPr>
          <a:xfrm flipH="1">
            <a:off x="3473796" y="1668281"/>
            <a:ext cx="4188102" cy="643234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ame 5">
            <a:extLst>
              <a:ext uri="{FF2B5EF4-FFF2-40B4-BE49-F238E27FC236}">
                <a16:creationId xmlns:a16="http://schemas.microsoft.com/office/drawing/2014/main" id="{98FA2C51-9EC8-E2F5-B2CE-526B67C4539B}"/>
              </a:ext>
            </a:extLst>
          </p:cNvPr>
          <p:cNvSpPr/>
          <p:nvPr/>
        </p:nvSpPr>
        <p:spPr>
          <a:xfrm>
            <a:off x="47169" y="1991447"/>
            <a:ext cx="3379203" cy="640137"/>
          </a:xfrm>
          <a:prstGeom prst="frame">
            <a:avLst/>
          </a:prstGeom>
          <a:solidFill>
            <a:schemeClr val="accent2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D0686-E159-E9E4-7855-D75FD63968F8}"/>
              </a:ext>
            </a:extLst>
          </p:cNvPr>
          <p:cNvSpPr txBox="1"/>
          <p:nvPr/>
        </p:nvSpPr>
        <p:spPr>
          <a:xfrm>
            <a:off x="7661898" y="1345116"/>
            <a:ext cx="359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FIND ASSEMBLY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91E03DD-E038-DEDB-5773-EE87D95A98DD}"/>
              </a:ext>
            </a:extLst>
          </p:cNvPr>
          <p:cNvCxnSpPr>
            <a:cxnSpLocks/>
          </p:cNvCxnSpPr>
          <p:nvPr/>
        </p:nvCxnSpPr>
        <p:spPr>
          <a:xfrm flipH="1">
            <a:off x="11085882" y="1025048"/>
            <a:ext cx="1106118" cy="152896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20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view sequences show names and aliases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2333C2-37B3-E675-51D8-35A75F13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1" y="620483"/>
            <a:ext cx="7930243" cy="436305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89B64A-3BCC-B04B-787C-F259B325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51" y="5202238"/>
            <a:ext cx="7930243" cy="15605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03FE-47FB-8B3E-A5E6-4A237D82FF75}"/>
              </a:ext>
            </a:extLst>
          </p:cNvPr>
          <p:cNvSpPr/>
          <p:nvPr/>
        </p:nvSpPr>
        <p:spPr>
          <a:xfrm>
            <a:off x="4169228" y="4983537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4D1AA-3122-69EC-41FC-19E4B4490B2E}"/>
              </a:ext>
            </a:extLst>
          </p:cNvPr>
          <p:cNvSpPr/>
          <p:nvPr/>
        </p:nvSpPr>
        <p:spPr>
          <a:xfrm>
            <a:off x="8654142" y="498353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602B85-F6EC-327E-08B6-796A6662910D}"/>
              </a:ext>
            </a:extLst>
          </p:cNvPr>
          <p:cNvSpPr/>
          <p:nvPr/>
        </p:nvSpPr>
        <p:spPr>
          <a:xfrm flipV="1">
            <a:off x="6411685" y="5006295"/>
            <a:ext cx="293915" cy="206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0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95D7B2-997D-492F-7088-489F0E72C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7F8624E-DCBD-4DC2-92C0-08888C9A2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85" y="814963"/>
            <a:ext cx="8726031" cy="5884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FA722-704B-6C5D-68AA-64DE7AC0C00A}"/>
              </a:ext>
            </a:extLst>
          </p:cNvPr>
          <p:cNvSpPr txBox="1"/>
          <p:nvPr/>
        </p:nvSpPr>
        <p:spPr>
          <a:xfrm>
            <a:off x="2184854" y="81572"/>
            <a:ext cx="7115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single word search can be prefix search:</a:t>
            </a:r>
          </a:p>
        </p:txBody>
      </p:sp>
    </p:spTree>
    <p:extLst>
      <p:ext uri="{BB962C8B-B14F-4D97-AF65-F5344CB8AC3E}">
        <p14:creationId xmlns:p14="http://schemas.microsoft.com/office/powerpoint/2010/main" val="1389460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</TotalTime>
  <Words>1488</Words>
  <Application>Microsoft Macintosh PowerPoint</Application>
  <PresentationFormat>Widescreen</PresentationFormat>
  <Paragraphs>126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 sequences show names and aliases</vt:lpstr>
      <vt:lpstr>PowerPoint Presentation</vt:lpstr>
      <vt:lpstr>PowerPoint Presentation</vt:lpstr>
      <vt:lpstr>Find any assembly, in browser or not: https://genome.ucsc.edu/assemblySearch.html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Hiram M Clawson</dc:creator>
  <cp:lastModifiedBy>Hiram Clawson</cp:lastModifiedBy>
  <cp:revision>27</cp:revision>
  <dcterms:created xsi:type="dcterms:W3CDTF">2020-11-13T22:49:30Z</dcterms:created>
  <dcterms:modified xsi:type="dcterms:W3CDTF">2025-10-28T19:47:20Z</dcterms:modified>
</cp:coreProperties>
</file>