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Source Code Pro"/>
      <p:regular r:id="rId34"/>
      <p:bold r:id="rId35"/>
      <p:italic r:id="rId36"/>
      <p:boldItalic r:id="rId37"/>
    </p:embeddedFont>
    <p:embeddedFont>
      <p:font typeface="Oswald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9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SourceCodePro-bold.fntdata"/><Relationship Id="rId12" Type="http://schemas.openxmlformats.org/officeDocument/2006/relationships/slide" Target="slides/slide7.xml"/><Relationship Id="rId34" Type="http://schemas.openxmlformats.org/officeDocument/2006/relationships/font" Target="fonts/SourceCodePro-regular.fntdata"/><Relationship Id="rId15" Type="http://schemas.openxmlformats.org/officeDocument/2006/relationships/slide" Target="slides/slide10.xml"/><Relationship Id="rId37" Type="http://schemas.openxmlformats.org/officeDocument/2006/relationships/font" Target="fonts/SourceCodePro-boldItalic.fntdata"/><Relationship Id="rId14" Type="http://schemas.openxmlformats.org/officeDocument/2006/relationships/slide" Target="slides/slide9.xml"/><Relationship Id="rId36" Type="http://schemas.openxmlformats.org/officeDocument/2006/relationships/font" Target="fonts/SourceCodePro-italic.fntdata"/><Relationship Id="rId17" Type="http://schemas.openxmlformats.org/officeDocument/2006/relationships/slide" Target="slides/slide12.xml"/><Relationship Id="rId39" Type="http://schemas.openxmlformats.org/officeDocument/2006/relationships/font" Target="fonts/Oswald-bold.fntdata"/><Relationship Id="rId16" Type="http://schemas.openxmlformats.org/officeDocument/2006/relationships/slide" Target="slides/slide11.xml"/><Relationship Id="rId38" Type="http://schemas.openxmlformats.org/officeDocument/2006/relationships/font" Target="fonts/Oswal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e172e5888_0_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e172e588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e172e5888_0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e172e588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e172e5888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e172e588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2850f05916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2850f05916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850f05916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2850f05916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2850f05916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2850f05916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2850f05916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2850f05916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850f05916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850f05916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258dad8d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2258dad8d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2850f05916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2850f05916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1e172e5888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1e172e588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850f05916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2850f05916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2258dad8d7_0_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2258dad8d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2850f05916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2850f05916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8780b386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28780b386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6f73a04f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c6f73a04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2258dad8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2258dad8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6f73a04f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6f73a0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2850f05916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2850f05916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e172e5888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e172e588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1e172e5888_0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1e172e588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8780b386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28780b386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Shows the growth of NCBI RefSeq </a:t>
            </a:r>
            <a:r>
              <a:rPr lang="en"/>
              <a:t>Accessions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64c2211e21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64c2211e2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pubmed.ncbi.nlm.nih.gov/19957273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hyperlink" Target="https://www.ncbi.nlm.nih.gov/refseq/statistics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2.jp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195300" y="280425"/>
            <a:ext cx="8753400" cy="257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Utilizing </a:t>
            </a:r>
            <a:r>
              <a:rPr lang="en"/>
              <a:t>the</a:t>
            </a:r>
            <a:br>
              <a:rPr lang="en"/>
            </a:br>
            <a:r>
              <a:rPr lang="en"/>
              <a:t>UCSC Genome Browser</a:t>
            </a:r>
            <a:br>
              <a:rPr lang="en"/>
            </a:br>
            <a:r>
              <a:rPr lang="en"/>
              <a:t>in Classroom</a:t>
            </a:r>
            <a:r>
              <a:rPr lang="en"/>
              <a:t>s</a:t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50" y="4032300"/>
            <a:ext cx="4191579" cy="10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2750" y="4151350"/>
            <a:ext cx="2079425" cy="7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726600" y="3599412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Presented by: Jairo Navarro Gonzalez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Genome Browser</a:t>
            </a:r>
            <a:br>
              <a:rPr lang="en"/>
            </a:br>
            <a:r>
              <a:rPr lang="en"/>
              <a:t>tracks display</a:t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825" y="792475"/>
            <a:ext cx="5412376" cy="410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 controls</a:t>
            </a:r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1251" y="134875"/>
            <a:ext cx="62368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372500"/>
            <a:ext cx="23583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 modules</a:t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625" y="250735"/>
            <a:ext cx="5692723" cy="46420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/>
          <p:nvPr/>
        </p:nvSpPr>
        <p:spPr>
          <a:xfrm>
            <a:off x="3065325" y="2089700"/>
            <a:ext cx="2540100" cy="479100"/>
          </a:xfrm>
          <a:prstGeom prst="donut">
            <a:avLst>
              <a:gd fmla="val 8302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5' to 3' direction — by Mateo Etcheveste, UCSC</a:t>
            </a:r>
            <a:endParaRPr/>
          </a:p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311700" y="1468825"/>
            <a:ext cx="5721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Overview of gene strands on the UCSC Genome Browser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</a:t>
            </a:r>
            <a:r>
              <a:rPr lang="en"/>
              <a:t>ow to distinguish between the 5' end and 3' end for any given gene on the browser.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5' and 3' ends of a DNA or RNA molecule refers to the carbon atom in a deoxyribose sugar molecule to which a phosphate group bonds.</a:t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4075" y="1944713"/>
            <a:ext cx="2667000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00" y="0"/>
            <a:ext cx="4248150" cy="4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/>
          <p:nvPr/>
        </p:nvSpPr>
        <p:spPr>
          <a:xfrm>
            <a:off x="6919938" y="2554988"/>
            <a:ext cx="524400" cy="268200"/>
          </a:xfrm>
          <a:prstGeom prst="homePlate">
            <a:avLst>
              <a:gd fmla="val 50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6917650" y="4084725"/>
            <a:ext cx="524400" cy="268200"/>
          </a:xfrm>
          <a:prstGeom prst="homePlate">
            <a:avLst>
              <a:gd fmla="val 50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5" name="Google Shape;165;p26"/>
          <p:cNvSpPr/>
          <p:nvPr/>
        </p:nvSpPr>
        <p:spPr>
          <a:xfrm rot="-10798304">
            <a:off x="7383750" y="1205950"/>
            <a:ext cx="608100" cy="268200"/>
          </a:xfrm>
          <a:prstGeom prst="homePlate">
            <a:avLst>
              <a:gd fmla="val 50000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6" name="Google Shape;166;p26"/>
          <p:cNvSpPr/>
          <p:nvPr/>
        </p:nvSpPr>
        <p:spPr>
          <a:xfrm rot="-10798437">
            <a:off x="7307474" y="3736850"/>
            <a:ext cx="660000" cy="268200"/>
          </a:xfrm>
          <a:prstGeom prst="homePlate">
            <a:avLst>
              <a:gd fmla="val 50000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7" name="Google Shape;167;p26"/>
          <p:cNvSpPr/>
          <p:nvPr/>
        </p:nvSpPr>
        <p:spPr>
          <a:xfrm rot="-10795769">
            <a:off x="6896150" y="1200384"/>
            <a:ext cx="487500" cy="2682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8" name="Google Shape;168;p26"/>
          <p:cNvSpPr/>
          <p:nvPr/>
        </p:nvSpPr>
        <p:spPr>
          <a:xfrm rot="-10795769">
            <a:off x="6859900" y="3737322"/>
            <a:ext cx="487500" cy="2682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7501400" y="2588700"/>
            <a:ext cx="487500" cy="2445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7501400" y="813650"/>
            <a:ext cx="487500" cy="2445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402100" y="4096575"/>
            <a:ext cx="487500" cy="2445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2" name="Google Shape;172;p26"/>
          <p:cNvSpPr/>
          <p:nvPr/>
        </p:nvSpPr>
        <p:spPr>
          <a:xfrm rot="10800000">
            <a:off x="7384150" y="1587125"/>
            <a:ext cx="524400" cy="268200"/>
          </a:xfrm>
          <a:prstGeom prst="homePlate">
            <a:avLst>
              <a:gd fmla="val 50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3" name="Google Shape;173;p26"/>
          <p:cNvSpPr/>
          <p:nvPr/>
        </p:nvSpPr>
        <p:spPr>
          <a:xfrm rot="10800000">
            <a:off x="6936600" y="1598975"/>
            <a:ext cx="487500" cy="2445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4" name="Google Shape;174;p26"/>
          <p:cNvSpPr/>
          <p:nvPr/>
        </p:nvSpPr>
        <p:spPr>
          <a:xfrm rot="1717">
            <a:off x="6896150" y="2155600"/>
            <a:ext cx="600600" cy="268200"/>
          </a:xfrm>
          <a:prstGeom prst="homePlate">
            <a:avLst>
              <a:gd fmla="val 50000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5" name="Google Shape;175;p26"/>
          <p:cNvSpPr/>
          <p:nvPr/>
        </p:nvSpPr>
        <p:spPr>
          <a:xfrm rot="4231">
            <a:off x="7456802" y="2155107"/>
            <a:ext cx="487500" cy="2682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6936600" y="801800"/>
            <a:ext cx="524400" cy="268200"/>
          </a:xfrm>
          <a:prstGeom prst="homePlate">
            <a:avLst>
              <a:gd fmla="val 50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6767425" y="659575"/>
            <a:ext cx="352800" cy="1286400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8" name="Google Shape;178;p26"/>
          <p:cNvSpPr/>
          <p:nvPr/>
        </p:nvSpPr>
        <p:spPr>
          <a:xfrm rot="-10656722">
            <a:off x="7748001" y="697006"/>
            <a:ext cx="352806" cy="1286296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9" name="Google Shape;179;p26"/>
          <p:cNvSpPr/>
          <p:nvPr/>
        </p:nvSpPr>
        <p:spPr>
          <a:xfrm rot="10800000">
            <a:off x="7384150" y="2909800"/>
            <a:ext cx="524400" cy="268200"/>
          </a:xfrm>
          <a:prstGeom prst="homePlate">
            <a:avLst>
              <a:gd fmla="val 50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0" name="Google Shape;180;p26"/>
          <p:cNvSpPr/>
          <p:nvPr/>
        </p:nvSpPr>
        <p:spPr>
          <a:xfrm rot="10800000">
            <a:off x="6936600" y="2921650"/>
            <a:ext cx="487500" cy="2445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1" name="Google Shape;181;p26"/>
          <p:cNvSpPr/>
          <p:nvPr/>
        </p:nvSpPr>
        <p:spPr>
          <a:xfrm rot="1563">
            <a:off x="6896150" y="3381747"/>
            <a:ext cx="660000" cy="268200"/>
          </a:xfrm>
          <a:prstGeom prst="homePlate">
            <a:avLst>
              <a:gd fmla="val 50000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2" name="Google Shape;182;p26"/>
          <p:cNvSpPr/>
          <p:nvPr/>
        </p:nvSpPr>
        <p:spPr>
          <a:xfrm rot="4231">
            <a:off x="7516224" y="3381275"/>
            <a:ext cx="487500" cy="2682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3" name="Google Shape;183;p26"/>
          <p:cNvSpPr/>
          <p:nvPr/>
        </p:nvSpPr>
        <p:spPr>
          <a:xfrm rot="-10656722">
            <a:off x="7754287" y="1975006"/>
            <a:ext cx="352806" cy="1286296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4" name="Google Shape;184;p26"/>
          <p:cNvSpPr/>
          <p:nvPr/>
        </p:nvSpPr>
        <p:spPr>
          <a:xfrm>
            <a:off x="6767425" y="1974950"/>
            <a:ext cx="352800" cy="1286400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5" name="Google Shape;185;p26"/>
          <p:cNvSpPr/>
          <p:nvPr/>
        </p:nvSpPr>
        <p:spPr>
          <a:xfrm rot="-10656722">
            <a:off x="7710101" y="3261406"/>
            <a:ext cx="352806" cy="1286296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6767425" y="3261350"/>
            <a:ext cx="352800" cy="1286400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7089650" y="707125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7583575" y="723025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7022400" y="1475463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7557842" y="2475976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7490204" y="3963784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7498850" y="1474800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6969925" y="2426350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7506710" y="2797450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7020658" y="3964734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7079150" y="3252738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7551984" y="1103259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7503868" y="3626888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7054950" y="2040297"/>
            <a:ext cx="294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7025542" y="2811066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7022392" y="1102489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7529118" y="2062789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7561132" y="3271191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6989730" y="3620964"/>
            <a:ext cx="3528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7077450" y="1908050"/>
            <a:ext cx="792475" cy="121925"/>
          </a:xfrm>
          <a:custGeom>
            <a:rect b="b" l="l" r="r" t="t"/>
            <a:pathLst>
              <a:path extrusionOk="0" h="4877" w="31699">
                <a:moveTo>
                  <a:pt x="0" y="0"/>
                </a:moveTo>
                <a:cubicBezTo>
                  <a:pt x="9826" y="4211"/>
                  <a:pt x="22139" y="92"/>
                  <a:pt x="31699" y="4877"/>
                </a:cubicBezTo>
              </a:path>
            </a:pathLst>
          </a:cu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Google Shape;206;p26"/>
          <p:cNvSpPr/>
          <p:nvPr/>
        </p:nvSpPr>
        <p:spPr>
          <a:xfrm>
            <a:off x="7022400" y="3218838"/>
            <a:ext cx="792475" cy="121925"/>
          </a:xfrm>
          <a:custGeom>
            <a:rect b="b" l="l" r="r" t="t"/>
            <a:pathLst>
              <a:path extrusionOk="0" h="4877" w="31699">
                <a:moveTo>
                  <a:pt x="0" y="0"/>
                </a:moveTo>
                <a:cubicBezTo>
                  <a:pt x="9826" y="4211"/>
                  <a:pt x="22139" y="92"/>
                  <a:pt x="31699" y="4877"/>
                </a:cubicBezTo>
              </a:path>
            </a:pathLst>
          </a:cu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7" name="Google Shape;207;p26"/>
          <p:cNvSpPr/>
          <p:nvPr/>
        </p:nvSpPr>
        <p:spPr>
          <a:xfrm rot="9320171">
            <a:off x="7033392" y="3162454"/>
            <a:ext cx="811859" cy="178935"/>
          </a:xfrm>
          <a:custGeom>
            <a:rect b="b" l="l" r="r" t="t"/>
            <a:pathLst>
              <a:path extrusionOk="0" h="4877" w="31699">
                <a:moveTo>
                  <a:pt x="0" y="0"/>
                </a:moveTo>
                <a:cubicBezTo>
                  <a:pt x="9826" y="4211"/>
                  <a:pt x="22139" y="92"/>
                  <a:pt x="31699" y="4877"/>
                </a:cubicBezTo>
              </a:path>
            </a:pathLst>
          </a:cu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" name="Google Shape;208;p26"/>
          <p:cNvSpPr/>
          <p:nvPr/>
        </p:nvSpPr>
        <p:spPr>
          <a:xfrm rot="9320171">
            <a:off x="7012704" y="1885666"/>
            <a:ext cx="811859" cy="178935"/>
          </a:xfrm>
          <a:custGeom>
            <a:rect b="b" l="l" r="r" t="t"/>
            <a:pathLst>
              <a:path extrusionOk="0" h="4877" w="31699">
                <a:moveTo>
                  <a:pt x="0" y="0"/>
                </a:moveTo>
                <a:cubicBezTo>
                  <a:pt x="9826" y="4211"/>
                  <a:pt x="22139" y="92"/>
                  <a:pt x="31699" y="4877"/>
                </a:cubicBezTo>
              </a:path>
            </a:pathLst>
          </a:cu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9" name="Google Shape;209;p26"/>
          <p:cNvSpPr/>
          <p:nvPr/>
        </p:nvSpPr>
        <p:spPr>
          <a:xfrm rot="3216444">
            <a:off x="7003391" y="4120659"/>
            <a:ext cx="352932" cy="1286445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0" name="Google Shape;210;p26"/>
          <p:cNvSpPr/>
          <p:nvPr/>
        </p:nvSpPr>
        <p:spPr>
          <a:xfrm flipH="1" rot="-2402293">
            <a:off x="7318881" y="4170239"/>
            <a:ext cx="264885" cy="1323772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1" name="Google Shape;211;p26"/>
          <p:cNvSpPr/>
          <p:nvPr/>
        </p:nvSpPr>
        <p:spPr>
          <a:xfrm rot="-7583556">
            <a:off x="7434100" y="-256930"/>
            <a:ext cx="352932" cy="1286445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2" name="Google Shape;212;p26"/>
          <p:cNvSpPr/>
          <p:nvPr/>
        </p:nvSpPr>
        <p:spPr>
          <a:xfrm flipH="1" rot="8397707">
            <a:off x="7206657" y="-343837"/>
            <a:ext cx="264885" cy="1323772"/>
          </a:xfrm>
          <a:prstGeom prst="mo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6394950" y="427225"/>
            <a:ext cx="6600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5’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7881925" y="4787875"/>
            <a:ext cx="6600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5’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6412225" y="4657675"/>
            <a:ext cx="6600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</a:t>
            </a: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’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8029300" y="481925"/>
            <a:ext cx="6600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3’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475500" y="4691800"/>
            <a:ext cx="56451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Obtained from: https://qph.cf2.quoracdn.net/main-qimg-70047170ffd6ac5610c52e6a57d92957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227200" y="1244050"/>
            <a:ext cx="2940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*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227200" y="4583725"/>
            <a:ext cx="2940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*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Alignment of MYC gene to hg38</a:t>
            </a:r>
            <a:endParaRPr/>
          </a:p>
        </p:txBody>
      </p:sp>
      <p:sp>
        <p:nvSpPr>
          <p:cNvPr id="225" name="Google Shape;225;p2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38" y="1822625"/>
            <a:ext cx="8939933" cy="258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Untranslated regions</a:t>
            </a:r>
            <a:endParaRPr/>
          </a:p>
        </p:txBody>
      </p:sp>
      <p:sp>
        <p:nvSpPr>
          <p:cNvPr id="232" name="Google Shape;232;p2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0705"/>
            <a:ext cx="9144000" cy="3063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Hover over items </a:t>
            </a:r>
            <a:r>
              <a:rPr lang="en"/>
              <a:t>for</a:t>
            </a:r>
            <a:r>
              <a:rPr lang="en"/>
              <a:t> more information</a:t>
            </a:r>
            <a:endParaRPr/>
          </a:p>
        </p:txBody>
      </p:sp>
      <p:sp>
        <p:nvSpPr>
          <p:cNvPr id="239" name="Google Shape;239;p29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9835"/>
            <a:ext cx="9144000" cy="246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/>
          <p:nvPr>
            <p:ph type="title"/>
          </p:nvPr>
        </p:nvSpPr>
        <p:spPr>
          <a:xfrm>
            <a:off x="311700" y="158500"/>
            <a:ext cx="8520600" cy="9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Right-click to</a:t>
            </a:r>
            <a:br>
              <a:rPr lang="en"/>
            </a:br>
            <a:r>
              <a:rPr lang="en"/>
              <a:t>zoom to an exon</a:t>
            </a:r>
            <a:endParaRPr/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3474" y="259260"/>
            <a:ext cx="5977850" cy="4519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Base-level view of the transcript</a:t>
            </a:r>
            <a:endParaRPr/>
          </a:p>
        </p:txBody>
      </p:sp>
      <p:sp>
        <p:nvSpPr>
          <p:cNvPr id="252" name="Google Shape;252;p31"/>
          <p:cNvSpPr txBox="1"/>
          <p:nvPr>
            <p:ph idx="1" type="body"/>
          </p:nvPr>
        </p:nvSpPr>
        <p:spPr>
          <a:xfrm>
            <a:off x="311700" y="3664450"/>
            <a:ext cx="8520600" cy="13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Codons are “wrong” because the the transcript is on the negative strand</a:t>
            </a:r>
            <a:endParaRPr/>
          </a:p>
        </p:txBody>
      </p:sp>
      <p:pic>
        <p:nvPicPr>
          <p:cNvPr id="253" name="Google Shape;253;p31"/>
          <p:cNvPicPr preferRelativeResize="0"/>
          <p:nvPr/>
        </p:nvPicPr>
        <p:blipFill rotWithShape="1">
          <a:blip r:embed="rId3">
            <a:alphaModFix/>
          </a:blip>
          <a:srcRect b="2767" l="0" r="0" t="2767"/>
          <a:stretch/>
        </p:blipFill>
        <p:spPr>
          <a:xfrm>
            <a:off x="0" y="1479042"/>
            <a:ext cx="9144000" cy="2185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63425" y="2071475"/>
            <a:ext cx="4960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Developed at University of California, Santa Cruz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Providing a web browser view of the human genome since 2001, added mouse genome in 2002, today serving up a view of over 3,600 genome assemblies for over 2,500 species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2002 -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https://pubmed.ncbi.nlm.nih.gov/19957273/</a:t>
            </a:r>
            <a:endParaRPr/>
          </a:p>
        </p:txBody>
      </p:sp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the UCSC Genome Browser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3800" y="1966363"/>
            <a:ext cx="3238500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Reverse the strand to view the correct codons</a:t>
            </a:r>
            <a:endParaRPr/>
          </a:p>
        </p:txBody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89546"/>
            <a:ext cx="9144000" cy="2578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other education modules</a:t>
            </a:r>
            <a:endParaRPr/>
          </a:p>
        </p:txBody>
      </p:sp>
      <p:pic>
        <p:nvPicPr>
          <p:cNvPr id="266" name="Google Shape;2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827" y="492925"/>
            <a:ext cx="5521951" cy="450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Tutorials available!</a:t>
            </a:r>
            <a:endParaRPr/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" y="1724013"/>
            <a:ext cx="9105900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4"/>
          <p:cNvSpPr/>
          <p:nvPr/>
        </p:nvSpPr>
        <p:spPr>
          <a:xfrm>
            <a:off x="6973850" y="1231400"/>
            <a:ext cx="438900" cy="431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449" y="189900"/>
            <a:ext cx="6014750" cy="476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Thanks!</a:t>
            </a:r>
            <a:endParaRPr sz="3000"/>
          </a:p>
        </p:txBody>
      </p:sp>
      <p:sp>
        <p:nvSpPr>
          <p:cNvPr id="284" name="Google Shape;284;p36"/>
          <p:cNvSpPr txBox="1"/>
          <p:nvPr>
            <p:ph idx="1" type="body"/>
          </p:nvPr>
        </p:nvSpPr>
        <p:spPr>
          <a:xfrm>
            <a:off x="226075" y="1960400"/>
            <a:ext cx="2808000" cy="26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Contact us with your questions:</a:t>
            </a:r>
            <a:br>
              <a:rPr lang="en" sz="1400"/>
            </a:br>
            <a:r>
              <a:rPr lang="en" sz="1400"/>
              <a:t>genome@soe.ucsc.edu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/>
              <a:t>Sensitive data: </a:t>
            </a:r>
            <a:r>
              <a:rPr lang="en" sz="1400"/>
              <a:t>genome-www@soe.ucsc.edu</a:t>
            </a:r>
            <a:r>
              <a:rPr lang="en" sz="1400"/>
              <a:t> </a:t>
            </a:r>
            <a:endParaRPr sz="1400"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8" y="0"/>
            <a:ext cx="298827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36"/>
          <p:cNvCxnSpPr/>
          <p:nvPr/>
        </p:nvCxnSpPr>
        <p:spPr>
          <a:xfrm flipH="1" rot="10800000">
            <a:off x="4575400" y="1695175"/>
            <a:ext cx="1032000" cy="114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6"/>
          <p:cNvCxnSpPr/>
          <p:nvPr/>
        </p:nvCxnSpPr>
        <p:spPr>
          <a:xfrm flipH="1" rot="10800000">
            <a:off x="4575400" y="1155875"/>
            <a:ext cx="1032000" cy="114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36"/>
          <p:cNvCxnSpPr/>
          <p:nvPr/>
        </p:nvCxnSpPr>
        <p:spPr>
          <a:xfrm flipH="1" rot="10800000">
            <a:off x="4575400" y="576875"/>
            <a:ext cx="1032000" cy="114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6"/>
          <p:cNvCxnSpPr/>
          <p:nvPr/>
        </p:nvCxnSpPr>
        <p:spPr>
          <a:xfrm flipH="1" rot="10800000">
            <a:off x="4575400" y="-2125"/>
            <a:ext cx="1032000" cy="114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6"/>
          <p:cNvCxnSpPr/>
          <p:nvPr/>
        </p:nvCxnSpPr>
        <p:spPr>
          <a:xfrm rot="10800000">
            <a:off x="4592355" y="1156600"/>
            <a:ext cx="11400" cy="5613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6"/>
          <p:cNvCxnSpPr/>
          <p:nvPr/>
        </p:nvCxnSpPr>
        <p:spPr>
          <a:xfrm rot="10800000">
            <a:off x="5583870" y="1161573"/>
            <a:ext cx="11400" cy="5613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36"/>
          <p:cNvCxnSpPr/>
          <p:nvPr/>
        </p:nvCxnSpPr>
        <p:spPr>
          <a:xfrm rot="10800000">
            <a:off x="4592355" y="9979"/>
            <a:ext cx="11400" cy="5613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36"/>
          <p:cNvCxnSpPr/>
          <p:nvPr/>
        </p:nvCxnSpPr>
        <p:spPr>
          <a:xfrm rot="10800000">
            <a:off x="5578211" y="-2048"/>
            <a:ext cx="11400" cy="5613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6"/>
          <p:cNvCxnSpPr/>
          <p:nvPr/>
        </p:nvCxnSpPr>
        <p:spPr>
          <a:xfrm rot="10800000">
            <a:off x="4592355" y="3974975"/>
            <a:ext cx="11400" cy="5613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36"/>
          <p:cNvCxnSpPr/>
          <p:nvPr/>
        </p:nvCxnSpPr>
        <p:spPr>
          <a:xfrm rot="10800000">
            <a:off x="5583880" y="3974975"/>
            <a:ext cx="11400" cy="5613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6"/>
          <p:cNvCxnSpPr/>
          <p:nvPr/>
        </p:nvCxnSpPr>
        <p:spPr>
          <a:xfrm flipH="1" rot="10800000">
            <a:off x="4598075" y="3979980"/>
            <a:ext cx="1003500" cy="228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6"/>
          <p:cNvCxnSpPr/>
          <p:nvPr/>
        </p:nvCxnSpPr>
        <p:spPr>
          <a:xfrm flipH="1" rot="10800000">
            <a:off x="4572000" y="4536280"/>
            <a:ext cx="1003500" cy="228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8" name="Google Shape;2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14" y="4379575"/>
            <a:ext cx="3118299" cy="7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 Santa Cruz campus</a:t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300" y="1468825"/>
            <a:ext cx="5340099" cy="355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UCSC Genome Browser?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63425" y="2071475"/>
            <a:ext cx="37587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Complex data visualization tool that displays annotations alongside a reference genome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220 genome assemblies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3,779 assembly hubs in GenArk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https://genome.ucsc.edu/ browser ‘home’ page</a:t>
            </a:r>
            <a:endParaRPr sz="160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425" y="1777325"/>
            <a:ext cx="4717076" cy="2955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669" y="0"/>
            <a:ext cx="792956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/>
          <p:nvPr/>
        </p:nvSpPr>
        <p:spPr>
          <a:xfrm>
            <a:off x="621800" y="853450"/>
            <a:ext cx="3889200" cy="1426500"/>
          </a:xfrm>
          <a:prstGeom prst="donut">
            <a:avLst>
              <a:gd fmla="val 853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5327900" y="853450"/>
            <a:ext cx="487800" cy="499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7943075" y="1780150"/>
            <a:ext cx="487800" cy="499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4291575" y="3791700"/>
            <a:ext cx="804600" cy="499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genome?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63425" y="1609350"/>
            <a:ext cx="5342400" cy="31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entire set of DNA instructions found inside a cell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genome assembly is a digital representation of an organism’s genome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have many </a:t>
            </a:r>
            <a:r>
              <a:rPr lang="en"/>
              <a:t>different</a:t>
            </a:r>
            <a:r>
              <a:rPr lang="en"/>
              <a:t> genome assemblies for the same organism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With new sequencing technologies, we get a better resolution of the actual genome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7625" y="1916750"/>
            <a:ext cx="28575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700" y="2900475"/>
            <a:ext cx="2115350" cy="46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gene annotations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363425" y="2071475"/>
            <a:ext cx="4111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Usually cDNA obtained from sequencing the extracted mRNA from  a cell.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Transcript sequence can differ from the reference genome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Annotations are updated with new supporting evidence over time</a:t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4713" y="2693250"/>
            <a:ext cx="1905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150" y="3847700"/>
            <a:ext cx="3870150" cy="3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938" y="0"/>
            <a:ext cx="7191375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idx="4294967295" type="body"/>
          </p:nvPr>
        </p:nvSpPr>
        <p:spPr>
          <a:xfrm>
            <a:off x="311700" y="4693925"/>
            <a:ext cx="85206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* obtained from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https://www.ncbi.nlm.nih.gov/refseq/statistics/</a:t>
            </a:r>
            <a:br>
              <a:rPr lang="en"/>
            </a:br>
            <a:r>
              <a:rPr lang="en"/>
              <a:t>on Jan 6th, 2024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type of data can I view?</a:t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950" y="1811650"/>
            <a:ext cx="4994975" cy="8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4225" y="2883002"/>
            <a:ext cx="5656420" cy="12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3675" y="4292875"/>
            <a:ext cx="5596086" cy="697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1"/>
          <p:cNvCxnSpPr>
            <a:stCxn id="127" idx="3"/>
          </p:cNvCxnSpPr>
          <p:nvPr/>
        </p:nvCxnSpPr>
        <p:spPr>
          <a:xfrm flipH="1" rot="10800000">
            <a:off x="2629075" y="2486400"/>
            <a:ext cx="1453200" cy="1740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21"/>
          <p:cNvCxnSpPr>
            <a:stCxn id="129" idx="3"/>
          </p:cNvCxnSpPr>
          <p:nvPr/>
        </p:nvCxnSpPr>
        <p:spPr>
          <a:xfrm>
            <a:off x="2629950" y="3609050"/>
            <a:ext cx="1430100" cy="852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0" name="Google Shape;130;p21"/>
          <p:cNvCxnSpPr>
            <a:stCxn id="131" idx="3"/>
            <a:endCxn id="125" idx="1"/>
          </p:cNvCxnSpPr>
          <p:nvPr/>
        </p:nvCxnSpPr>
        <p:spPr>
          <a:xfrm>
            <a:off x="2543268" y="4503700"/>
            <a:ext cx="840300" cy="1380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" name="Google Shape;127;p21"/>
          <p:cNvSpPr txBox="1"/>
          <p:nvPr/>
        </p:nvSpPr>
        <p:spPr>
          <a:xfrm>
            <a:off x="360475" y="2402850"/>
            <a:ext cx="22686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Gene annotations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361350" y="3405500"/>
            <a:ext cx="22686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Variant annotations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360468" y="4300150"/>
            <a:ext cx="218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Tissue Expression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