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7" r:id="rId4"/>
    <p:sldId id="259" r:id="rId5"/>
    <p:sldId id="272" r:id="rId6"/>
    <p:sldId id="271" r:id="rId7"/>
    <p:sldId id="281" r:id="rId8"/>
    <p:sldId id="273" r:id="rId9"/>
    <p:sldId id="257" r:id="rId10"/>
    <p:sldId id="282" r:id="rId11"/>
    <p:sldId id="269" r:id="rId12"/>
    <p:sldId id="264" r:id="rId13"/>
    <p:sldId id="270" r:id="rId14"/>
    <p:sldId id="279" r:id="rId15"/>
    <p:sldId id="260" r:id="rId16"/>
    <p:sldId id="276" r:id="rId17"/>
    <p:sldId id="261" r:id="rId18"/>
    <p:sldId id="266" r:id="rId19"/>
    <p:sldId id="278" r:id="rId20"/>
    <p:sldId id="283" r:id="rId21"/>
    <p:sldId id="277" r:id="rId22"/>
    <p:sldId id="280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2338B3-81E4-264F-B7AE-33229A0815CC}">
          <p14:sldIdLst>
            <p14:sldId id="256"/>
            <p14:sldId id="258"/>
            <p14:sldId id="267"/>
            <p14:sldId id="259"/>
            <p14:sldId id="272"/>
            <p14:sldId id="271"/>
            <p14:sldId id="281"/>
            <p14:sldId id="273"/>
            <p14:sldId id="257"/>
            <p14:sldId id="282"/>
            <p14:sldId id="269"/>
            <p14:sldId id="264"/>
            <p14:sldId id="270"/>
            <p14:sldId id="279"/>
            <p14:sldId id="260"/>
            <p14:sldId id="276"/>
            <p14:sldId id="261"/>
            <p14:sldId id="266"/>
            <p14:sldId id="278"/>
            <p14:sldId id="283"/>
            <p14:sldId id="277"/>
            <p14:sldId id="280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 autoAdjust="0"/>
    <p:restoredTop sz="94629" autoAdjust="0"/>
  </p:normalViewPr>
  <p:slideViewPr>
    <p:cSldViewPr snapToGrid="0" snapToObjects="1">
      <p:cViewPr varScale="1">
        <p:scale>
          <a:sx n="140" d="100"/>
          <a:sy n="140" d="100"/>
        </p:scale>
        <p:origin x="-104" y="-480"/>
      </p:cViewPr>
      <p:guideLst>
        <p:guide orient="horz" pos="1912"/>
        <p:guide pos="2880"/>
      </p:guideLst>
    </p:cSldViewPr>
  </p:slideViewPr>
  <p:outlineViewPr>
    <p:cViewPr>
      <p:scale>
        <a:sx n="33" d="100"/>
        <a:sy n="33" d="100"/>
      </p:scale>
      <p:origin x="0" y="1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8B1AD-C874-BC4F-B8AA-9620873F4A2C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0D86B-82CB-A44F-B60B-3EB5BEA9038F}">
      <dgm:prSet custT="1"/>
      <dgm:spPr/>
      <dgm:t>
        <a:bodyPr/>
        <a:lstStyle/>
        <a:p>
          <a:pPr algn="l" rtl="0"/>
          <a:r>
            <a:rPr lang="en-US" sz="1600" dirty="0" smtClean="0"/>
            <a:t>track </a:t>
          </a:r>
          <a:r>
            <a:rPr lang="en-US" sz="1600" dirty="0" err="1" smtClean="0"/>
            <a:t>someRnas</a:t>
          </a:r>
          <a:endParaRPr lang="en-US" sz="1600" dirty="0" smtClean="0"/>
        </a:p>
        <a:p>
          <a:pPr algn="l" rtl="0"/>
          <a:r>
            <a:rPr lang="en-US" sz="1600" dirty="0" err="1" smtClean="0"/>
            <a:t>shortLabel</a:t>
          </a:r>
          <a:r>
            <a:rPr lang="en-US" sz="1600" dirty="0" smtClean="0"/>
            <a:t> Mediocre RNAs</a:t>
          </a:r>
        </a:p>
        <a:p>
          <a:pPr algn="l" rtl="0"/>
          <a:r>
            <a:rPr lang="en-US" sz="1600" dirty="0" smtClean="0"/>
            <a:t>visibility hide</a:t>
          </a:r>
        </a:p>
      </dgm:t>
    </dgm:pt>
    <dgm:pt modelId="{9015C2C7-73A8-E047-B0D7-1E40605AEB9B}" type="parTrans" cxnId="{DFC1BE06-D22D-DA42-A4C7-5777F678D2C5}">
      <dgm:prSet/>
      <dgm:spPr/>
      <dgm:t>
        <a:bodyPr/>
        <a:lstStyle/>
        <a:p>
          <a:endParaRPr lang="en-US"/>
        </a:p>
      </dgm:t>
    </dgm:pt>
    <dgm:pt modelId="{44E655F0-98EE-1641-BA6B-B34450ED2EB3}" type="sibTrans" cxnId="{DFC1BE06-D22D-DA42-A4C7-5777F678D2C5}">
      <dgm:prSet/>
      <dgm:spPr/>
      <dgm:t>
        <a:bodyPr/>
        <a:lstStyle/>
        <a:p>
          <a:endParaRPr lang="en-US"/>
        </a:p>
      </dgm:t>
    </dgm:pt>
    <dgm:pt modelId="{583C74A8-E4F5-7C4F-A9A4-DA3C2FBAF1B6}">
      <dgm:prSet/>
      <dgm:spPr/>
      <dgm:t>
        <a:bodyPr/>
        <a:lstStyle/>
        <a:p>
          <a:pPr algn="l"/>
          <a:r>
            <a:rPr lang="en-US" dirty="0" smtClean="0"/>
            <a:t>track </a:t>
          </a:r>
          <a:r>
            <a:rPr lang="en-US" dirty="0" err="1" smtClean="0"/>
            <a:t>someRnas</a:t>
          </a:r>
          <a:endParaRPr lang="en-US" dirty="0" smtClean="0"/>
        </a:p>
        <a:p>
          <a:pPr algn="l"/>
          <a:r>
            <a:rPr lang="en-US" dirty="0" smtClean="0">
              <a:solidFill>
                <a:srgbClr val="008000"/>
              </a:solidFill>
            </a:rPr>
            <a:t>release alpha</a:t>
          </a:r>
        </a:p>
        <a:p>
          <a:pPr algn="l"/>
          <a:r>
            <a:rPr lang="en-US" dirty="0" err="1" smtClean="0"/>
            <a:t>shortLabel</a:t>
          </a:r>
          <a:r>
            <a:rPr lang="en-US" dirty="0" smtClean="0"/>
            <a:t> Great RNAs</a:t>
          </a:r>
        </a:p>
        <a:p>
          <a:pPr algn="l"/>
          <a:r>
            <a:rPr lang="en-US" dirty="0" smtClean="0"/>
            <a:t>visibility pack</a:t>
          </a:r>
        </a:p>
        <a:p>
          <a:pPr algn="l"/>
          <a:r>
            <a:rPr lang="en-US" dirty="0" smtClean="0">
              <a:solidFill>
                <a:srgbClr val="008000"/>
              </a:solidFill>
            </a:rPr>
            <a:t>html </a:t>
          </a:r>
          <a:r>
            <a:rPr lang="en-US" dirty="0" err="1" smtClean="0">
              <a:solidFill>
                <a:srgbClr val="008000"/>
              </a:solidFill>
            </a:rPr>
            <a:t>someRnasNew.html</a:t>
          </a:r>
          <a:endParaRPr lang="en-US" dirty="0" smtClean="0">
            <a:solidFill>
              <a:srgbClr val="008000"/>
            </a:solidFill>
          </a:endParaRPr>
        </a:p>
        <a:p>
          <a:pPr algn="l"/>
          <a:endParaRPr lang="en-US" dirty="0" smtClean="0"/>
        </a:p>
        <a:p>
          <a:pPr algn="l"/>
          <a:endParaRPr lang="en-US" dirty="0" smtClean="0"/>
        </a:p>
        <a:p>
          <a:pPr algn="l"/>
          <a:r>
            <a:rPr lang="en-US" dirty="0" smtClean="0"/>
            <a:t>track </a:t>
          </a:r>
          <a:r>
            <a:rPr lang="en-US" dirty="0" err="1" smtClean="0"/>
            <a:t>someRnas</a:t>
          </a:r>
          <a:endParaRPr lang="en-US" dirty="0" smtClean="0"/>
        </a:p>
        <a:p>
          <a:pPr algn="l"/>
          <a:r>
            <a:rPr lang="en-US" dirty="0" smtClean="0">
              <a:solidFill>
                <a:srgbClr val="008000"/>
              </a:solidFill>
            </a:rPr>
            <a:t>release </a:t>
          </a:r>
          <a:r>
            <a:rPr lang="en-US" dirty="0" err="1" smtClean="0">
              <a:solidFill>
                <a:srgbClr val="008000"/>
              </a:solidFill>
            </a:rPr>
            <a:t>beta,public</a:t>
          </a:r>
          <a:endParaRPr lang="en-US" dirty="0" smtClean="0">
            <a:solidFill>
              <a:srgbClr val="008000"/>
            </a:solidFill>
          </a:endParaRPr>
        </a:p>
        <a:p>
          <a:pPr algn="l"/>
          <a:r>
            <a:rPr lang="en-US" dirty="0" err="1" smtClean="0"/>
            <a:t>shortLabel</a:t>
          </a:r>
          <a:r>
            <a:rPr lang="en-US" dirty="0" smtClean="0"/>
            <a:t> Mediocre RNAs</a:t>
          </a:r>
        </a:p>
        <a:p>
          <a:pPr algn="l"/>
          <a:r>
            <a:rPr lang="en-US" dirty="0" smtClean="0"/>
            <a:t>visibility hide</a:t>
          </a:r>
          <a:endParaRPr lang="en-US" dirty="0"/>
        </a:p>
      </dgm:t>
    </dgm:pt>
    <dgm:pt modelId="{5299A71D-2C9E-9046-ADB3-5753E08AA8A6}" type="parTrans" cxnId="{31DAA1E4-A1AA-7244-9F84-E83D4CD70630}">
      <dgm:prSet/>
      <dgm:spPr/>
      <dgm:t>
        <a:bodyPr/>
        <a:lstStyle/>
        <a:p>
          <a:endParaRPr lang="en-US"/>
        </a:p>
      </dgm:t>
    </dgm:pt>
    <dgm:pt modelId="{E6A43E98-7CE4-7443-8746-DD8D6A89B6E5}" type="sibTrans" cxnId="{31DAA1E4-A1AA-7244-9F84-E83D4CD70630}">
      <dgm:prSet/>
      <dgm:spPr/>
      <dgm:t>
        <a:bodyPr/>
        <a:lstStyle/>
        <a:p>
          <a:endParaRPr lang="en-US"/>
        </a:p>
      </dgm:t>
    </dgm:pt>
    <dgm:pt modelId="{9F7DAB46-D948-2844-9315-61AE500BE630}">
      <dgm:prSet/>
      <dgm:spPr/>
      <dgm:t>
        <a:bodyPr/>
        <a:lstStyle/>
        <a:p>
          <a:pPr algn="l"/>
          <a:r>
            <a:rPr lang="en-US" dirty="0" smtClean="0"/>
            <a:t>track </a:t>
          </a:r>
          <a:r>
            <a:rPr lang="en-US" dirty="0" err="1" smtClean="0"/>
            <a:t>someRnas</a:t>
          </a:r>
          <a:endParaRPr lang="en-US" dirty="0" smtClean="0"/>
        </a:p>
        <a:p>
          <a:pPr algn="l"/>
          <a:r>
            <a:rPr lang="en-US" dirty="0" err="1" smtClean="0"/>
            <a:t>shortLabel</a:t>
          </a:r>
          <a:r>
            <a:rPr lang="en-US" dirty="0" smtClean="0"/>
            <a:t> Great RNAs</a:t>
          </a:r>
        </a:p>
        <a:p>
          <a:pPr algn="l"/>
          <a:r>
            <a:rPr lang="en-US" dirty="0" smtClean="0"/>
            <a:t>visibility pack</a:t>
          </a:r>
          <a:endParaRPr lang="en-US" dirty="0"/>
        </a:p>
      </dgm:t>
    </dgm:pt>
    <dgm:pt modelId="{D44D3C30-A86A-B54B-AFC1-892554A91766}" type="parTrans" cxnId="{61007F9D-A61C-144C-9B25-4E55AE1B0053}">
      <dgm:prSet/>
      <dgm:spPr/>
      <dgm:t>
        <a:bodyPr/>
        <a:lstStyle/>
        <a:p>
          <a:endParaRPr lang="en-US"/>
        </a:p>
      </dgm:t>
    </dgm:pt>
    <dgm:pt modelId="{E877C898-7AD7-194C-8C5F-A4C75CA6533D}" type="sibTrans" cxnId="{61007F9D-A61C-144C-9B25-4E55AE1B0053}">
      <dgm:prSet/>
      <dgm:spPr/>
      <dgm:t>
        <a:bodyPr/>
        <a:lstStyle/>
        <a:p>
          <a:endParaRPr lang="en-US"/>
        </a:p>
      </dgm:t>
    </dgm:pt>
    <dgm:pt modelId="{F1D03C8C-604D-3C4F-A7CA-77A6C60C6D16}" type="pres">
      <dgm:prSet presAssocID="{15E8B1AD-C874-BC4F-B8AA-9620873F4A2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987C7-F526-A14A-BA2F-58D61F7269A3}" type="pres">
      <dgm:prSet presAssocID="{15E8B1AD-C874-BC4F-B8AA-9620873F4A2C}" presName="arrow" presStyleLbl="bgShp" presStyleIdx="0" presStyleCnt="1" custScaleX="117647" custLinFactNeighborX="-6720" custLinFactNeighborY="-2019"/>
      <dgm:spPr/>
    </dgm:pt>
    <dgm:pt modelId="{84BEEFA2-82D7-A447-B0A5-87D37AFEDCD0}" type="pres">
      <dgm:prSet presAssocID="{15E8B1AD-C874-BC4F-B8AA-9620873F4A2C}" presName="linearProcess" presStyleCnt="0"/>
      <dgm:spPr/>
    </dgm:pt>
    <dgm:pt modelId="{DC3E0623-D07D-EB40-9435-E7EB01C72F17}" type="pres">
      <dgm:prSet presAssocID="{E410D86B-82CB-A44F-B60B-3EB5BEA9038F}" presName="textNode" presStyleLbl="node1" presStyleIdx="0" presStyleCnt="3" custScaleX="97242" custScaleY="92016" custLinFactNeighborX="13247" custLinFactNeighborY="-1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BA9EB-7CD5-C14F-8941-0A3B69FDD01C}" type="pres">
      <dgm:prSet presAssocID="{44E655F0-98EE-1641-BA6B-B34450ED2EB3}" presName="sibTrans" presStyleCnt="0"/>
      <dgm:spPr/>
    </dgm:pt>
    <dgm:pt modelId="{4E27EE99-CBF7-8544-B366-6D1225424229}" type="pres">
      <dgm:prSet presAssocID="{583C74A8-E4F5-7C4F-A9A4-DA3C2FBAF1B6}" presName="textNode" presStyleLbl="node1" presStyleIdx="1" presStyleCnt="3" custScaleX="109484" custScaleY="205591" custLinFactNeighborX="19485" custLinFactNeighborY="-2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F5D64-C614-2B48-8DE0-A581596D9971}" type="pres">
      <dgm:prSet presAssocID="{E6A43E98-7CE4-7443-8746-DD8D6A89B6E5}" presName="sibTrans" presStyleCnt="0"/>
      <dgm:spPr/>
    </dgm:pt>
    <dgm:pt modelId="{4F4355B5-D1DE-3647-9D64-66D91D6CBE81}" type="pres">
      <dgm:prSet presAssocID="{9F7DAB46-D948-2844-9315-61AE500BE630}" presName="textNode" presStyleLbl="node1" presStyleIdx="2" presStyleCnt="3" custScaleX="104463" custScaleY="92215" custLinFactNeighborX="13528" custLinFactNeighborY="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17920-8EF7-7E45-B4FE-8A978E96378C}" type="presOf" srcId="{9F7DAB46-D948-2844-9315-61AE500BE630}" destId="{4F4355B5-D1DE-3647-9D64-66D91D6CBE81}" srcOrd="0" destOrd="0" presId="urn:microsoft.com/office/officeart/2005/8/layout/hProcess9"/>
    <dgm:cxn modelId="{A206A657-0575-BC49-BA18-A6F1417E3743}" type="presOf" srcId="{15E8B1AD-C874-BC4F-B8AA-9620873F4A2C}" destId="{F1D03C8C-604D-3C4F-A7CA-77A6C60C6D16}" srcOrd="0" destOrd="0" presId="urn:microsoft.com/office/officeart/2005/8/layout/hProcess9"/>
    <dgm:cxn modelId="{5747E171-8002-084E-B2BD-85262DC962A8}" type="presOf" srcId="{E410D86B-82CB-A44F-B60B-3EB5BEA9038F}" destId="{DC3E0623-D07D-EB40-9435-E7EB01C72F17}" srcOrd="0" destOrd="0" presId="urn:microsoft.com/office/officeart/2005/8/layout/hProcess9"/>
    <dgm:cxn modelId="{61007F9D-A61C-144C-9B25-4E55AE1B0053}" srcId="{15E8B1AD-C874-BC4F-B8AA-9620873F4A2C}" destId="{9F7DAB46-D948-2844-9315-61AE500BE630}" srcOrd="2" destOrd="0" parTransId="{D44D3C30-A86A-B54B-AFC1-892554A91766}" sibTransId="{E877C898-7AD7-194C-8C5F-A4C75CA6533D}"/>
    <dgm:cxn modelId="{DFC1BE06-D22D-DA42-A4C7-5777F678D2C5}" srcId="{15E8B1AD-C874-BC4F-B8AA-9620873F4A2C}" destId="{E410D86B-82CB-A44F-B60B-3EB5BEA9038F}" srcOrd="0" destOrd="0" parTransId="{9015C2C7-73A8-E047-B0D7-1E40605AEB9B}" sibTransId="{44E655F0-98EE-1641-BA6B-B34450ED2EB3}"/>
    <dgm:cxn modelId="{EF3B41B3-9667-734C-92FF-73164FC691C8}" type="presOf" srcId="{583C74A8-E4F5-7C4F-A9A4-DA3C2FBAF1B6}" destId="{4E27EE99-CBF7-8544-B366-6D1225424229}" srcOrd="0" destOrd="0" presId="urn:microsoft.com/office/officeart/2005/8/layout/hProcess9"/>
    <dgm:cxn modelId="{31DAA1E4-A1AA-7244-9F84-E83D4CD70630}" srcId="{15E8B1AD-C874-BC4F-B8AA-9620873F4A2C}" destId="{583C74A8-E4F5-7C4F-A9A4-DA3C2FBAF1B6}" srcOrd="1" destOrd="0" parTransId="{5299A71D-2C9E-9046-ADB3-5753E08AA8A6}" sibTransId="{E6A43E98-7CE4-7443-8746-DD8D6A89B6E5}"/>
    <dgm:cxn modelId="{3834C1FC-1573-854D-844D-E55A3C160AD9}" type="presParOf" srcId="{F1D03C8C-604D-3C4F-A7CA-77A6C60C6D16}" destId="{6E3987C7-F526-A14A-BA2F-58D61F7269A3}" srcOrd="0" destOrd="0" presId="urn:microsoft.com/office/officeart/2005/8/layout/hProcess9"/>
    <dgm:cxn modelId="{316C70E6-000C-FE45-9B34-1717F15A2BBE}" type="presParOf" srcId="{F1D03C8C-604D-3C4F-A7CA-77A6C60C6D16}" destId="{84BEEFA2-82D7-A447-B0A5-87D37AFEDCD0}" srcOrd="1" destOrd="0" presId="urn:microsoft.com/office/officeart/2005/8/layout/hProcess9"/>
    <dgm:cxn modelId="{5F7CFD34-A031-B44E-8A1B-A0A48249DE80}" type="presParOf" srcId="{84BEEFA2-82D7-A447-B0A5-87D37AFEDCD0}" destId="{DC3E0623-D07D-EB40-9435-E7EB01C72F17}" srcOrd="0" destOrd="0" presId="urn:microsoft.com/office/officeart/2005/8/layout/hProcess9"/>
    <dgm:cxn modelId="{24483477-4225-EE44-9B92-D837BCF3CEE9}" type="presParOf" srcId="{84BEEFA2-82D7-A447-B0A5-87D37AFEDCD0}" destId="{67ABA9EB-7CD5-C14F-8941-0A3B69FDD01C}" srcOrd="1" destOrd="0" presId="urn:microsoft.com/office/officeart/2005/8/layout/hProcess9"/>
    <dgm:cxn modelId="{0A2291B1-1375-CB45-BEBF-E81307F3C283}" type="presParOf" srcId="{84BEEFA2-82D7-A447-B0A5-87D37AFEDCD0}" destId="{4E27EE99-CBF7-8544-B366-6D1225424229}" srcOrd="2" destOrd="0" presId="urn:microsoft.com/office/officeart/2005/8/layout/hProcess9"/>
    <dgm:cxn modelId="{6FBD5B63-CBDE-8049-ACE6-883E2515E733}" type="presParOf" srcId="{84BEEFA2-82D7-A447-B0A5-87D37AFEDCD0}" destId="{4C3F5D64-C614-2B48-8DE0-A581596D9971}" srcOrd="3" destOrd="0" presId="urn:microsoft.com/office/officeart/2005/8/layout/hProcess9"/>
    <dgm:cxn modelId="{CF6AACB3-A87B-8840-99EF-1F147199385D}" type="presParOf" srcId="{84BEEFA2-82D7-A447-B0A5-87D37AFEDCD0}" destId="{4F4355B5-D1DE-3647-9D64-66D91D6CBE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87C7-F526-A14A-BA2F-58D61F7269A3}">
      <dsp:nvSpPr>
        <dsp:cNvPr id="0" name=""/>
        <dsp:cNvSpPr/>
      </dsp:nvSpPr>
      <dsp:spPr>
        <a:xfrm>
          <a:off x="0" y="0"/>
          <a:ext cx="9143995" cy="51514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3E0623-D07D-EB40-9435-E7EB01C72F17}">
      <dsp:nvSpPr>
        <dsp:cNvPr id="0" name=""/>
        <dsp:cNvSpPr/>
      </dsp:nvSpPr>
      <dsp:spPr>
        <a:xfrm>
          <a:off x="180364" y="1603267"/>
          <a:ext cx="2667542" cy="18960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</a:t>
          </a:r>
          <a:r>
            <a:rPr lang="en-US" sz="1600" kern="1200" dirty="0" err="1" smtClean="0"/>
            <a:t>someRnas</a:t>
          </a:r>
          <a:endParaRPr lang="en-US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shortLabel</a:t>
          </a:r>
          <a:r>
            <a:rPr lang="en-US" sz="1600" kern="1200" dirty="0" smtClean="0"/>
            <a:t> Mediocre RNAs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visibility hide</a:t>
          </a:r>
        </a:p>
      </dsp:txBody>
      <dsp:txXfrm>
        <a:off x="272922" y="1695825"/>
        <a:ext cx="2482426" cy="1710937"/>
      </dsp:txXfrm>
    </dsp:sp>
    <dsp:sp modelId="{4E27EE99-CBF7-8544-B366-6D1225424229}">
      <dsp:nvSpPr>
        <dsp:cNvPr id="0" name=""/>
        <dsp:cNvSpPr/>
      </dsp:nvSpPr>
      <dsp:spPr>
        <a:xfrm>
          <a:off x="2998982" y="400111"/>
          <a:ext cx="3003365" cy="42363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</a:t>
          </a:r>
          <a:r>
            <a:rPr lang="en-US" sz="1600" kern="1200" dirty="0" err="1" smtClean="0"/>
            <a:t>someRnas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8000"/>
              </a:solidFill>
            </a:rPr>
            <a:t>release alpha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shortLabel</a:t>
          </a:r>
          <a:r>
            <a:rPr lang="en-US" sz="1600" kern="1200" dirty="0" smtClean="0"/>
            <a:t> Great RNAs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visibility pack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8000"/>
              </a:solidFill>
            </a:rPr>
            <a:t>html </a:t>
          </a:r>
          <a:r>
            <a:rPr lang="en-US" sz="1600" kern="1200" dirty="0" err="1" smtClean="0">
              <a:solidFill>
                <a:srgbClr val="008000"/>
              </a:solidFill>
            </a:rPr>
            <a:t>someRnasNew.html</a:t>
          </a:r>
          <a:endParaRPr lang="en-US" sz="1600" kern="1200" dirty="0" smtClean="0">
            <a:solidFill>
              <a:srgbClr val="008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</a:t>
          </a:r>
          <a:r>
            <a:rPr lang="en-US" sz="1600" kern="1200" dirty="0" err="1" smtClean="0"/>
            <a:t>someRnas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8000"/>
              </a:solidFill>
            </a:rPr>
            <a:t>release </a:t>
          </a:r>
          <a:r>
            <a:rPr lang="en-US" sz="1600" kern="1200" dirty="0" err="1" smtClean="0">
              <a:solidFill>
                <a:srgbClr val="008000"/>
              </a:solidFill>
            </a:rPr>
            <a:t>beta,public</a:t>
          </a:r>
          <a:endParaRPr lang="en-US" sz="1600" kern="1200" dirty="0" smtClean="0">
            <a:solidFill>
              <a:srgbClr val="008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shortLabel</a:t>
          </a:r>
          <a:r>
            <a:rPr lang="en-US" sz="1600" kern="1200" dirty="0" smtClean="0"/>
            <a:t> Mediocre RNAs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visibility hide</a:t>
          </a:r>
          <a:endParaRPr lang="en-US" sz="1600" kern="1200" dirty="0"/>
        </a:p>
      </dsp:txBody>
      <dsp:txXfrm>
        <a:off x="3145594" y="546723"/>
        <a:ext cx="2710141" cy="3943121"/>
      </dsp:txXfrm>
    </dsp:sp>
    <dsp:sp modelId="{4F4355B5-D1DE-3647-9D64-66D91D6CBE81}">
      <dsp:nvSpPr>
        <dsp:cNvPr id="0" name=""/>
        <dsp:cNvSpPr/>
      </dsp:nvSpPr>
      <dsp:spPr>
        <a:xfrm>
          <a:off x="6136082" y="1654565"/>
          <a:ext cx="2865629" cy="1900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</a:t>
          </a:r>
          <a:r>
            <a:rPr lang="en-US" sz="1600" kern="1200" dirty="0" err="1" smtClean="0"/>
            <a:t>someRnas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shortLabel</a:t>
          </a:r>
          <a:r>
            <a:rPr lang="en-US" sz="1600" kern="1200" dirty="0" smtClean="0"/>
            <a:t> Great RNAs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visibility pack</a:t>
          </a:r>
          <a:endParaRPr lang="en-US" sz="1600" kern="1200" dirty="0"/>
        </a:p>
      </dsp:txBody>
      <dsp:txXfrm>
        <a:off x="6228840" y="1747323"/>
        <a:ext cx="2680113" cy="171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BF4D-BC05-004E-9529-B59D05047F7D}" type="datetimeFigureOut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6ECA-7AE9-584F-AB64-17D1F493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B9CC-811C-7C4D-B6F0-1118B07C3E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2B3D-7F7E-124A-BF0A-C06F8414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2B3D-7F7E-124A-BF0A-C06F84140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AE6E-815A-744E-8DC2-E38B5B7DF39C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A87-AE7E-844C-BEC9-C3DC15BEE345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04A1-2E6F-EE4B-9692-1FC0F062A6EA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6722-4113-9B4A-B46F-2CB89E06383C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6DD1-F34E-5C4A-9624-BE3EAD39712E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3827-7F60-F44B-B5A4-55046CBD999C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73A6-7ADE-994C-8979-06D0079E24B4}" type="datetime1">
              <a:rPr lang="en-US" smtClean="0"/>
              <a:t>1/10/12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0941-4CE6-D04B-81E1-9DBDA8C14378}" type="datetime1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4C4-F057-C649-A23E-59D4348267AF}" type="datetime1">
              <a:rPr lang="en-US" smtClean="0"/>
              <a:t>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878-170D-F94A-88CD-925AE9469DE4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6B0F-AA9D-9F45-9762-80D5EF95B94D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7F8D-D21B-5A44-9DA2-CBDF18D88ACE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730B-E3D4-A14A-83D6-8D41C9E5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genecats/index.php/Dev_to_QA_Handof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genecats/index.php/Pushing_trackD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index.php/ThreeStateTrackDb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index.php/TableDescriptions" TargetMode="Externa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wiki.ucsc.edu/index.php/Demo_sandbox" TargetMode="External"/><Relationship Id="rId4" Type="http://schemas.openxmlformats.org/officeDocument/2006/relationships/hyperlink" Target="http://genomewiki.ucsc.edu/genecats/index.php/CGI_testing_responsibilities" TargetMode="External"/><Relationship Id="rId5" Type="http://schemas.openxmlformats.org/officeDocument/2006/relationships/hyperlink" Target="http://genomewiki.ucsc.edu/genecats/index.php/CGI_Build_Process%23Push_to_hgw0_only" TargetMode="External"/><Relationship Id="rId6" Type="http://schemas.openxmlformats.org/officeDocument/2006/relationships/hyperlink" Target="http://redmine.soe.ucsc.edu/projects/genomebrowser/wiki/Build_Patch" TargetMode="External"/><Relationship Id="rId7" Type="http://schemas.openxmlformats.org/officeDocument/2006/relationships/hyperlink" Target="http://genomewiki.ucsc.edu/genecats/index.php/Dev_to_QA_Handoff" TargetMode="External"/><Relationship Id="rId8" Type="http://schemas.openxmlformats.org/officeDocument/2006/relationships/hyperlink" Target="http://genomewiki.ucsc.edu/genecats/index.php/Pushing_trackDb" TargetMode="External"/><Relationship Id="rId9" Type="http://schemas.openxmlformats.org/officeDocument/2006/relationships/hyperlink" Target="http://genomewiki.ucsc.edu/index.php/ThreeStateTrackDb" TargetMode="External"/><Relationship Id="rId10" Type="http://schemas.openxmlformats.org/officeDocument/2006/relationships/hyperlink" Target="http://genomewiki.ucsc.edu/index.php/TableDescrip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calendar/ical/soe.ucsc.edu_r3m0u3g5o4glfer53i9vbe596s@group.calendar.google.com/public/basic.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calendar/ical/soe.ucsc.edu_r3m0u3g5o4glfer53i9vbe596s@group.calendar.google.com/public/basic.ics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index.php/Demo_sandbox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genecats/index.php/CGI_testing_responsibilities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gif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wiki.ucsc.edu/genecats/index.php/CGI_Build_Process%23Push_to_hgw0_only" TargetMode="External"/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8.png"/><Relationship Id="rId7" Type="http://schemas.openxmlformats.org/officeDocument/2006/relationships/image" Target="../media/image9.gi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dmine.soe.ucsc.edu/projects/genomebrowser/wiki/Build_Patc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QA Release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gets pushed, and when</a:t>
            </a:r>
          </a:p>
        </p:txBody>
      </p:sp>
    </p:spTree>
    <p:extLst>
      <p:ext uri="{BB962C8B-B14F-4D97-AF65-F5344CB8AC3E}">
        <p14:creationId xmlns:p14="http://schemas.microsoft.com/office/powerpoint/2010/main" val="35711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574"/>
            <a:ext cx="8229600" cy="48504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Track pushes are mostly decoupled from the CGI pushes, but if your track depends on a specific CGI version, note it in </a:t>
            </a:r>
            <a:r>
              <a:rPr lang="en-US" dirty="0" err="1" smtClean="0"/>
              <a:t>Redmine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err="1" smtClean="0"/>
              <a:t>Redmine</a:t>
            </a:r>
            <a:r>
              <a:rPr lang="en-US" dirty="0" smtClean="0"/>
              <a:t> tickets and push queue entries as complete as possible:</a:t>
            </a:r>
          </a:p>
          <a:p>
            <a:pPr lvl="1"/>
            <a:r>
              <a:rPr lang="en-US" dirty="0" smtClean="0"/>
              <a:t>give background info</a:t>
            </a:r>
          </a:p>
          <a:p>
            <a:pPr lvl="1"/>
            <a:r>
              <a:rPr lang="en-US" dirty="0" smtClean="0"/>
              <a:t>suggest tracks to compare to</a:t>
            </a:r>
          </a:p>
          <a:p>
            <a:pPr lvl="1"/>
            <a:r>
              <a:rPr lang="en-US" dirty="0" smtClean="0"/>
              <a:t>mention use of release tags</a:t>
            </a:r>
          </a:p>
          <a:p>
            <a:pPr lvl="1"/>
            <a:r>
              <a:rPr lang="en-US" dirty="0" smtClean="0"/>
              <a:t>include ALL tables and files (</a:t>
            </a:r>
            <a:r>
              <a:rPr lang="en-US" dirty="0" err="1" smtClean="0"/>
              <a:t>extFile</a:t>
            </a:r>
            <a:r>
              <a:rPr lang="en-US" dirty="0" smtClean="0"/>
              <a:t> and </a:t>
            </a:r>
            <a:r>
              <a:rPr lang="en-US" dirty="0" err="1" smtClean="0"/>
              <a:t>seq</a:t>
            </a:r>
            <a:r>
              <a:rPr lang="en-US" dirty="0" smtClean="0"/>
              <a:t> tables are often forgotten, for example) </a:t>
            </a:r>
          </a:p>
          <a:p>
            <a:r>
              <a:rPr lang="en-US" dirty="0" smtClean="0"/>
              <a:t>Instructions:  </a:t>
            </a:r>
            <a:r>
              <a:rPr lang="en-US" dirty="0" smtClean="0">
                <a:hlinkClick r:id="rId2"/>
              </a:rPr>
              <a:t>http://genomewiki.ucsc.edu/genecats/index.php/Dev_to_QA_Handoff</a:t>
            </a:r>
            <a:endParaRPr lang="en-US" dirty="0" smtClean="0"/>
          </a:p>
          <a:p>
            <a:r>
              <a:rPr lang="en-US" dirty="0" err="1" smtClean="0"/>
              <a:t>Redmine</a:t>
            </a:r>
            <a:r>
              <a:rPr lang="en-US" dirty="0" smtClean="0"/>
              <a:t> will replace push queue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trackDb</a:t>
            </a:r>
            <a:r>
              <a:rPr lang="en-US" dirty="0" smtClean="0"/>
              <a:t> pushes: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It’s actually “</a:t>
            </a:r>
            <a:r>
              <a:rPr lang="en-US" sz="2800" dirty="0" err="1" smtClean="0"/>
              <a:t>trackDb</a:t>
            </a:r>
            <a:r>
              <a:rPr lang="en-US" sz="2800" dirty="0" smtClean="0"/>
              <a:t> and friends”:</a:t>
            </a:r>
            <a:endParaRPr lang="en-US" sz="2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FF"/>
                </a:solidFill>
                <a:hlinkClick r:id="rId2"/>
              </a:rPr>
              <a:t>http://genomewiki.ucsc.edu/genecats/index.php/Pushing_trackDb</a:t>
            </a:r>
            <a:endParaRPr lang="en-US" sz="2000" dirty="0" smtClean="0"/>
          </a:p>
          <a:p>
            <a:r>
              <a:rPr lang="en-US" sz="2800" dirty="0" smtClean="0"/>
              <a:t>The changes in </a:t>
            </a:r>
            <a:r>
              <a:rPr lang="en-US" sz="2800" dirty="0" err="1" smtClean="0"/>
              <a:t>kent</a:t>
            </a:r>
            <a:r>
              <a:rPr lang="en-US" sz="2800" dirty="0" smtClean="0"/>
              <a:t>/</a:t>
            </a:r>
            <a:r>
              <a:rPr lang="en-US" sz="2800" dirty="0" err="1" smtClean="0"/>
              <a:t>src</a:t>
            </a:r>
            <a:r>
              <a:rPr lang="en-US" sz="2800" dirty="0" smtClean="0"/>
              <a:t>/hg/</a:t>
            </a:r>
            <a:r>
              <a:rPr lang="en-US" sz="2800" dirty="0" err="1" smtClean="0"/>
              <a:t>makeDb</a:t>
            </a:r>
            <a:r>
              <a:rPr lang="en-US" sz="2800" dirty="0" smtClean="0"/>
              <a:t>/</a:t>
            </a:r>
            <a:r>
              <a:rPr lang="en-US" sz="2800" dirty="0" err="1" smtClean="0"/>
              <a:t>trackDb</a:t>
            </a:r>
            <a:r>
              <a:rPr lang="en-US" sz="2800" dirty="0" smtClean="0"/>
              <a:t>/* get to the RR via 3 tables:</a:t>
            </a:r>
          </a:p>
          <a:p>
            <a:pPr lvl="1"/>
            <a:r>
              <a:rPr lang="en-US" sz="2400" dirty="0" err="1" smtClean="0"/>
              <a:t>trackDb</a:t>
            </a:r>
            <a:endParaRPr lang="en-US" sz="2400" dirty="0" smtClean="0"/>
          </a:p>
          <a:p>
            <a:pPr lvl="1"/>
            <a:r>
              <a:rPr lang="en-US" sz="2400" dirty="0" err="1" smtClean="0"/>
              <a:t>hgFindSpec</a:t>
            </a:r>
            <a:endParaRPr lang="en-US" sz="2400" dirty="0" smtClean="0"/>
          </a:p>
          <a:p>
            <a:pPr lvl="1"/>
            <a:r>
              <a:rPr lang="en-US" sz="2400" dirty="0" err="1" smtClean="0"/>
              <a:t>metaDb</a:t>
            </a:r>
            <a:endParaRPr lang="en-US" sz="2400" dirty="0" smtClean="0"/>
          </a:p>
          <a:p>
            <a:pPr lvl="1"/>
            <a:r>
              <a:rPr lang="en-US" sz="2800" dirty="0" smtClean="0"/>
              <a:t>and 3 files: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trackDb.ix</a:t>
            </a:r>
            <a:r>
              <a:rPr lang="en-US" sz="2800" dirty="0" smtClean="0"/>
              <a:t>, </a:t>
            </a:r>
            <a:r>
              <a:rPr lang="en-US" sz="2800" dirty="0" err="1" smtClean="0"/>
              <a:t>trackDb.ixx</a:t>
            </a:r>
            <a:r>
              <a:rPr lang="en-US" sz="2800" dirty="0" smtClean="0"/>
              <a:t>, </a:t>
            </a:r>
            <a:r>
              <a:rPr lang="en-US" sz="2800" dirty="0" err="1" smtClean="0"/>
              <a:t>cv.ra</a:t>
            </a:r>
            <a:endParaRPr lang="en-US" sz="2800" dirty="0" smtClean="0"/>
          </a:p>
          <a:p>
            <a:r>
              <a:rPr lang="en-US" sz="2800" dirty="0" smtClean="0"/>
              <a:t>All except </a:t>
            </a:r>
            <a:r>
              <a:rPr lang="en-US" sz="2800" dirty="0" err="1" smtClean="0"/>
              <a:t>trackDb</a:t>
            </a:r>
            <a:r>
              <a:rPr lang="en-US" sz="2800" dirty="0" smtClean="0"/>
              <a:t> and </a:t>
            </a:r>
            <a:r>
              <a:rPr lang="en-US" sz="2800" dirty="0" err="1" smtClean="0"/>
              <a:t>hgFindSpec</a:t>
            </a:r>
            <a:r>
              <a:rPr lang="en-US" sz="2800" dirty="0" smtClean="0"/>
              <a:t> tables support ENCODE and Track Search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6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32"/>
            <a:ext cx="8229600" cy="1059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trackDb</a:t>
            </a:r>
            <a:r>
              <a:rPr lang="en-US" dirty="0" smtClean="0"/>
              <a:t> exception: </a:t>
            </a:r>
            <a:r>
              <a:rPr lang="en-US" dirty="0" err="1" smtClean="0"/>
              <a:t>description.html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20" y="1061154"/>
            <a:ext cx="7793644" cy="11787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Though </a:t>
            </a:r>
            <a:r>
              <a:rPr lang="en-US" sz="2800" dirty="0" err="1" smtClean="0"/>
              <a:t>description.html</a:t>
            </a:r>
            <a:r>
              <a:rPr lang="en-US" sz="2800" dirty="0" smtClean="0"/>
              <a:t> files reside in </a:t>
            </a:r>
            <a:r>
              <a:rPr lang="en-US" sz="2800" dirty="0" err="1" smtClean="0"/>
              <a:t>kent</a:t>
            </a:r>
            <a:r>
              <a:rPr lang="en-US" sz="2800" dirty="0" smtClean="0"/>
              <a:t>/</a:t>
            </a:r>
            <a:r>
              <a:rPr lang="en-US" sz="2800" dirty="0" err="1" smtClean="0"/>
              <a:t>src</a:t>
            </a:r>
            <a:r>
              <a:rPr lang="en-US" sz="2800" dirty="0" smtClean="0"/>
              <a:t>/hg/</a:t>
            </a:r>
            <a:r>
              <a:rPr lang="en-US" sz="2800" dirty="0" err="1" smtClean="0"/>
              <a:t>makeDb</a:t>
            </a:r>
            <a:r>
              <a:rPr lang="en-US" sz="2800" dirty="0" smtClean="0"/>
              <a:t>/</a:t>
            </a:r>
            <a:r>
              <a:rPr lang="en-US" sz="2800" dirty="0" err="1" smtClean="0"/>
              <a:t>trackDb</a:t>
            </a:r>
            <a:r>
              <a:rPr lang="en-US" sz="2800" dirty="0"/>
              <a:t>/</a:t>
            </a:r>
            <a:r>
              <a:rPr lang="en-US" sz="2800" dirty="0" smtClean="0"/>
              <a:t>, they never get pushed after an initial release unless specifically requested</a:t>
            </a:r>
          </a:p>
        </p:txBody>
      </p:sp>
      <p:pic>
        <p:nvPicPr>
          <p:cNvPr id="4" name="Picture 3" descr="description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54" y="2810125"/>
            <a:ext cx="4032895" cy="410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315364"/>
            <a:ext cx="689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Example:  </a:t>
            </a:r>
            <a:r>
              <a:rPr lang="en-US" dirty="0" err="1" smtClean="0"/>
              <a:t>trackDb</a:t>
            </a:r>
            <a:r>
              <a:rPr lang="en-US" dirty="0" smtClean="0"/>
              <a:t>/</a:t>
            </a:r>
            <a:r>
              <a:rPr lang="en-US" dirty="0" err="1" smtClean="0"/>
              <a:t>microbat</a:t>
            </a:r>
            <a:r>
              <a:rPr lang="en-US" dirty="0" smtClean="0"/>
              <a:t>/myoLuc2/</a:t>
            </a:r>
            <a:r>
              <a:rPr lang="en-US" dirty="0" err="1" smtClean="0"/>
              <a:t>description.html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3114" y="3576999"/>
            <a:ext cx="310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(These get pushed from /</a:t>
            </a:r>
            <a:r>
              <a:rPr lang="en-US" dirty="0" err="1" smtClean="0"/>
              <a:t>gbdb</a:t>
            </a:r>
            <a:r>
              <a:rPr lang="en-US" dirty="0" smtClean="0"/>
              <a:t> on </a:t>
            </a:r>
            <a:r>
              <a:rPr lang="en-US" dirty="0" err="1" smtClean="0"/>
              <a:t>hgwdev</a:t>
            </a:r>
            <a:r>
              <a:rPr lang="en-US" dirty="0" smtClean="0"/>
              <a:t> to /</a:t>
            </a:r>
            <a:r>
              <a:rPr lang="en-US" dirty="0" err="1" smtClean="0"/>
              <a:t>gbdb</a:t>
            </a:r>
            <a:r>
              <a:rPr lang="en-US" dirty="0" smtClean="0"/>
              <a:t> on hgnfs1, which serves </a:t>
            </a:r>
            <a:r>
              <a:rPr lang="en-US" dirty="0" err="1" smtClean="0"/>
              <a:t>hgwbeta</a:t>
            </a:r>
            <a:r>
              <a:rPr lang="en-US" dirty="0" smtClean="0"/>
              <a:t> and the RR.)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trackDb</a:t>
            </a:r>
            <a:r>
              <a:rPr lang="en-US" dirty="0" smtClean="0"/>
              <a:t> pushes: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pushed when a track is released or settings adjusted </a:t>
            </a:r>
          </a:p>
          <a:p>
            <a:r>
              <a:rPr lang="en-US" dirty="0" smtClean="0"/>
              <a:t>hg19, hg18, and mm9 go out all the time</a:t>
            </a:r>
          </a:p>
          <a:p>
            <a:r>
              <a:rPr lang="en-US" dirty="0"/>
              <a:t>O</a:t>
            </a:r>
            <a:r>
              <a:rPr lang="en-US" dirty="0" smtClean="0"/>
              <a:t>thers may not go out unless requested: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mail browser-</a:t>
            </a:r>
            <a:r>
              <a:rPr lang="en-US" sz="2400" dirty="0" err="1" smtClean="0"/>
              <a:t>qa</a:t>
            </a:r>
            <a:r>
              <a:rPr lang="en-US" sz="2400" dirty="0" smtClean="0"/>
              <a:t> if you need something minor pushed (e.g., you fixed a typo or link)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ake a </a:t>
            </a:r>
            <a:r>
              <a:rPr lang="en-US" sz="2400" dirty="0" err="1" smtClean="0"/>
              <a:t>Redmine</a:t>
            </a:r>
            <a:r>
              <a:rPr lang="en-US" sz="2400" dirty="0" smtClean="0"/>
              <a:t> ticket and email browser-</a:t>
            </a:r>
            <a:r>
              <a:rPr lang="en-US" sz="2400" dirty="0" err="1" smtClean="0"/>
              <a:t>qa</a:t>
            </a:r>
            <a:r>
              <a:rPr lang="en-US" sz="2400" dirty="0" smtClean="0"/>
              <a:t> if it needs more review</a:t>
            </a:r>
          </a:p>
          <a:p>
            <a:r>
              <a:rPr lang="en-US" dirty="0" smtClean="0"/>
              <a:t>We also periodically check for changes and push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9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Updating existing tracks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77" y="3119182"/>
            <a:ext cx="4340964" cy="3188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existing tracks: </a:t>
            </a:r>
            <a:r>
              <a:rPr lang="en-US" dirty="0" err="1" smtClean="0"/>
              <a:t>trackDb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19"/>
            <a:ext cx="8229600" cy="4525963"/>
          </a:xfrm>
        </p:spPr>
        <p:txBody>
          <a:bodyPr/>
          <a:lstStyle/>
          <a:p>
            <a:r>
              <a:rPr lang="en-US" dirty="0" smtClean="0"/>
              <a:t>If your changes to </a:t>
            </a:r>
            <a:r>
              <a:rPr lang="en-US" dirty="0" err="1" smtClean="0"/>
              <a:t>trackDb.ra</a:t>
            </a:r>
            <a:r>
              <a:rPr lang="en-US" dirty="0" smtClean="0"/>
              <a:t> files get pushed to the RR but the matching tables are not there, no problem</a:t>
            </a:r>
          </a:p>
          <a:p>
            <a:r>
              <a:rPr lang="en-US" dirty="0" smtClean="0"/>
              <a:t>If you are changing an existing track, you probably need to use </a:t>
            </a:r>
            <a:r>
              <a:rPr lang="en-US" dirty="0" err="1" smtClean="0"/>
              <a:t>trackDb</a:t>
            </a:r>
            <a:r>
              <a:rPr lang="en-US" dirty="0" smtClean="0"/>
              <a:t> “release tags”: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http://genomewiki.ucsc.edu/index.php/ThreeStateTrackDb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(also documented in </a:t>
            </a:r>
            <a:r>
              <a:rPr lang="en-US" sz="2400" dirty="0" err="1" smtClean="0">
                <a:solidFill>
                  <a:srgbClr val="000000"/>
                </a:solidFill>
              </a:rPr>
              <a:t>kent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src</a:t>
            </a:r>
            <a:r>
              <a:rPr lang="en-US" sz="2400" dirty="0" smtClean="0">
                <a:solidFill>
                  <a:srgbClr val="000000"/>
                </a:solidFill>
              </a:rPr>
              <a:t>/hg/</a:t>
            </a:r>
            <a:r>
              <a:rPr lang="en-US" sz="2400" dirty="0" err="1" smtClean="0">
                <a:solidFill>
                  <a:srgbClr val="000000"/>
                </a:solidFill>
              </a:rPr>
              <a:t>makeDb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trackDb</a:t>
            </a:r>
            <a:r>
              <a:rPr lang="en-US" sz="2400" dirty="0" smtClean="0">
                <a:solidFill>
                  <a:srgbClr val="000000"/>
                </a:solidFill>
              </a:rPr>
              <a:t>/README)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existing tracks: </a:t>
            </a:r>
            <a:r>
              <a:rPr lang="en-US" dirty="0" err="1" smtClean="0"/>
              <a:t>trackDb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0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release tag determines whether a version of a track will be included in the </a:t>
            </a:r>
            <a:r>
              <a:rPr lang="en-US" sz="2800" dirty="0" err="1" smtClean="0">
                <a:solidFill>
                  <a:srgbClr val="000000"/>
                </a:solidFill>
              </a:rPr>
              <a:t>trackDb</a:t>
            </a:r>
            <a:r>
              <a:rPr lang="en-US" sz="2800" dirty="0" smtClean="0">
                <a:solidFill>
                  <a:srgbClr val="000000"/>
                </a:solidFill>
              </a:rPr>
              <a:t> table on a particular machine during a make (from </a:t>
            </a:r>
            <a:r>
              <a:rPr lang="en-US" sz="2800" dirty="0" err="1" smtClean="0">
                <a:solidFill>
                  <a:srgbClr val="000000"/>
                </a:solidFill>
              </a:rPr>
              <a:t>genomewiki</a:t>
            </a:r>
            <a:r>
              <a:rPr lang="en-US" sz="2800" dirty="0" smtClean="0">
                <a:solidFill>
                  <a:srgbClr val="000000"/>
                </a:solidFill>
              </a:rPr>
              <a:t> page):</a:t>
            </a:r>
          </a:p>
          <a:p>
            <a:pPr lvl="1"/>
            <a:r>
              <a:rPr lang="en-US" sz="1800" b="1" dirty="0" smtClean="0"/>
              <a:t>make </a:t>
            </a:r>
            <a:r>
              <a:rPr lang="en-US" sz="1800" b="1" dirty="0"/>
              <a:t>alpha</a:t>
            </a:r>
            <a:r>
              <a:rPr lang="en-US" sz="1800" dirty="0"/>
              <a:t> run on </a:t>
            </a:r>
            <a:r>
              <a:rPr lang="en-US" sz="1800" dirty="0" err="1"/>
              <a:t>hgwdev</a:t>
            </a:r>
            <a:r>
              <a:rPr lang="en-US" sz="1800" dirty="0"/>
              <a:t> loads all tracks with </a:t>
            </a:r>
            <a:r>
              <a:rPr lang="en-US" sz="1800" b="1" dirty="0"/>
              <a:t>release alpha</a:t>
            </a:r>
            <a:r>
              <a:rPr lang="en-US" sz="1800" dirty="0"/>
              <a:t> into </a:t>
            </a:r>
            <a:r>
              <a:rPr lang="en-US" sz="1800" dirty="0" err="1"/>
              <a:t>trackDb</a:t>
            </a:r>
            <a:r>
              <a:rPr lang="en-US" sz="1800" dirty="0"/>
              <a:t> and </a:t>
            </a:r>
            <a:r>
              <a:rPr lang="en-US" sz="1800" dirty="0" err="1"/>
              <a:t>hgFindSpec</a:t>
            </a:r>
            <a:r>
              <a:rPr lang="en-US" sz="1800" dirty="0"/>
              <a:t> regardless of the table </a:t>
            </a:r>
            <a:r>
              <a:rPr lang="en-US" sz="1800" dirty="0" smtClean="0"/>
              <a:t>existing</a:t>
            </a:r>
          </a:p>
          <a:p>
            <a:pPr lvl="1"/>
            <a:r>
              <a:rPr lang="en-US" sz="1800" b="1" dirty="0"/>
              <a:t>make beta</a:t>
            </a:r>
            <a:r>
              <a:rPr lang="en-US" sz="1800" dirty="0"/>
              <a:t> run on </a:t>
            </a:r>
            <a:r>
              <a:rPr lang="en-US" sz="1800" dirty="0" err="1"/>
              <a:t>hgwbeta</a:t>
            </a:r>
            <a:r>
              <a:rPr lang="en-US" sz="1800" dirty="0"/>
              <a:t> loads all tracks with </a:t>
            </a:r>
            <a:r>
              <a:rPr lang="en-US" sz="1800" b="1" dirty="0"/>
              <a:t>release beta</a:t>
            </a:r>
            <a:r>
              <a:rPr lang="en-US" sz="1800" dirty="0"/>
              <a:t> into </a:t>
            </a:r>
            <a:r>
              <a:rPr lang="en-US" sz="1800" dirty="0" err="1"/>
              <a:t>trackDb</a:t>
            </a:r>
            <a:r>
              <a:rPr lang="en-US" sz="1800" dirty="0"/>
              <a:t> and </a:t>
            </a:r>
            <a:r>
              <a:rPr lang="en-US" sz="1800" dirty="0" err="1"/>
              <a:t>hgFindSpec</a:t>
            </a:r>
            <a:r>
              <a:rPr lang="en-US" sz="1800" dirty="0"/>
              <a:t> only if the table </a:t>
            </a:r>
            <a:r>
              <a:rPr lang="en-US" sz="1800" dirty="0" smtClean="0"/>
              <a:t>exists</a:t>
            </a:r>
          </a:p>
          <a:p>
            <a:pPr lvl="1"/>
            <a:r>
              <a:rPr lang="en-US" sz="1800" b="1" dirty="0"/>
              <a:t>make public</a:t>
            </a:r>
            <a:r>
              <a:rPr lang="en-US" sz="1800" dirty="0"/>
              <a:t> run on </a:t>
            </a:r>
            <a:r>
              <a:rPr lang="en-US" sz="1800" dirty="0" err="1"/>
              <a:t>hgwbeta</a:t>
            </a:r>
            <a:r>
              <a:rPr lang="en-US" sz="1800" dirty="0"/>
              <a:t> loads all tracks with </a:t>
            </a:r>
            <a:r>
              <a:rPr lang="en-US" sz="1800" b="1" dirty="0"/>
              <a:t>release public</a:t>
            </a:r>
            <a:r>
              <a:rPr lang="en-US" sz="1800" dirty="0"/>
              <a:t> into </a:t>
            </a:r>
            <a:r>
              <a:rPr lang="en-US" sz="1800" dirty="0" err="1"/>
              <a:t>trackDb_public</a:t>
            </a:r>
            <a:r>
              <a:rPr lang="en-US" sz="1800" dirty="0"/>
              <a:t> and </a:t>
            </a:r>
            <a:r>
              <a:rPr lang="en-US" sz="1800" dirty="0" err="1"/>
              <a:t>hgFindSpec_public</a:t>
            </a:r>
            <a:r>
              <a:rPr lang="en-US" sz="1800" dirty="0"/>
              <a:t> only if the table </a:t>
            </a:r>
            <a:r>
              <a:rPr lang="en-US" sz="1800" dirty="0" smtClean="0"/>
              <a:t>exists</a:t>
            </a:r>
          </a:p>
          <a:p>
            <a:pPr lvl="1"/>
            <a:r>
              <a:rPr lang="en-US" sz="1800" b="1" dirty="0"/>
              <a:t>Having no release tag is equivalent to having all 3 release tags present</a:t>
            </a:r>
            <a:r>
              <a:rPr lang="en-US" sz="1800" b="1" dirty="0" smtClean="0"/>
              <a:t>.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trackDb_public</a:t>
            </a:r>
            <a:r>
              <a:rPr lang="en-US" sz="2400" dirty="0" smtClean="0"/>
              <a:t> is pushed to the RR and renamed </a:t>
            </a:r>
            <a:r>
              <a:rPr lang="en-US" sz="2400" dirty="0" err="1" smtClean="0"/>
              <a:t>trackDb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4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tag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861991"/>
              </p:ext>
            </p:extLst>
          </p:nvPr>
        </p:nvGraphicFramePr>
        <p:xfrm>
          <a:off x="1" y="1417638"/>
          <a:ext cx="9144000" cy="515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0138" y="267518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0845" y="1417638"/>
            <a:ext cx="170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Developer adds: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976" y="2692424"/>
            <a:ext cx="26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 eventually changes to: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existing tracks:</a:t>
            </a:r>
            <a:br>
              <a:rPr lang="en-US" dirty="0" smtClean="0"/>
            </a:br>
            <a:r>
              <a:rPr lang="en-US" dirty="0" smtClean="0"/>
              <a:t>CGI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Never, never, never</a:t>
            </a:r>
            <a:r>
              <a:rPr lang="en-US" dirty="0" smtClean="0"/>
              <a:t> make code changes such that your track will only work with a new version of tables</a:t>
            </a:r>
          </a:p>
          <a:p>
            <a:r>
              <a:rPr lang="en-US" dirty="0" smtClean="0"/>
              <a:t>. . . But if you do, 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coordinate with QA </a:t>
            </a:r>
            <a:r>
              <a:rPr lang="en-US" dirty="0" smtClean="0"/>
              <a:t>to get tables pushed at the same time as a CGI release</a:t>
            </a:r>
          </a:p>
          <a:p>
            <a:r>
              <a:rPr lang="en-US" dirty="0" smtClean="0"/>
              <a:t>Allow ample time for QA!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76" y="4430973"/>
            <a:ext cx="3062896" cy="2041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2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docs: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en-US" sz="2800" dirty="0" smtClean="0"/>
              <a:t>Static docs are mostly </a:t>
            </a:r>
            <a:r>
              <a:rPr lang="en-US" sz="2800" dirty="0"/>
              <a:t>in </a:t>
            </a:r>
            <a:r>
              <a:rPr lang="en-US" sz="2800" b="1" dirty="0" err="1"/>
              <a:t>kent</a:t>
            </a:r>
            <a:r>
              <a:rPr lang="en-US" sz="2800" b="1" dirty="0"/>
              <a:t>/</a:t>
            </a:r>
            <a:r>
              <a:rPr lang="en-US" sz="2800" b="1" dirty="0" err="1"/>
              <a:t>src</a:t>
            </a:r>
            <a:r>
              <a:rPr lang="en-US" sz="2800" b="1" dirty="0"/>
              <a:t>/hg/</a:t>
            </a:r>
            <a:r>
              <a:rPr lang="en-US" sz="2800" b="1" dirty="0" err="1"/>
              <a:t>htdocs</a:t>
            </a:r>
            <a:r>
              <a:rPr lang="en-US" sz="2800" b="1" dirty="0"/>
              <a:t>/*</a:t>
            </a:r>
            <a:r>
              <a:rPr lang="en-US" sz="2800" dirty="0" smtClean="0"/>
              <a:t>, but there are two other source trees: </a:t>
            </a:r>
            <a:r>
              <a:rPr lang="en-US" sz="2800" b="1" dirty="0" err="1" smtClean="0"/>
              <a:t>htdocsExtras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err="1" smtClean="0"/>
              <a:t>hgdownload</a:t>
            </a:r>
            <a:endParaRPr lang="en-US" sz="2800" b="1" dirty="0" smtClean="0"/>
          </a:p>
          <a:p>
            <a:pPr marL="400050"/>
            <a:r>
              <a:rPr lang="en-US" sz="2800" dirty="0" smtClean="0"/>
              <a:t>They all wind up in /</a:t>
            </a:r>
            <a:r>
              <a:rPr lang="en-US" sz="2800" dirty="0" err="1" smtClean="0"/>
              <a:t>usr</a:t>
            </a:r>
            <a:r>
              <a:rPr lang="en-US" sz="2800" dirty="0" smtClean="0"/>
              <a:t>/local/apache/</a:t>
            </a:r>
            <a:r>
              <a:rPr lang="en-US" sz="2800" dirty="0" err="1" smtClean="0"/>
              <a:t>htdocs</a:t>
            </a:r>
            <a:r>
              <a:rPr lang="en-US" sz="2800" dirty="0" smtClean="0"/>
              <a:t>/*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290"/>
            <a:ext cx="3382191" cy="2834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39" y="4604775"/>
            <a:ext cx="3333044" cy="231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01" y="3613356"/>
            <a:ext cx="3117773" cy="2761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742" y="4537490"/>
            <a:ext cx="3155120" cy="251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274" y="3859163"/>
            <a:ext cx="3369760" cy="306438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not about how we </a:t>
            </a:r>
            <a:r>
              <a:rPr lang="en-US" i="1" dirty="0" smtClean="0"/>
              <a:t>should</a:t>
            </a:r>
            <a:r>
              <a:rPr lang="en-US" dirty="0" smtClean="0"/>
              <a:t> release things</a:t>
            </a:r>
          </a:p>
          <a:p>
            <a:r>
              <a:rPr lang="en-US" dirty="0" smtClean="0"/>
              <a:t>This is about our current release processes:</a:t>
            </a:r>
          </a:p>
          <a:p>
            <a:pPr lvl="1"/>
            <a:r>
              <a:rPr lang="en-US" dirty="0" smtClean="0"/>
              <a:t>CGIs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racks, </a:t>
            </a:r>
            <a:r>
              <a:rPr lang="en-US" dirty="0" err="1" smtClean="0"/>
              <a:t>trackDb</a:t>
            </a:r>
            <a:r>
              <a:rPr lang="en-US" dirty="0" smtClean="0"/>
              <a:t>, and how to update existing tracks</a:t>
            </a:r>
          </a:p>
          <a:p>
            <a:pPr lvl="1"/>
            <a:r>
              <a:rPr lang="en-US" dirty="0" smtClean="0"/>
              <a:t>Static docs</a:t>
            </a:r>
          </a:p>
          <a:p>
            <a:pPr lvl="1"/>
            <a:r>
              <a:rPr lang="en-US" dirty="0" smtClean="0"/>
              <a:t>Table descriptions</a:t>
            </a:r>
          </a:p>
          <a:p>
            <a:r>
              <a:rPr lang="en-US" dirty="0" smtClean="0"/>
              <a:t>Slides include several links and will be up on </a:t>
            </a:r>
            <a:r>
              <a:rPr lang="en-US" dirty="0" err="1" smtClean="0"/>
              <a:t>genomewiki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docs: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83155"/>
          </a:xfrm>
        </p:spPr>
        <p:txBody>
          <a:bodyPr>
            <a:normAutofit/>
          </a:bodyPr>
          <a:lstStyle/>
          <a:p>
            <a:r>
              <a:rPr lang="en-US" dirty="0" smtClean="0"/>
              <a:t>Static docs can be pushed at any time, but</a:t>
            </a:r>
          </a:p>
          <a:p>
            <a:r>
              <a:rPr lang="en-US" dirty="0" smtClean="0"/>
              <a:t>Static docs are not ever pushed automatically (so if QA doesn’t know about a change, it might not be pushed for a long time)</a:t>
            </a:r>
          </a:p>
          <a:p>
            <a:r>
              <a:rPr lang="en-US" dirty="0" smtClean="0"/>
              <a:t>It is safe to add changes as comments until QA can look at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651" y="4883355"/>
            <a:ext cx="70218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500" dirty="0"/>
              <a:t>NOTE: this comment style messes up the </a:t>
            </a:r>
            <a:r>
              <a:rPr lang="en-US" sz="1500" dirty="0" smtClean="0"/>
              <a:t>syntax highlighting in </a:t>
            </a:r>
            <a:r>
              <a:rPr lang="en-US" sz="1500" dirty="0"/>
              <a:t>some text editors:</a:t>
            </a:r>
          </a:p>
          <a:p>
            <a:pPr lvl="1"/>
            <a:r>
              <a:rPr lang="en-US" sz="1500" dirty="0"/>
              <a:t>            &lt;!-- ------------ comment goes here ------------ --&gt; </a:t>
            </a:r>
          </a:p>
          <a:p>
            <a:pPr lvl="1"/>
            <a:r>
              <a:rPr lang="en-US" sz="1500" dirty="0"/>
              <a:t>These are fine:</a:t>
            </a:r>
          </a:p>
          <a:p>
            <a:pPr lvl="1"/>
            <a:r>
              <a:rPr lang="en-US" sz="1500" dirty="0"/>
              <a:t>            &lt;!-- ======== comment goes here ======== --&gt; </a:t>
            </a:r>
            <a:br>
              <a:rPr lang="en-US" sz="1500" dirty="0"/>
            </a:br>
            <a:r>
              <a:rPr lang="en-US" sz="1500" dirty="0"/>
              <a:t>            &lt;!-- *----------- comment goes here -----------* --&gt; </a:t>
            </a:r>
            <a:br>
              <a:rPr lang="en-US" sz="1500" dirty="0"/>
            </a:br>
            <a:r>
              <a:rPr lang="en-US" sz="1500" dirty="0"/>
              <a:t>            &lt;!-- /----------- comment goes here ------------/ --&gt; </a:t>
            </a:r>
          </a:p>
          <a:p>
            <a:pPr lvl="1"/>
            <a:r>
              <a:rPr lang="en-US" sz="1500" dirty="0"/>
              <a:t>            &lt;!-- ________ comment goes here ________ --&gt;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720"/>
            <a:ext cx="8229600" cy="1143000"/>
          </a:xfrm>
        </p:spPr>
        <p:txBody>
          <a:bodyPr/>
          <a:lstStyle/>
          <a:p>
            <a:r>
              <a:rPr lang="en-US" dirty="0" smtClean="0"/>
              <a:t>Table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9164"/>
            <a:ext cx="8229600" cy="337328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tableDescriptions</a:t>
            </a:r>
            <a:r>
              <a:rPr lang="en-US" dirty="0" smtClean="0"/>
              <a:t> tables for assembly databases are built nightly on </a:t>
            </a:r>
            <a:r>
              <a:rPr lang="en-US" dirty="0" err="1" smtClean="0"/>
              <a:t>hgwdev</a:t>
            </a:r>
            <a:r>
              <a:rPr lang="en-US" dirty="0" smtClean="0"/>
              <a:t> and </a:t>
            </a:r>
            <a:r>
              <a:rPr lang="en-US" dirty="0" err="1" smtClean="0"/>
              <a:t>mysqlbeta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400" dirty="0" smtClean="0">
                <a:hlinkClick r:id="rId2"/>
              </a:rPr>
              <a:t>http://genomewiki.ucsc.edu/index.php/TableDescriptions</a:t>
            </a:r>
            <a:endParaRPr lang="en-US" sz="2400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tableDescriptions</a:t>
            </a:r>
            <a:r>
              <a:rPr lang="en-US" dirty="0" smtClean="0"/>
              <a:t> tables are currently pushed from </a:t>
            </a:r>
            <a:r>
              <a:rPr lang="en-US" dirty="0" err="1" smtClean="0"/>
              <a:t>mysqlbeta</a:t>
            </a:r>
            <a:r>
              <a:rPr lang="en-US" dirty="0" smtClean="0"/>
              <a:t> to </a:t>
            </a:r>
            <a:r>
              <a:rPr lang="en-US" dirty="0" err="1" smtClean="0"/>
              <a:t>mysqlrr</a:t>
            </a:r>
            <a:r>
              <a:rPr lang="en-US" dirty="0" smtClean="0"/>
              <a:t> once a week, on Fridays</a:t>
            </a:r>
          </a:p>
          <a:p>
            <a:r>
              <a:rPr lang="en-US" dirty="0" smtClean="0"/>
              <a:t>If you change an existing .as file, make sure it applies to all of the current tables on the RR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2903" y="1271216"/>
            <a:ext cx="6922155" cy="2034900"/>
            <a:chOff x="196643" y="1318720"/>
            <a:chExt cx="6922155" cy="2034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3" y="1318720"/>
              <a:ext cx="5670989" cy="198574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796326" y="2353385"/>
              <a:ext cx="2322472" cy="1000235"/>
              <a:chOff x="4599681" y="2385903"/>
              <a:chExt cx="2322472" cy="100023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4599681" y="2385903"/>
                <a:ext cx="1619222" cy="815569"/>
              </a:xfrm>
              <a:prstGeom prst="straightConnector1">
                <a:avLst/>
              </a:prstGeom>
              <a:ln w="76200" cmpd="sng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218903" y="3016806"/>
                <a:ext cx="703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these</a:t>
                </a:r>
                <a:endParaRPr lang="en-US" dirty="0"/>
              </a:p>
            </p:txBody>
          </p:sp>
        </p:grp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processes are not perfect, but they are what we have right now</a:t>
            </a:r>
          </a:p>
          <a:p>
            <a:r>
              <a:rPr lang="en-US" dirty="0" smtClean="0"/>
              <a:t>If you have ever had your changes go out at an unexpected time, </a:t>
            </a:r>
            <a:r>
              <a:rPr lang="en-US" b="1" dirty="0" smtClean="0"/>
              <a:t>you are not alone</a:t>
            </a:r>
          </a:p>
          <a:p>
            <a:r>
              <a:rPr lang="en-US" dirty="0" smtClean="0"/>
              <a:t>QA accepts apology chocolate, cookies, cake, lunch, etc.</a:t>
            </a:r>
          </a:p>
          <a:p>
            <a:r>
              <a:rPr lang="en-US" dirty="0" smtClean="0"/>
              <a:t>QA also accepts suggestions for improvement ;-)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8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Reach all </a:t>
            </a:r>
            <a:r>
              <a:rPr lang="en-US" dirty="0" err="1" smtClean="0"/>
              <a:t>QAers</a:t>
            </a:r>
            <a:r>
              <a:rPr lang="en-US" dirty="0" smtClean="0"/>
              <a:t> at </a:t>
            </a:r>
            <a:r>
              <a:rPr lang="en-US" dirty="0" err="1" smtClean="0"/>
              <a:t>browser-qa@soe.ucsc.edu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6" y="3041139"/>
            <a:ext cx="4647492" cy="33152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from previous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hlinkClick r:id="rId2"/>
              </a:rPr>
              <a:t>http</a:t>
            </a:r>
            <a:r>
              <a:rPr lang="en-US" sz="1600" dirty="0">
                <a:solidFill>
                  <a:srgbClr val="3366FF"/>
                </a:solidFill>
                <a:hlinkClick r:id="rId2"/>
              </a:rPr>
              <a:t>://www.google.com/calendar/ical/soe.ucsc.edu_r3m0u3g5o4glfer53i9vbe596s%40group.calendar.google.com/public/</a:t>
            </a:r>
            <a:r>
              <a:rPr lang="en-US" sz="1600" dirty="0" smtClean="0">
                <a:solidFill>
                  <a:srgbClr val="3366FF"/>
                </a:solidFill>
                <a:hlinkClick r:id="rId2"/>
              </a:rPr>
              <a:t>basic.ics</a:t>
            </a:r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hlinkClick r:id="rId3"/>
              </a:rPr>
              <a:t>http://genomewiki.ucsc.edu/index.php/</a:t>
            </a:r>
            <a:r>
              <a:rPr lang="en-US" sz="1600" dirty="0" smtClean="0">
                <a:solidFill>
                  <a:srgbClr val="0000FF"/>
                </a:solidFill>
                <a:hlinkClick r:id="rId3"/>
              </a:rPr>
              <a:t>Demo_sandbox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600" dirty="0">
                <a:hlinkClick r:id="rId4"/>
              </a:rPr>
              <a:t>http://genomewiki.ucsc.edu/genecats/index.php/CGI_testing_responsibilities</a:t>
            </a:r>
            <a:endParaRPr lang="en-US" sz="1600" dirty="0"/>
          </a:p>
          <a:p>
            <a:pPr marL="342900" lvl="2" indent="-342900"/>
            <a:r>
              <a:rPr lang="en-US" sz="1600" dirty="0">
                <a:solidFill>
                  <a:srgbClr val="3366FF"/>
                </a:solidFill>
                <a:hlinkClick r:id="rId5"/>
              </a:rPr>
              <a:t>http://genomewiki.ucsc.edu/genecats/index.php/CGI_Build_Process#</a:t>
            </a:r>
            <a:r>
              <a:rPr lang="en-US" sz="1600" dirty="0" smtClean="0">
                <a:solidFill>
                  <a:srgbClr val="3366FF"/>
                </a:solidFill>
                <a:hlinkClick r:id="rId5"/>
              </a:rPr>
              <a:t>Push_to_hgw0_only</a:t>
            </a:r>
            <a:endParaRPr lang="en-US" sz="1600" dirty="0" smtClean="0">
              <a:solidFill>
                <a:srgbClr val="3366FF"/>
              </a:solidFill>
            </a:endParaRPr>
          </a:p>
          <a:p>
            <a:pPr marL="342900" lvl="2" indent="-342900"/>
            <a:r>
              <a:rPr lang="en-US" sz="1600" dirty="0">
                <a:hlinkClick r:id="rId6"/>
              </a:rPr>
              <a:t>http://redmine.soe.ucsc.edu/projects/genomebrowser/wiki/Build_Patch</a:t>
            </a:r>
            <a:endParaRPr lang="en-US" sz="1600" dirty="0"/>
          </a:p>
          <a:p>
            <a:pPr marL="342900" lvl="2" indent="-342900"/>
            <a:r>
              <a:rPr lang="en-US" sz="1600" dirty="0">
                <a:hlinkClick r:id="rId7"/>
              </a:rPr>
              <a:t>http://genomewiki.ucsc.edu/genecats/index.php/</a:t>
            </a:r>
            <a:r>
              <a:rPr lang="en-US" sz="1600" dirty="0" smtClean="0">
                <a:hlinkClick r:id="rId7"/>
              </a:rPr>
              <a:t>Dev_to_QA_Handoff</a:t>
            </a:r>
            <a:endParaRPr lang="en-US" sz="1600" dirty="0" smtClean="0"/>
          </a:p>
          <a:p>
            <a:pPr marL="342900" lvl="2" indent="-342900"/>
            <a:r>
              <a:rPr lang="en-US" sz="1600" dirty="0">
                <a:solidFill>
                  <a:srgbClr val="0000FF"/>
                </a:solidFill>
                <a:hlinkClick r:id="rId8"/>
              </a:rPr>
              <a:t>http://genomewiki.ucsc.edu/genecats/index.php/Pushing_trackDb</a:t>
            </a:r>
            <a:endParaRPr lang="en-US" sz="1600" dirty="0"/>
          </a:p>
          <a:p>
            <a:pPr marL="342900" lvl="2" indent="-342900"/>
            <a:r>
              <a:rPr lang="en-US" sz="1600" dirty="0">
                <a:solidFill>
                  <a:srgbClr val="0000FF"/>
                </a:solidFill>
                <a:hlinkClick r:id="rId9"/>
              </a:rPr>
              <a:t>http://genomewiki.ucsc.edu/index.php/ThreeStateTrackDb</a:t>
            </a:r>
            <a:endParaRPr lang="en-US" sz="1600" dirty="0">
              <a:solidFill>
                <a:srgbClr val="0000FF"/>
              </a:solidFill>
            </a:endParaRPr>
          </a:p>
          <a:p>
            <a:pPr marL="342900" lvl="2" indent="-342900"/>
            <a:r>
              <a:rPr lang="en-US" sz="1600" dirty="0">
                <a:hlinkClick r:id="rId10"/>
              </a:rPr>
              <a:t>http://genomewiki.ucsc.edu/index.php/TableDescriptions</a:t>
            </a:r>
            <a:endParaRPr lang="en-US" sz="1600" dirty="0"/>
          </a:p>
          <a:p>
            <a:pPr marL="342900" lvl="2" indent="-342900"/>
            <a:endParaRPr lang="en-US" sz="1600" dirty="0"/>
          </a:p>
          <a:p>
            <a:pPr marL="342900" lvl="2" indent="-342900"/>
            <a:endParaRPr lang="en-US" sz="2000" dirty="0">
              <a:solidFill>
                <a:srgbClr val="3366FF"/>
              </a:solidFill>
            </a:endParaRP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21" y="1196914"/>
            <a:ext cx="8229600" cy="4525963"/>
          </a:xfrm>
        </p:spPr>
        <p:txBody>
          <a:bodyPr/>
          <a:lstStyle/>
          <a:p>
            <a:r>
              <a:rPr lang="en-US" dirty="0" smtClean="0"/>
              <a:t>Most code changes to the </a:t>
            </a:r>
            <a:r>
              <a:rPr lang="en-US" dirty="0" err="1" smtClean="0"/>
              <a:t>kent</a:t>
            </a:r>
            <a:r>
              <a:rPr lang="en-US" dirty="0" smtClean="0"/>
              <a:t> source tree go out with the CGI release every 3 weeks</a:t>
            </a:r>
          </a:p>
          <a:p>
            <a:r>
              <a:rPr lang="en-US" dirty="0" smtClean="0"/>
              <a:t>The release schedule has an </a:t>
            </a:r>
            <a:r>
              <a:rPr lang="en-US" dirty="0" err="1" smtClean="0"/>
              <a:t>iCalendar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3366FF"/>
                </a:solidFill>
                <a:hlinkClick r:id="rId2"/>
              </a:rPr>
              <a:t>http://www.google.com/calendar/ical/soe.ucsc.edu_r3m0u3g5o4glfer53i9vbe596s%40group.calendar.google.com/public/basic.ics</a:t>
            </a:r>
            <a:endParaRPr lang="en-US" dirty="0" smtClean="0"/>
          </a:p>
          <a:p>
            <a:r>
              <a:rPr lang="en-US" dirty="0" smtClean="0"/>
              <a:t>You can also find the scheduled release dates in </a:t>
            </a:r>
            <a:r>
              <a:rPr lang="en-US" dirty="0" err="1" smtClean="0"/>
              <a:t>Redmine</a:t>
            </a:r>
            <a:r>
              <a:rPr lang="en-US" dirty="0" smtClean="0"/>
              <a:t>:  click on Roadmap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6326" y="4644263"/>
            <a:ext cx="4820075" cy="1992395"/>
            <a:chOff x="1680350" y="4648200"/>
            <a:chExt cx="4820075" cy="19923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4648200"/>
              <a:ext cx="3300025" cy="1992395"/>
            </a:xfrm>
            <a:prstGeom prst="rect">
              <a:avLst/>
            </a:prstGeom>
          </p:spPr>
        </p:pic>
        <p:sp>
          <p:nvSpPr>
            <p:cNvPr id="25" name="Right Arrow 24"/>
            <p:cNvSpPr/>
            <p:nvPr/>
          </p:nvSpPr>
          <p:spPr>
            <a:xfrm>
              <a:off x="1680350" y="5691454"/>
              <a:ext cx="1589566" cy="58700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and big code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60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best time to commit </a:t>
            </a:r>
            <a:r>
              <a:rPr lang="en-US" dirty="0" smtClean="0"/>
              <a:t>changes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Self-contained new module: </a:t>
            </a:r>
            <a:r>
              <a:rPr lang="en-US" dirty="0"/>
              <a:t>the week of the “final </a:t>
            </a:r>
            <a:r>
              <a:rPr lang="en-US" dirty="0" smtClean="0"/>
              <a:t>build” (so that it gets the most visibility on </a:t>
            </a:r>
            <a:r>
              <a:rPr lang="en-US" dirty="0" err="1" smtClean="0"/>
              <a:t>hgwdev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Changes to many places in the code: immediately </a:t>
            </a:r>
            <a:r>
              <a:rPr lang="en-US" dirty="0"/>
              <a:t>after a successful CGI </a:t>
            </a:r>
            <a:r>
              <a:rPr lang="en-US" dirty="0" smtClean="0"/>
              <a:t>release (to keep from interfering with build patches)</a:t>
            </a:r>
          </a:p>
          <a:p>
            <a:r>
              <a:rPr lang="en-US" dirty="0" smtClean="0"/>
              <a:t>If changes need more </a:t>
            </a:r>
            <a:r>
              <a:rPr lang="en-US" dirty="0" smtClean="0"/>
              <a:t>testing time, use a demo sandbox: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sz="2400" dirty="0" err="1" smtClean="0">
                <a:solidFill>
                  <a:srgbClr val="0000FF"/>
                </a:solidFill>
                <a:hlinkClick r:id="rId2"/>
              </a:rPr>
              <a:t>genomewiki.ucsc.edu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  <a:hlinkClick r:id="rId2"/>
              </a:rPr>
              <a:t>index.php</a:t>
            </a:r>
            <a:r>
              <a:rPr lang="en-US" sz="2400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  <a:hlinkClick r:id="rId2"/>
              </a:rPr>
              <a:t>Demo_sandbox</a:t>
            </a:r>
            <a:endParaRPr lang="en-US" sz="2800" dirty="0" smtClean="0"/>
          </a:p>
          <a:p>
            <a:r>
              <a:rPr lang="en-US" dirty="0"/>
              <a:t>P</a:t>
            </a:r>
            <a:r>
              <a:rPr lang="en-US" dirty="0" smtClean="0"/>
              <a:t>lease be available on push day if you have changes going </a:t>
            </a:r>
            <a:r>
              <a:rPr lang="en-US" dirty="0" smtClean="0"/>
              <a:t>out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52" y="5254503"/>
            <a:ext cx="2308686" cy="15534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CGIs: what is tested?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151"/>
            <a:ext cx="8229600" cy="43176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hgTracks</a:t>
            </a:r>
            <a:r>
              <a:rPr lang="en-US" dirty="0" smtClean="0"/>
              <a:t> and </a:t>
            </a:r>
            <a:r>
              <a:rPr lang="en-US" b="1" dirty="0" err="1" smtClean="0"/>
              <a:t>hgTables</a:t>
            </a:r>
            <a:r>
              <a:rPr lang="en-US" dirty="0" smtClean="0"/>
              <a:t> are the only CGIs that are tested every release cycle</a:t>
            </a:r>
          </a:p>
          <a:p>
            <a:r>
              <a:rPr lang="en-US" dirty="0"/>
              <a:t>O</a:t>
            </a:r>
            <a:r>
              <a:rPr lang="en-US" dirty="0" smtClean="0"/>
              <a:t>ther CGIs tested only if they have changed</a:t>
            </a:r>
          </a:p>
          <a:p>
            <a:r>
              <a:rPr lang="en-US" dirty="0" smtClean="0"/>
              <a:t>If you change something, let us know!</a:t>
            </a:r>
          </a:p>
          <a:p>
            <a:pPr lvl="1"/>
            <a:r>
              <a:rPr lang="en-US" dirty="0" smtClean="0"/>
              <a:t>add the appropriate QA person as a watcher to the </a:t>
            </a:r>
            <a:r>
              <a:rPr lang="en-US" dirty="0" err="1" smtClean="0"/>
              <a:t>Redmine</a:t>
            </a:r>
            <a:r>
              <a:rPr lang="en-US" dirty="0" smtClean="0"/>
              <a:t> ticket (the sooner the better):</a:t>
            </a:r>
          </a:p>
          <a:p>
            <a:pPr marL="400050" lvl="1" indent="0">
              <a:buNone/>
            </a:pPr>
            <a:r>
              <a:rPr lang="en-US" sz="1800" dirty="0" smtClean="0">
                <a:hlinkClick r:id="rId2"/>
              </a:rPr>
              <a:t>http://genomewiki.ucsc.edu/genecats/index.php/CGI_testing_responsibilities</a:t>
            </a:r>
            <a:endParaRPr lang="en-US" sz="1800" dirty="0" smtClean="0"/>
          </a:p>
          <a:p>
            <a:pPr lvl="1" indent="-342900"/>
            <a:r>
              <a:rPr lang="en-US" dirty="0" smtClean="0"/>
              <a:t>fill out the CGI field in </a:t>
            </a:r>
            <a:r>
              <a:rPr lang="en-US" dirty="0" err="1"/>
              <a:t>R</a:t>
            </a:r>
            <a:r>
              <a:rPr lang="en-US" dirty="0" err="1" smtClean="0"/>
              <a:t>edmine</a:t>
            </a:r>
            <a:endParaRPr lang="en-US" dirty="0" smtClean="0"/>
          </a:p>
          <a:p>
            <a:pPr lvl="1" indent="-342900"/>
            <a:r>
              <a:rPr lang="en-US" b="1" dirty="0" smtClean="0"/>
              <a:t>add a target version in </a:t>
            </a:r>
            <a:r>
              <a:rPr lang="en-US" b="1" dirty="0" err="1" smtClean="0"/>
              <a:t>Redmine</a:t>
            </a:r>
            <a:r>
              <a:rPr lang="en-US" dirty="0" smtClean="0"/>
              <a:t> (this makes it show up on the Roadmap page, where QA sees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52070" y="5946157"/>
            <a:ext cx="5443331" cy="273462"/>
            <a:chOff x="1824427" y="6094642"/>
            <a:chExt cx="5443331" cy="273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427" y="6094642"/>
              <a:ext cx="2102827" cy="273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158" y="6094642"/>
              <a:ext cx="2981600" cy="26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11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21" y="225790"/>
            <a:ext cx="8229600" cy="1143000"/>
          </a:xfrm>
        </p:spPr>
        <p:txBody>
          <a:bodyPr/>
          <a:lstStyle/>
          <a:p>
            <a:r>
              <a:rPr lang="en-US" dirty="0" smtClean="0"/>
              <a:t>CGIs: what is pushed?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717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ask for a specific subset of CGIs and files to be pushed:</a:t>
            </a:r>
          </a:p>
          <a:p>
            <a:pPr marL="914400" lvl="2" indent="0">
              <a:buNone/>
            </a:pPr>
            <a:r>
              <a:rPr lang="en-US" sz="2000" dirty="0" smtClean="0">
                <a:solidFill>
                  <a:srgbClr val="3366FF"/>
                </a:solidFill>
                <a:hlinkClick r:id="rId2"/>
              </a:rPr>
              <a:t>http://genomewiki.ucsc.edu/genecats/index.php/CGI_Build_Process#Push_to_hgw0_only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571500" indent="-457200"/>
            <a:r>
              <a:rPr lang="en-US" dirty="0" smtClean="0">
                <a:solidFill>
                  <a:srgbClr val="000000"/>
                </a:solidFill>
              </a:rPr>
              <a:t>If you add a new file or CGI, </a:t>
            </a:r>
            <a:r>
              <a:rPr lang="en-US" b="1" dirty="0" smtClean="0">
                <a:solidFill>
                  <a:srgbClr val="000000"/>
                </a:solidFill>
              </a:rPr>
              <a:t>TELL US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pPr marL="571500" indent="-457200"/>
            <a:r>
              <a:rPr lang="en-US" dirty="0" smtClean="0">
                <a:solidFill>
                  <a:srgbClr val="000000"/>
                </a:solidFill>
              </a:rPr>
              <a:t>Many files, such as images, are only pushed once – alert the CGI push shepherd to get them pushed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945" y="5397337"/>
            <a:ext cx="6997700" cy="789704"/>
            <a:chOff x="1155975" y="5625937"/>
            <a:chExt cx="6997700" cy="789704"/>
          </a:xfrm>
        </p:grpSpPr>
        <p:pic>
          <p:nvPicPr>
            <p:cNvPr id="7" name="Picture 6" descr="loadi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536" y="5662232"/>
              <a:ext cx="2794000" cy="2413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752029" y="5625937"/>
              <a:ext cx="2020973" cy="254000"/>
              <a:chOff x="2943220" y="5445759"/>
              <a:chExt cx="2020973" cy="254000"/>
            </a:xfrm>
          </p:grpSpPr>
          <p:pic>
            <p:nvPicPr>
              <p:cNvPr id="4" name="Picture 3" descr="ab_left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220" y="5509259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5" name="Picture 4" descr="ab_right2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441" y="5445759"/>
                <a:ext cx="190500" cy="254000"/>
              </a:xfrm>
              <a:prstGeom prst="rect">
                <a:avLst/>
              </a:prstGeom>
            </p:spPr>
          </p:pic>
          <p:pic>
            <p:nvPicPr>
              <p:cNvPr id="6" name="Picture 5" descr="folderWrench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6382" y="5509259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8" name="Picture 7" descr="nhgri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20" y="5496559"/>
                <a:ext cx="203200" cy="203200"/>
              </a:xfrm>
              <a:prstGeom prst="rect">
                <a:avLst/>
              </a:prstGeom>
            </p:spPr>
          </p:pic>
          <p:pic>
            <p:nvPicPr>
              <p:cNvPr id="9" name="Picture 8" descr="folderC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2693" y="5533133"/>
                <a:ext cx="190500" cy="152400"/>
              </a:xfrm>
              <a:prstGeom prst="rect">
                <a:avLst/>
              </a:prstGeom>
            </p:spPr>
          </p:pic>
          <p:pic>
            <p:nvPicPr>
              <p:cNvPr id="12" name="Picture 11" descr="book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0993" y="5496559"/>
                <a:ext cx="203200" cy="2032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903259" y="5646502"/>
              <a:ext cx="727638" cy="279400"/>
              <a:chOff x="1894184" y="5700299"/>
              <a:chExt cx="727638" cy="279400"/>
            </a:xfrm>
          </p:grpSpPr>
          <p:pic>
            <p:nvPicPr>
              <p:cNvPr id="13" name="Picture 12" descr="add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4184" y="5700299"/>
                <a:ext cx="279400" cy="279400"/>
              </a:xfrm>
              <a:prstGeom prst="rect">
                <a:avLst/>
              </a:prstGeom>
            </p:spPr>
          </p:pic>
          <p:pic>
            <p:nvPicPr>
              <p:cNvPr id="14" name="Picture 13" descr="remove.g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22" y="5700299"/>
                <a:ext cx="279400" cy="279400"/>
              </a:xfrm>
              <a:prstGeom prst="rect">
                <a:avLst/>
              </a:prstGeom>
            </p:spPr>
          </p:pic>
        </p:grpSp>
        <p:pic>
          <p:nvPicPr>
            <p:cNvPr id="15" name="Picture 14" descr="colorchrom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75" y="6187041"/>
              <a:ext cx="6997700" cy="228600"/>
            </a:xfrm>
            <a:prstGeom prst="rect">
              <a:avLst/>
            </a:prstGeom>
          </p:spPr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27"/>
            <a:ext cx="8229600" cy="4525963"/>
          </a:xfrm>
        </p:spPr>
        <p:txBody>
          <a:bodyPr/>
          <a:lstStyle/>
          <a:p>
            <a:r>
              <a:rPr lang="en-US" dirty="0" err="1" smtClean="0"/>
              <a:t>QAers</a:t>
            </a:r>
            <a:r>
              <a:rPr lang="en-US" dirty="0" smtClean="0"/>
              <a:t> test CGIs on </a:t>
            </a:r>
            <a:r>
              <a:rPr lang="en-US" dirty="0" err="1" smtClean="0"/>
              <a:t>hgwbeta</a:t>
            </a:r>
            <a:r>
              <a:rPr lang="en-US" dirty="0" smtClean="0"/>
              <a:t> during the week of the final build</a:t>
            </a:r>
          </a:p>
          <a:p>
            <a:r>
              <a:rPr lang="en-US" dirty="0" smtClean="0"/>
              <a:t>To get a fix into the release candidate build, fill out a </a:t>
            </a:r>
            <a:r>
              <a:rPr lang="en-US" b="1" dirty="0" smtClean="0">
                <a:solidFill>
                  <a:srgbClr val="403152"/>
                </a:solidFill>
              </a:rPr>
              <a:t>Build Patch</a:t>
            </a:r>
            <a:r>
              <a:rPr lang="en-US" dirty="0">
                <a:solidFill>
                  <a:srgbClr val="403152"/>
                </a:solidFill>
              </a:rPr>
              <a:t> </a:t>
            </a:r>
            <a:r>
              <a:rPr lang="en-US" dirty="0" smtClean="0">
                <a:solidFill>
                  <a:srgbClr val="403152"/>
                </a:solidFill>
              </a:rPr>
              <a:t>ticket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0431" y="6342999"/>
            <a:ext cx="701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redmine.soe.ucsc.edu</a:t>
            </a:r>
            <a:r>
              <a:rPr lang="en-US" dirty="0" smtClean="0">
                <a:hlinkClick r:id="rId2"/>
              </a:rPr>
              <a:t>/projects/</a:t>
            </a:r>
            <a:r>
              <a:rPr lang="en-US" dirty="0" err="1" smtClean="0">
                <a:hlinkClick r:id="rId2"/>
              </a:rPr>
              <a:t>genomebrowser</a:t>
            </a:r>
            <a:r>
              <a:rPr lang="en-US" dirty="0" smtClean="0">
                <a:hlinkClick r:id="rId2"/>
              </a:rPr>
              <a:t>/wiki/</a:t>
            </a:r>
            <a:r>
              <a:rPr lang="en-US" dirty="0" err="1" smtClean="0">
                <a:hlinkClick r:id="rId2"/>
              </a:rPr>
              <a:t>Build_Patch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3" y="3664458"/>
            <a:ext cx="4161792" cy="2540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61" y="3417990"/>
            <a:ext cx="4308511" cy="29124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66" y="2391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things don’t follow the 3 week release cycle . . 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Changes here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can go out at ANY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054"/>
            <a:ext cx="8229600" cy="4525963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err="1" smtClean="0"/>
              <a:t>trackDb</a:t>
            </a:r>
            <a:r>
              <a:rPr lang="en-US" dirty="0" smtClean="0"/>
              <a:t> and friends:</a:t>
            </a:r>
          </a:p>
          <a:p>
            <a:pPr marL="857250" lvl="2" indent="0">
              <a:buNone/>
            </a:pPr>
            <a:r>
              <a:rPr lang="en-US" dirty="0" err="1" smtClean="0"/>
              <a:t>kent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/hg/</a:t>
            </a:r>
            <a:r>
              <a:rPr lang="en-US" dirty="0" err="1" smtClean="0"/>
              <a:t>makeDb</a:t>
            </a:r>
            <a:r>
              <a:rPr lang="en-US" dirty="0" smtClean="0"/>
              <a:t>/</a:t>
            </a:r>
            <a:r>
              <a:rPr lang="en-US" dirty="0" err="1" smtClean="0"/>
              <a:t>trackDb</a:t>
            </a:r>
            <a:r>
              <a:rPr lang="en-US" dirty="0" smtClean="0"/>
              <a:t>/*</a:t>
            </a:r>
          </a:p>
          <a:p>
            <a:pPr marL="514350" indent="-457200"/>
            <a:r>
              <a:rPr lang="en-US" dirty="0"/>
              <a:t>S</a:t>
            </a:r>
            <a:r>
              <a:rPr lang="en-US" dirty="0" smtClean="0"/>
              <a:t>tatic docs:</a:t>
            </a:r>
          </a:p>
          <a:p>
            <a:pPr marL="857250" lvl="2" indent="0">
              <a:buNone/>
            </a:pPr>
            <a:r>
              <a:rPr lang="en-US" dirty="0" err="1" smtClean="0"/>
              <a:t>kent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/hg/</a:t>
            </a:r>
            <a:r>
              <a:rPr lang="en-US" dirty="0" err="1" smtClean="0"/>
              <a:t>htdocs</a:t>
            </a:r>
            <a:r>
              <a:rPr lang="en-US" dirty="0" smtClean="0"/>
              <a:t>/*, </a:t>
            </a:r>
            <a:r>
              <a:rPr lang="en-US" dirty="0" err="1" smtClean="0"/>
              <a:t>htdocsExtras</a:t>
            </a:r>
            <a:r>
              <a:rPr lang="en-US" dirty="0" smtClean="0"/>
              <a:t>/*, </a:t>
            </a:r>
            <a:r>
              <a:rPr lang="en-US" dirty="0" err="1" smtClean="0"/>
              <a:t>hgdownload</a:t>
            </a:r>
            <a:r>
              <a:rPr lang="en-US" dirty="0" smtClean="0"/>
              <a:t>/*</a:t>
            </a:r>
          </a:p>
          <a:p>
            <a:pPr marL="514350" indent="-457200"/>
            <a:r>
              <a:rPr lang="en-US" dirty="0"/>
              <a:t>T</a:t>
            </a:r>
            <a:r>
              <a:rPr lang="en-US" dirty="0" smtClean="0"/>
              <a:t>able descriptions:</a:t>
            </a:r>
          </a:p>
          <a:p>
            <a:pPr marL="857250" lvl="2" indent="0">
              <a:buNone/>
            </a:pPr>
            <a:r>
              <a:rPr lang="en-US" dirty="0" smtClean="0"/>
              <a:t>mostly in </a:t>
            </a:r>
            <a:r>
              <a:rPr lang="en-US" dirty="0" err="1" smtClean="0"/>
              <a:t>kent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/hg/lib/*.as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33" y="4384665"/>
            <a:ext cx="3418205" cy="2267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730B-E3D4-A14A-83D6-8D41C9E5E6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18739</TotalTime>
  <Words>1519</Words>
  <Application>Microsoft Macintosh PowerPoint</Application>
  <PresentationFormat>On-screen Show (4:3)</PresentationFormat>
  <Paragraphs>177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QA Release Process</vt:lpstr>
      <vt:lpstr>Overview</vt:lpstr>
      <vt:lpstr>Most changes</vt:lpstr>
      <vt:lpstr>New features and big code changes</vt:lpstr>
      <vt:lpstr>CGIs: what is tested?</vt:lpstr>
      <vt:lpstr>CGIs: what is pushed?</vt:lpstr>
      <vt:lpstr>Build Patches</vt:lpstr>
      <vt:lpstr>Some things don’t follow the 3 week release cycle . . .</vt:lpstr>
      <vt:lpstr>Changes here can go out at ANY time:</vt:lpstr>
      <vt:lpstr>Tracks</vt:lpstr>
      <vt:lpstr>trackDb pushes: what</vt:lpstr>
      <vt:lpstr>A trackDb exception: description.html</vt:lpstr>
      <vt:lpstr>trackDb pushes: when</vt:lpstr>
      <vt:lpstr>Updating existing tracks</vt:lpstr>
      <vt:lpstr>Updating existing tracks: trackDb</vt:lpstr>
      <vt:lpstr>Updating existing tracks: trackDb</vt:lpstr>
      <vt:lpstr>Release tag example</vt:lpstr>
      <vt:lpstr>Updating existing tracks: CGI changes</vt:lpstr>
      <vt:lpstr>Static docs: what</vt:lpstr>
      <vt:lpstr>Static docs: when</vt:lpstr>
      <vt:lpstr>Table Descriptions</vt:lpstr>
      <vt:lpstr>In summary</vt:lpstr>
      <vt:lpstr>Thank you!</vt:lpstr>
      <vt:lpstr>Links from previous slides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QA Push Process</dc:title>
  <dc:creator>Brooke Rhead</dc:creator>
  <cp:lastModifiedBy>Brooke Rhead</cp:lastModifiedBy>
  <cp:revision>227</cp:revision>
  <dcterms:created xsi:type="dcterms:W3CDTF">2011-12-29T01:10:38Z</dcterms:created>
  <dcterms:modified xsi:type="dcterms:W3CDTF">2012-01-11T01:33:25Z</dcterms:modified>
</cp:coreProperties>
</file>