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93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97" r:id="rId11"/>
    <p:sldId id="258" r:id="rId12"/>
    <p:sldId id="294" r:id="rId13"/>
    <p:sldId id="270" r:id="rId14"/>
    <p:sldId id="273" r:id="rId15"/>
    <p:sldId id="265" r:id="rId16"/>
    <p:sldId id="271" r:id="rId17"/>
    <p:sldId id="266" r:id="rId18"/>
    <p:sldId id="274" r:id="rId19"/>
    <p:sldId id="268" r:id="rId20"/>
    <p:sldId id="267" r:id="rId21"/>
    <p:sldId id="269" r:id="rId22"/>
    <p:sldId id="295" r:id="rId23"/>
    <p:sldId id="290" r:id="rId24"/>
    <p:sldId id="291" r:id="rId25"/>
    <p:sldId id="276" r:id="rId26"/>
    <p:sldId id="292" r:id="rId27"/>
    <p:sldId id="275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72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34606" autoAdjust="0"/>
    <p:restoredTop sz="86370" autoAdjust="0"/>
  </p:normalViewPr>
  <p:slideViewPr>
    <p:cSldViewPr snapToGrid="0" snapToObjects="1">
      <p:cViewPr varScale="1">
        <p:scale>
          <a:sx n="114" d="100"/>
          <a:sy n="114" d="100"/>
        </p:scale>
        <p:origin x="-112" y="-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slide" Target="slides/slide4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interSettings" Target="printerSettings/printerSettings1.bin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7EC9B-39A8-224C-B2C8-F6DCBA753058}" type="datetimeFigureOut">
              <a:rPr lang="en-US" smtClean="0"/>
              <a:pPr/>
              <a:t>3/14/13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9487-CE69-3C47-ABA5-9C07A29917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tp://ftp.expasy.org/databases/uniprot/current_release/knowledgebase/complet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UCSC Genes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Genecats</a:t>
            </a:r>
            <a:r>
              <a:rPr lang="en-US" dirty="0" smtClean="0"/>
              <a:t> 3/20/13</a:t>
            </a:r>
          </a:p>
          <a:p>
            <a:r>
              <a:rPr lang="en-US" dirty="0" smtClean="0"/>
              <a:t>Brian Raney</a:t>
            </a:r>
          </a:p>
        </p:txBody>
      </p:sp>
      <p:pic>
        <p:nvPicPr>
          <p:cNvPr id="4" name="Picture 3" descr="jean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294" y="1877344"/>
            <a:ext cx="3446212" cy="3446212"/>
          </a:xfrm>
          <a:prstGeom prst="rect">
            <a:avLst/>
          </a:prstGeom>
        </p:spPr>
      </p:pic>
      <p:pic>
        <p:nvPicPr>
          <p:cNvPr id="5" name="Picture 4" descr="jean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7344"/>
            <a:ext cx="3446212" cy="3446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24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524" b="-11524"/>
          <a:stretch>
            <a:fillRect/>
          </a:stretch>
        </p:blipFill>
        <p:spPr>
          <a:xfrm>
            <a:off x="134110" y="-438402"/>
            <a:ext cx="8919716" cy="744539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30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knownGene</a:t>
            </a:r>
            <a:endParaRPr lang="en-US" dirty="0" smtClean="0"/>
          </a:p>
          <a:p>
            <a:pPr lvl="1"/>
            <a:r>
              <a:rPr lang="en-US" dirty="0" smtClean="0"/>
              <a:t>The central </a:t>
            </a:r>
            <a:r>
              <a:rPr lang="en-US" dirty="0" err="1" smtClean="0"/>
              <a:t>genepred</a:t>
            </a:r>
            <a:r>
              <a:rPr lang="en-US" dirty="0" smtClean="0"/>
              <a:t> format table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kgColor</a:t>
            </a:r>
            <a:endParaRPr lang="en-US" dirty="0" smtClean="0"/>
          </a:p>
          <a:p>
            <a:pPr lvl="1"/>
            <a:r>
              <a:rPr lang="en-US" dirty="0" smtClean="0"/>
              <a:t>RGB colors for </a:t>
            </a:r>
            <a:r>
              <a:rPr lang="en-US" dirty="0" err="1" smtClean="0"/>
              <a:t>knownGene</a:t>
            </a:r>
            <a:r>
              <a:rPr lang="en-US" dirty="0" smtClean="0"/>
              <a:t> display in </a:t>
            </a:r>
            <a:r>
              <a:rPr lang="en-US" dirty="0" err="1" smtClean="0"/>
              <a:t>hgTracks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Picture 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7665"/>
            <a:ext cx="9144000" cy="4057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knownCanonical</a:t>
            </a:r>
            <a:endParaRPr lang="en-US" dirty="0" smtClean="0"/>
          </a:p>
          <a:p>
            <a:pPr lvl="1"/>
            <a:r>
              <a:rPr lang="en-US" dirty="0" smtClean="0"/>
              <a:t>Clustered </a:t>
            </a:r>
            <a:r>
              <a:rPr lang="en-US" dirty="0" err="1" smtClean="0"/>
              <a:t>knownGene</a:t>
            </a:r>
            <a:r>
              <a:rPr lang="en-US" dirty="0" smtClean="0"/>
              <a:t> to (mostly) have one gene per locus</a:t>
            </a:r>
          </a:p>
          <a:p>
            <a:r>
              <a:rPr lang="en-US" dirty="0" err="1" smtClean="0"/>
              <a:t>knownIsoforms</a:t>
            </a:r>
            <a:endParaRPr lang="en-US" dirty="0" smtClean="0"/>
          </a:p>
          <a:p>
            <a:pPr lvl="1"/>
            <a:r>
              <a:rPr lang="en-US" dirty="0" smtClean="0"/>
              <a:t>Mapping of canonical cluster id’s to </a:t>
            </a:r>
            <a:r>
              <a:rPr lang="en-US" dirty="0" err="1" smtClean="0"/>
              <a:t>knownGene</a:t>
            </a:r>
            <a:r>
              <a:rPr lang="en-US" dirty="0" smtClean="0"/>
              <a:t>  </a:t>
            </a:r>
            <a:r>
              <a:rPr lang="en-US" dirty="0" smtClean="0"/>
              <a:t>id’s</a:t>
            </a:r>
          </a:p>
          <a:p>
            <a:r>
              <a:rPr lang="en-US" dirty="0" smtClean="0"/>
              <a:t>Used in gene suggest (?)</a:t>
            </a:r>
          </a:p>
          <a:p>
            <a:endParaRPr lang="en-US" dirty="0"/>
          </a:p>
        </p:txBody>
      </p:sp>
      <p:pic>
        <p:nvPicPr>
          <p:cNvPr id="4" name="Picture 3" descr="nut-cluster_3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268560"/>
            <a:ext cx="1958034" cy="23300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UCSC Gene Sequence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knownGeneMrna</a:t>
            </a:r>
            <a:endParaRPr lang="en-US" dirty="0" smtClean="0"/>
          </a:p>
          <a:p>
            <a:pPr lvl="1"/>
            <a:r>
              <a:rPr lang="en-US" dirty="0" smtClean="0"/>
              <a:t>Sequence of </a:t>
            </a:r>
            <a:r>
              <a:rPr lang="en-US" dirty="0" smtClean="0"/>
              <a:t>mRNA </a:t>
            </a:r>
            <a:r>
              <a:rPr lang="en-US" dirty="0" smtClean="0"/>
              <a:t>associated with</a:t>
            </a:r>
            <a:r>
              <a:rPr lang="en-US" dirty="0" smtClean="0"/>
              <a:t> every gene model.</a:t>
            </a:r>
          </a:p>
          <a:p>
            <a:r>
              <a:rPr lang="en-US" dirty="0" err="1" smtClean="0"/>
              <a:t>knownGenePep</a:t>
            </a:r>
            <a:endParaRPr lang="en-US" dirty="0" smtClean="0"/>
          </a:p>
          <a:p>
            <a:pPr lvl="1"/>
            <a:r>
              <a:rPr lang="en-US" dirty="0" smtClean="0"/>
              <a:t>Protein sequence from the CDS of translated sequence in </a:t>
            </a:r>
            <a:r>
              <a:rPr lang="en-US" dirty="0" err="1" smtClean="0"/>
              <a:t>knownGeneMrna</a:t>
            </a:r>
            <a:endParaRPr lang="en-US" dirty="0" smtClean="0"/>
          </a:p>
          <a:p>
            <a:r>
              <a:rPr lang="en-US" dirty="0" err="1" smtClean="0"/>
              <a:t>knownGeneTxMrna</a:t>
            </a:r>
            <a:endParaRPr lang="en-US" dirty="0" smtClean="0"/>
          </a:p>
          <a:p>
            <a:pPr lvl="1"/>
            <a:r>
              <a:rPr lang="en-US" dirty="0" smtClean="0"/>
              <a:t>The mRNA sequence if it had been transcribed from the reference genome</a:t>
            </a:r>
          </a:p>
          <a:p>
            <a:r>
              <a:rPr lang="en-US" dirty="0" err="1" smtClean="0"/>
              <a:t>knownGeneTxPep</a:t>
            </a:r>
            <a:endParaRPr lang="en-US" dirty="0" smtClean="0"/>
          </a:p>
          <a:p>
            <a:pPr lvl="1"/>
            <a:r>
              <a:rPr lang="en-US" dirty="0" smtClean="0"/>
              <a:t>Protein sequence from from the CDS of translated sequence in </a:t>
            </a:r>
            <a:r>
              <a:rPr lang="en-US" dirty="0" err="1" smtClean="0"/>
              <a:t>knownGeneMTxrna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thic_chic_cloth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982"/>
            <a:ext cx="1962247" cy="55282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knownAlt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233" y="1875591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Alt </a:t>
            </a:r>
            <a:r>
              <a:rPr lang="en-US" dirty="0" err="1" smtClean="0"/>
              <a:t>splicings</a:t>
            </a:r>
            <a:r>
              <a:rPr lang="en-US" dirty="0" smtClean="0"/>
              <a:t>, output from </a:t>
            </a:r>
            <a:r>
              <a:rPr lang="en-US" dirty="0" err="1" smtClean="0"/>
              <a:t>txgAnalyze</a:t>
            </a:r>
            <a:r>
              <a:rPr lang="en-US" dirty="0" smtClean="0"/>
              <a:t>,</a:t>
            </a:r>
            <a:r>
              <a:rPr lang="en-US" dirty="0" smtClean="0"/>
              <a:t>  (91,222) </a:t>
            </a:r>
          </a:p>
          <a:p>
            <a:pPr lvl="1"/>
            <a:r>
              <a:rPr lang="en-US" dirty="0" err="1" smtClean="0"/>
              <a:t>altThreePrime</a:t>
            </a:r>
            <a:r>
              <a:rPr lang="en-US" dirty="0" smtClean="0"/>
              <a:t>, </a:t>
            </a:r>
            <a:r>
              <a:rPr lang="en-US" dirty="0" err="1" smtClean="0"/>
              <a:t>bleedingExon</a:t>
            </a:r>
            <a:r>
              <a:rPr lang="en-US" dirty="0" smtClean="0"/>
              <a:t>, </a:t>
            </a:r>
            <a:r>
              <a:rPr lang="en-US" dirty="0" err="1" smtClean="0"/>
              <a:t>retainedIntron</a:t>
            </a:r>
            <a:r>
              <a:rPr lang="en-US" dirty="0" smtClean="0"/>
              <a:t>, </a:t>
            </a:r>
            <a:r>
              <a:rPr lang="en-US" dirty="0" err="1" smtClean="0"/>
              <a:t>cassetteExon</a:t>
            </a:r>
            <a:r>
              <a:rPr lang="en-US" dirty="0" smtClean="0"/>
              <a:t>, </a:t>
            </a:r>
            <a:r>
              <a:rPr lang="en-US" dirty="0" err="1" smtClean="0"/>
              <a:t>altFivePrime</a:t>
            </a:r>
            <a:r>
              <a:rPr lang="en-US" dirty="0" smtClean="0"/>
              <a:t>, </a:t>
            </a:r>
            <a:r>
              <a:rPr lang="en-US" dirty="0" err="1" smtClean="0"/>
              <a:t>altPromoter</a:t>
            </a:r>
            <a:r>
              <a:rPr lang="en-US" dirty="0" smtClean="0"/>
              <a:t>, </a:t>
            </a:r>
            <a:r>
              <a:rPr lang="en-US" dirty="0" err="1" smtClean="0"/>
              <a:t>altFinish</a:t>
            </a:r>
            <a:r>
              <a:rPr lang="en-US" dirty="0" smtClean="0"/>
              <a:t>, </a:t>
            </a:r>
            <a:r>
              <a:rPr lang="en-US" dirty="0" err="1" smtClean="0"/>
              <a:t>strangeSplice</a:t>
            </a:r>
            <a:r>
              <a:rPr lang="en-US" dirty="0" smtClean="0"/>
              <a:t>, </a:t>
            </a:r>
            <a:r>
              <a:rPr lang="en-US" dirty="0" err="1" smtClean="0"/>
              <a:t>atacIntron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Bed6</a:t>
            </a:r>
          </a:p>
          <a:p>
            <a:pPr lvl="2"/>
            <a:r>
              <a:rPr lang="en-US" dirty="0" smtClean="0"/>
              <a:t>chr1 </a:t>
            </a:r>
            <a:r>
              <a:rPr lang="en-US" dirty="0" smtClean="0"/>
              <a:t>      </a:t>
            </a:r>
            <a:r>
              <a:rPr lang="en-US" dirty="0" smtClean="0"/>
              <a:t>12594</a:t>
            </a:r>
            <a:r>
              <a:rPr lang="en-US" dirty="0" smtClean="0"/>
              <a:t>   </a:t>
            </a:r>
            <a:r>
              <a:rPr lang="en-US" dirty="0" smtClean="0"/>
              <a:t>12612</a:t>
            </a:r>
            <a:r>
              <a:rPr lang="en-US" dirty="0" smtClean="0"/>
              <a:t>  </a:t>
            </a:r>
            <a:r>
              <a:rPr lang="en-US" dirty="0" err="1" smtClean="0"/>
              <a:t>altThreePrime</a:t>
            </a:r>
            <a:r>
              <a:rPr lang="en-US" dirty="0" smtClean="0"/>
              <a:t> </a:t>
            </a:r>
            <a:r>
              <a:rPr lang="en-US" dirty="0" smtClean="0"/>
              <a:t>      </a:t>
            </a:r>
            <a:r>
              <a:rPr lang="en-US" dirty="0" smtClean="0"/>
              <a:t>0</a:t>
            </a:r>
            <a:r>
              <a:rPr lang="en-US" dirty="0" smtClean="0"/>
              <a:t>  </a:t>
            </a:r>
            <a:r>
              <a:rPr lang="en-US" dirty="0" smtClean="0"/>
              <a:t>+     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</a:t>
            </a:r>
            <a:r>
              <a:rPr lang="en-US" dirty="0" smtClean="0"/>
              <a:t>hr1       1440    </a:t>
            </a:r>
            <a:r>
              <a:rPr lang="en-US" dirty="0" smtClean="0"/>
              <a:t>16606</a:t>
            </a:r>
            <a:r>
              <a:rPr lang="en-US" dirty="0" smtClean="0"/>
              <a:t>  </a:t>
            </a:r>
            <a:r>
              <a:rPr lang="en-US" dirty="0" err="1" smtClean="0"/>
              <a:t>bleedingExon</a:t>
            </a:r>
            <a:r>
              <a:rPr lang="en-US" dirty="0" smtClean="0"/>
              <a:t>  </a:t>
            </a:r>
            <a:r>
              <a:rPr lang="en-US" dirty="0" smtClean="0"/>
              <a:t>      </a:t>
            </a:r>
            <a:r>
              <a:rPr lang="en-US" dirty="0" smtClean="0"/>
              <a:t>0</a:t>
            </a:r>
            <a:r>
              <a:rPr lang="en-US" dirty="0" smtClean="0"/>
              <a:t>  </a:t>
            </a:r>
            <a:r>
              <a:rPr lang="en-US" dirty="0" smtClean="0"/>
              <a:t>-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Used?     </a:t>
            </a:r>
          </a:p>
          <a:p>
            <a:pPr lvl="1">
              <a:buNone/>
            </a:pPr>
            <a:r>
              <a:rPr lang="en-US" dirty="0" smtClean="0"/>
              <a:t>	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Blast Tables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Built by </a:t>
            </a:r>
            <a:r>
              <a:rPr lang="en-US" dirty="0" err="1" smtClean="0"/>
              <a:t>doHgNearBlastp.</a:t>
            </a:r>
            <a:r>
              <a:rPr lang="en-US" dirty="0" err="1" smtClean="0"/>
              <a:t>pl</a:t>
            </a:r>
            <a:endParaRPr lang="en-US" dirty="0" smtClean="0"/>
          </a:p>
          <a:p>
            <a:r>
              <a:rPr lang="en-US" dirty="0" smtClean="0"/>
              <a:t>Sum of all in </a:t>
            </a:r>
            <a:r>
              <a:rPr lang="en-US" dirty="0" err="1" smtClean="0"/>
              <a:t>knownBlastTab</a:t>
            </a:r>
            <a:r>
              <a:rPr lang="en-US" dirty="0" smtClean="0"/>
              <a:t>  (updated?)</a:t>
            </a:r>
          </a:p>
          <a:p>
            <a:r>
              <a:rPr lang="en-US" dirty="0" smtClean="0"/>
              <a:t>Other species</a:t>
            </a:r>
          </a:p>
          <a:p>
            <a:pPr lvl="1"/>
            <a:r>
              <a:rPr lang="en-US" dirty="0" smtClean="0"/>
              <a:t>Mouse </a:t>
            </a:r>
            <a:r>
              <a:rPr lang="en-US" dirty="0" err="1" smtClean="0"/>
              <a:t>knownGene</a:t>
            </a:r>
            <a:r>
              <a:rPr lang="en-US" dirty="0" smtClean="0"/>
              <a:t> </a:t>
            </a:r>
            <a:r>
              <a:rPr lang="en-US" dirty="0" err="1" smtClean="0"/>
              <a:t>mmBlastTab</a:t>
            </a:r>
            <a:endParaRPr lang="en-US" dirty="0" smtClean="0"/>
          </a:p>
          <a:p>
            <a:pPr lvl="1"/>
            <a:r>
              <a:rPr lang="en-US" dirty="0" smtClean="0"/>
              <a:t>Rat </a:t>
            </a:r>
            <a:r>
              <a:rPr lang="en-US" dirty="0" err="1" smtClean="0"/>
              <a:t>rgdGene</a:t>
            </a:r>
            <a:r>
              <a:rPr lang="en-US" dirty="0" smtClean="0"/>
              <a:t>  </a:t>
            </a:r>
            <a:r>
              <a:rPr lang="en-US" dirty="0" err="1" smtClean="0"/>
              <a:t>rnBlastTab</a:t>
            </a:r>
            <a:endParaRPr lang="en-US" dirty="0" smtClean="0"/>
          </a:p>
          <a:p>
            <a:pPr lvl="1"/>
            <a:r>
              <a:rPr lang="en-US" dirty="0" smtClean="0"/>
              <a:t>Worm </a:t>
            </a:r>
            <a:r>
              <a:rPr lang="en-US" dirty="0" err="1" smtClean="0"/>
              <a:t>sangerGene</a:t>
            </a:r>
            <a:r>
              <a:rPr lang="en-US" dirty="0" smtClean="0"/>
              <a:t>  </a:t>
            </a:r>
            <a:r>
              <a:rPr lang="en-US" dirty="0" err="1" smtClean="0"/>
              <a:t>ceBlastTab</a:t>
            </a:r>
            <a:endParaRPr lang="en-US" dirty="0" smtClean="0"/>
          </a:p>
          <a:p>
            <a:pPr lvl="1"/>
            <a:r>
              <a:rPr lang="en-US" dirty="0" err="1" smtClean="0"/>
              <a:t>Zebrafish</a:t>
            </a:r>
            <a:r>
              <a:rPr lang="en-US" dirty="0" smtClean="0"/>
              <a:t> </a:t>
            </a:r>
            <a:r>
              <a:rPr lang="en-US" dirty="0" err="1" smtClean="0"/>
              <a:t>Ensembl</a:t>
            </a:r>
            <a:r>
              <a:rPr lang="en-US" dirty="0" smtClean="0"/>
              <a:t>  </a:t>
            </a:r>
            <a:r>
              <a:rPr lang="en-US" dirty="0" err="1" smtClean="0"/>
              <a:t>drBlastTab</a:t>
            </a:r>
            <a:endParaRPr lang="en-US" dirty="0" smtClean="0"/>
          </a:p>
          <a:p>
            <a:pPr lvl="1"/>
            <a:r>
              <a:rPr lang="en-US" dirty="0" smtClean="0"/>
              <a:t>Human </a:t>
            </a:r>
            <a:r>
              <a:rPr lang="en-US" dirty="0" err="1" smtClean="0"/>
              <a:t>knownGene</a:t>
            </a:r>
            <a:r>
              <a:rPr lang="en-US" dirty="0" smtClean="0"/>
              <a:t> </a:t>
            </a:r>
            <a:r>
              <a:rPr lang="en-US" dirty="0" err="1" smtClean="0"/>
              <a:t>hgBlastTab</a:t>
            </a:r>
            <a:endParaRPr lang="en-US" dirty="0" smtClean="0"/>
          </a:p>
          <a:p>
            <a:pPr lvl="1"/>
            <a:r>
              <a:rPr lang="en-US" dirty="0" smtClean="0"/>
              <a:t>Fly </a:t>
            </a:r>
            <a:r>
              <a:rPr lang="en-US" dirty="0" err="1" smtClean="0"/>
              <a:t>flyBaseGene</a:t>
            </a:r>
            <a:r>
              <a:rPr lang="en-US" dirty="0" smtClean="0"/>
              <a:t> </a:t>
            </a:r>
            <a:r>
              <a:rPr lang="en-US" dirty="0" err="1" smtClean="0"/>
              <a:t>dmBlastTab</a:t>
            </a:r>
            <a:endParaRPr lang="en-US" dirty="0" smtClean="0"/>
          </a:p>
        </p:txBody>
      </p:sp>
      <p:pic>
        <p:nvPicPr>
          <p:cNvPr id="4" name="Picture 3" descr="nuclear-explosion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717" y="3625519"/>
            <a:ext cx="2315083" cy="2789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BlastTab</a:t>
            </a:r>
            <a:r>
              <a:rPr lang="en-US" dirty="0" smtClean="0"/>
              <a:t>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+-----------+------------------+------+-----+---------+-------+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Field     | Type             | Null | Key | Default | Extra |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+-----------+------------------+------+-----+---------+-------+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query     | varchar(255)     | NO   | MUL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target    | varchar(255)     | NO   |    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identity  | float            | NO   |    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aliLength</a:t>
            </a:r>
            <a:r>
              <a:rPr lang="en-US" dirty="0" smtClean="0">
                <a:latin typeface="Courier"/>
                <a:cs typeface="Courier"/>
              </a:rPr>
              <a:t> | int(10) unsigned | NO   |    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mismatch  | int(10) unsigned | NO   |    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gapOpen</a:t>
            </a:r>
            <a:r>
              <a:rPr lang="en-US" dirty="0" smtClean="0">
                <a:latin typeface="Courier"/>
                <a:cs typeface="Courier"/>
              </a:rPr>
              <a:t>   | int(10) unsigned | NO   |    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qStart</a:t>
            </a:r>
            <a:r>
              <a:rPr lang="en-US" dirty="0" smtClean="0">
                <a:latin typeface="Courier"/>
                <a:cs typeface="Courier"/>
              </a:rPr>
              <a:t>    | int(10) unsigned | NO   |    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qEnd</a:t>
            </a:r>
            <a:r>
              <a:rPr lang="en-US" dirty="0" smtClean="0">
                <a:latin typeface="Courier"/>
                <a:cs typeface="Courier"/>
              </a:rPr>
              <a:t>      | int(10) unsigned | NO   |    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tStart</a:t>
            </a:r>
            <a:r>
              <a:rPr lang="en-US" dirty="0" smtClean="0">
                <a:latin typeface="Courier"/>
                <a:cs typeface="Courier"/>
              </a:rPr>
              <a:t>    | int(10) unsigned | NO   |    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tEnd</a:t>
            </a:r>
            <a:r>
              <a:rPr lang="en-US" dirty="0" smtClean="0">
                <a:latin typeface="Courier"/>
                <a:cs typeface="Courier"/>
              </a:rPr>
              <a:t>      | int(10) unsigned | NO   |     | NULL    |       |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g</a:t>
            </a: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eValue</a:t>
            </a:r>
            <a:r>
              <a:rPr lang="en-US" dirty="0" smtClean="0">
                <a:latin typeface="Courier"/>
                <a:cs typeface="Courier"/>
              </a:rPr>
              <a:t>    | double           | NO   |    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bitScore</a:t>
            </a:r>
            <a:r>
              <a:rPr lang="en-US" dirty="0" smtClean="0">
                <a:latin typeface="Courier"/>
                <a:cs typeface="Courier"/>
              </a:rPr>
              <a:t>  | double           | NO   |    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+-----------+------------------+------+-----+---------+-------+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Mappings from previous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If previous set on different assembly built with </a:t>
            </a:r>
            <a:r>
              <a:rPr lang="en-US" dirty="0" err="1" smtClean="0"/>
              <a:t>pslMap</a:t>
            </a:r>
            <a:endParaRPr lang="en-US" dirty="0" smtClean="0"/>
          </a:p>
          <a:p>
            <a:r>
              <a:rPr lang="en-US" dirty="0" smtClean="0"/>
              <a:t>Names like kg5ToKg6</a:t>
            </a:r>
          </a:p>
          <a:p>
            <a:r>
              <a:rPr lang="en-US" dirty="0" smtClean="0"/>
              <a:t>Status from: exact, compatible, overlap, none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sz="1647" dirty="0" smtClean="0">
                <a:latin typeface="Courier"/>
                <a:cs typeface="Courier"/>
              </a:rPr>
              <a:t>+------------+----------+----------+--------+------------+--------+------+</a:t>
            </a:r>
          </a:p>
          <a:p>
            <a:pPr>
              <a:buNone/>
            </a:pPr>
            <a:r>
              <a:rPr lang="en-US" sz="1647" dirty="0" smtClean="0">
                <a:latin typeface="Courier"/>
                <a:cs typeface="Courier"/>
              </a:rPr>
              <a:t>| </a:t>
            </a:r>
            <a:r>
              <a:rPr lang="en-US" sz="1647" dirty="0" err="1" smtClean="0">
                <a:latin typeface="Courier"/>
                <a:cs typeface="Courier"/>
              </a:rPr>
              <a:t>oldId</a:t>
            </a:r>
            <a:r>
              <a:rPr lang="en-US" sz="1647" dirty="0" smtClean="0">
                <a:latin typeface="Courier"/>
                <a:cs typeface="Courier"/>
              </a:rPr>
              <a:t>      | </a:t>
            </a:r>
            <a:r>
              <a:rPr lang="en-US" sz="1647" dirty="0" err="1" smtClean="0">
                <a:latin typeface="Courier"/>
                <a:cs typeface="Courier"/>
              </a:rPr>
              <a:t>oldChrom</a:t>
            </a:r>
            <a:r>
              <a:rPr lang="en-US" sz="1647" dirty="0" smtClean="0">
                <a:latin typeface="Courier"/>
                <a:cs typeface="Courier"/>
              </a:rPr>
              <a:t> | </a:t>
            </a:r>
            <a:r>
              <a:rPr lang="en-US" sz="1647" dirty="0" err="1" smtClean="0">
                <a:latin typeface="Courier"/>
                <a:cs typeface="Courier"/>
              </a:rPr>
              <a:t>oldStart</a:t>
            </a:r>
            <a:r>
              <a:rPr lang="en-US" sz="1647" dirty="0" smtClean="0">
                <a:latin typeface="Courier"/>
                <a:cs typeface="Courier"/>
              </a:rPr>
              <a:t> | </a:t>
            </a:r>
            <a:r>
              <a:rPr lang="en-US" sz="1647" dirty="0" err="1" smtClean="0">
                <a:latin typeface="Courier"/>
                <a:cs typeface="Courier"/>
              </a:rPr>
              <a:t>oldEnd</a:t>
            </a:r>
            <a:r>
              <a:rPr lang="en-US" sz="1647" dirty="0" smtClean="0">
                <a:latin typeface="Courier"/>
                <a:cs typeface="Courier"/>
              </a:rPr>
              <a:t> | </a:t>
            </a:r>
            <a:r>
              <a:rPr lang="en-US" sz="1647" dirty="0" err="1" smtClean="0">
                <a:latin typeface="Courier"/>
                <a:cs typeface="Courier"/>
              </a:rPr>
              <a:t>newId</a:t>
            </a:r>
            <a:r>
              <a:rPr lang="en-US" sz="1647" dirty="0" smtClean="0">
                <a:latin typeface="Courier"/>
                <a:cs typeface="Courier"/>
              </a:rPr>
              <a:t>      | status | note |</a:t>
            </a:r>
          </a:p>
          <a:p>
            <a:pPr>
              <a:buNone/>
            </a:pPr>
            <a:r>
              <a:rPr lang="en-US" sz="1647" dirty="0" smtClean="0">
                <a:latin typeface="Courier"/>
                <a:cs typeface="Courier"/>
              </a:rPr>
              <a:t>+------------+----------+----------+--------+------------+--------+------+</a:t>
            </a:r>
          </a:p>
          <a:p>
            <a:pPr>
              <a:buNone/>
            </a:pPr>
            <a:r>
              <a:rPr lang="en-US" sz="1647" dirty="0" smtClean="0">
                <a:latin typeface="Courier"/>
                <a:cs typeface="Courier"/>
              </a:rPr>
              <a:t>| uc001aaa.3 | chr1     |    11873 |  14409 | uc001aaa.3 | exact  |      | </a:t>
            </a:r>
          </a:p>
          <a:p>
            <a:pPr>
              <a:buNone/>
            </a:pPr>
            <a:r>
              <a:rPr lang="en-US" sz="1647" dirty="0" smtClean="0">
                <a:latin typeface="Courier"/>
                <a:cs typeface="Courier"/>
              </a:rPr>
              <a:t>| uc010nxq.1 | chr1     |    11873 |  14409 | uc010nxq.1 | exact  |      | </a:t>
            </a:r>
          </a:p>
          <a:p>
            <a:pPr>
              <a:buNone/>
            </a:pPr>
            <a:r>
              <a:rPr lang="en-US" sz="1647" dirty="0" smtClean="0">
                <a:latin typeface="Courier"/>
                <a:cs typeface="Courier"/>
              </a:rPr>
              <a:t>| uc010nxr.1 | chr1     |    11873 |  14409 | uc010nxr.1 | exact  |      | </a:t>
            </a:r>
          </a:p>
          <a:p>
            <a:pPr>
              <a:buNone/>
            </a:pPr>
            <a:r>
              <a:rPr lang="en-US" sz="1647" dirty="0" smtClean="0">
                <a:latin typeface="Courier"/>
                <a:cs typeface="Courier"/>
              </a:rPr>
              <a:t>+------------+----------+----------+--------+------------+--------+------+</a:t>
            </a:r>
          </a:p>
          <a:p>
            <a:endParaRPr lang="en-US" dirty="0"/>
          </a:p>
        </p:txBody>
      </p:sp>
      <p:pic>
        <p:nvPicPr>
          <p:cNvPr id="4" name="Picture 3" descr="evolutionhuman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454" y="5310564"/>
            <a:ext cx="4501997" cy="122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kgXref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+-------------+--------------+------+-----+---------+-------+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Field       | Type         | Null | Key | Default | Extra |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+-------------+--------------+------+-----+---------+-------+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kgID</a:t>
            </a:r>
            <a:r>
              <a:rPr lang="en-US" dirty="0" smtClean="0">
                <a:latin typeface="Courier"/>
                <a:cs typeface="Courier"/>
              </a:rPr>
              <a:t>        | varchar(255) | NO   | MUL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mRNA        | varchar(255) | NO   | MUL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spID</a:t>
            </a:r>
            <a:r>
              <a:rPr lang="en-US" dirty="0" smtClean="0">
                <a:latin typeface="Courier"/>
                <a:cs typeface="Courier"/>
              </a:rPr>
              <a:t>        | varchar(255) | NO   | MUL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spDisplayID</a:t>
            </a:r>
            <a:r>
              <a:rPr lang="en-US" dirty="0" smtClean="0">
                <a:latin typeface="Courier"/>
                <a:cs typeface="Courier"/>
              </a:rPr>
              <a:t> | varchar(255) | NO   | MUL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geneSymbol</a:t>
            </a:r>
            <a:r>
              <a:rPr lang="en-US" dirty="0" smtClean="0">
                <a:latin typeface="Courier"/>
                <a:cs typeface="Courier"/>
              </a:rPr>
              <a:t>  | varchar(255) | NO   | MUL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refseq</a:t>
            </a:r>
            <a:r>
              <a:rPr lang="en-US" dirty="0" smtClean="0">
                <a:latin typeface="Courier"/>
                <a:cs typeface="Courier"/>
              </a:rPr>
              <a:t>      | varchar(255) | NO   | MUL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protAcc</a:t>
            </a:r>
            <a:r>
              <a:rPr lang="en-US" dirty="0" smtClean="0">
                <a:latin typeface="Courier"/>
                <a:cs typeface="Courier"/>
              </a:rPr>
              <a:t>     | varchar(255) | NO   | MUL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description | </a:t>
            </a:r>
            <a:r>
              <a:rPr lang="en-US" dirty="0" err="1" smtClean="0">
                <a:latin typeface="Courier"/>
                <a:cs typeface="Courier"/>
              </a:rPr>
              <a:t>longblob</a:t>
            </a:r>
            <a:r>
              <a:rPr lang="en-US" dirty="0" smtClean="0">
                <a:latin typeface="Courier"/>
                <a:cs typeface="Courier"/>
              </a:rPr>
              <a:t>     | NO   |    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rfamAcc</a:t>
            </a:r>
            <a:r>
              <a:rPr lang="en-US" dirty="0" smtClean="0">
                <a:latin typeface="Courier"/>
                <a:cs typeface="Courier"/>
              </a:rPr>
              <a:t>     | varchar(255) | NO   | MUL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| </a:t>
            </a:r>
            <a:r>
              <a:rPr lang="en-US" dirty="0" err="1" smtClean="0">
                <a:latin typeface="Courier"/>
                <a:cs typeface="Courier"/>
              </a:rPr>
              <a:t>tRnaName</a:t>
            </a:r>
            <a:r>
              <a:rPr lang="en-US" dirty="0" smtClean="0">
                <a:latin typeface="Courier"/>
                <a:cs typeface="Courier"/>
              </a:rPr>
              <a:t>    | varchar(255) | NO   | MUL | NULL    |       |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+-------------+--------------+------+-----+---------+-------+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kgAlias</a:t>
            </a:r>
            <a:endParaRPr lang="en-US" dirty="0" smtClean="0"/>
          </a:p>
          <a:p>
            <a:pPr lvl="1"/>
            <a:r>
              <a:rPr lang="en-US" dirty="0" smtClean="0"/>
              <a:t>Aliases for </a:t>
            </a:r>
            <a:r>
              <a:rPr lang="en-US" dirty="0" err="1" smtClean="0"/>
              <a:t>knownGene</a:t>
            </a:r>
            <a:r>
              <a:rPr lang="en-US" dirty="0" smtClean="0"/>
              <a:t> from </a:t>
            </a:r>
            <a:r>
              <a:rPr lang="en-US" dirty="0" err="1" smtClean="0"/>
              <a:t>uniProt</a:t>
            </a:r>
            <a:endParaRPr lang="en-US" dirty="0" smtClean="0"/>
          </a:p>
          <a:p>
            <a:r>
              <a:rPr lang="en-US" dirty="0" err="1" smtClean="0"/>
              <a:t>kgProtAlias</a:t>
            </a:r>
            <a:endParaRPr lang="en-US" dirty="0" smtClean="0"/>
          </a:p>
          <a:p>
            <a:pPr lvl="1"/>
            <a:r>
              <a:rPr lang="en-US" dirty="0" smtClean="0"/>
              <a:t>Mapping of </a:t>
            </a:r>
            <a:r>
              <a:rPr lang="en-US" dirty="0" err="1" smtClean="0"/>
              <a:t>knownGene</a:t>
            </a:r>
            <a:r>
              <a:rPr lang="en-US" dirty="0" smtClean="0"/>
              <a:t> to </a:t>
            </a:r>
            <a:r>
              <a:rPr lang="en-US" dirty="0" err="1" smtClean="0"/>
              <a:t>uniProt</a:t>
            </a:r>
            <a:r>
              <a:rPr lang="en-US" dirty="0" smtClean="0"/>
              <a:t> </a:t>
            </a:r>
            <a:r>
              <a:rPr lang="en-US" dirty="0" err="1" smtClean="0"/>
              <a:t>displayId</a:t>
            </a:r>
            <a:r>
              <a:rPr lang="en-US" dirty="0" smtClean="0"/>
              <a:t> and name</a:t>
            </a:r>
          </a:p>
          <a:p>
            <a:r>
              <a:rPr lang="en-US" dirty="0" err="1" smtClean="0"/>
              <a:t>kgSpAlias</a:t>
            </a:r>
            <a:endParaRPr lang="en-US" dirty="0" smtClean="0"/>
          </a:p>
          <a:p>
            <a:pPr lvl="1"/>
            <a:r>
              <a:rPr lang="en-US" dirty="0" smtClean="0"/>
              <a:t>Mapping of </a:t>
            </a:r>
            <a:r>
              <a:rPr lang="en-US" dirty="0" err="1" smtClean="0"/>
              <a:t>knownGene</a:t>
            </a:r>
            <a:r>
              <a:rPr lang="en-US" dirty="0" smtClean="0"/>
              <a:t> ids to </a:t>
            </a:r>
            <a:r>
              <a:rPr lang="en-US" dirty="0" err="1" smtClean="0"/>
              <a:t>uniProt</a:t>
            </a:r>
            <a:endParaRPr lang="en-US" dirty="0" smtClean="0"/>
          </a:p>
          <a:p>
            <a:r>
              <a:rPr lang="en-US" dirty="0" smtClean="0"/>
              <a:t>kgProtMap2</a:t>
            </a:r>
          </a:p>
          <a:p>
            <a:pPr lvl="1"/>
            <a:r>
              <a:rPr lang="en-US" dirty="0" smtClean="0"/>
              <a:t>CDS </a:t>
            </a:r>
            <a:r>
              <a:rPr lang="en-US" dirty="0" err="1" smtClean="0"/>
              <a:t>exons</a:t>
            </a:r>
            <a:r>
              <a:rPr lang="en-US" dirty="0" smtClean="0"/>
              <a:t> in PSL format</a:t>
            </a:r>
          </a:p>
          <a:p>
            <a:r>
              <a:rPr lang="en-US" dirty="0" err="1" smtClean="0"/>
              <a:t>kgTargetAli</a:t>
            </a:r>
            <a:endParaRPr lang="en-US" dirty="0" smtClean="0"/>
          </a:p>
          <a:p>
            <a:pPr lvl="1"/>
            <a:r>
              <a:rPr lang="en-US" dirty="0" smtClean="0"/>
              <a:t>PSL mapping of </a:t>
            </a:r>
            <a:r>
              <a:rPr lang="en-US" dirty="0" err="1" smtClean="0"/>
              <a:t>knownGeneTxMrna</a:t>
            </a:r>
            <a:r>
              <a:rPr lang="en-US" dirty="0" smtClean="0"/>
              <a:t> sequence to reference genome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UCSC genes?</a:t>
            </a:r>
          </a:p>
          <a:p>
            <a:r>
              <a:rPr lang="en-US" dirty="0" smtClean="0"/>
              <a:t>Where do the gene models come from?</a:t>
            </a:r>
          </a:p>
          <a:p>
            <a:r>
              <a:rPr lang="en-US" dirty="0" smtClean="0"/>
              <a:t>How does it all plug into the Genome Browser?</a:t>
            </a:r>
          </a:p>
          <a:p>
            <a:endParaRPr lang="en-US" dirty="0" smtClean="0"/>
          </a:p>
          <a:p>
            <a:r>
              <a:rPr lang="en-US" dirty="0" smtClean="0"/>
              <a:t>Interactive Q&amp;A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knownToAllenBrain</a:t>
            </a:r>
            <a:endParaRPr lang="en-US" dirty="0" smtClean="0"/>
          </a:p>
          <a:p>
            <a:pPr lvl="1"/>
            <a:r>
              <a:rPr lang="en-US" dirty="0" smtClean="0"/>
              <a:t>Mapping of Allen Brain Atlas id’s to </a:t>
            </a:r>
            <a:r>
              <a:rPr lang="en-US" dirty="0" err="1" smtClean="0"/>
              <a:t>knownGene</a:t>
            </a:r>
            <a:r>
              <a:rPr lang="en-US" dirty="0" smtClean="0"/>
              <a:t> id’s</a:t>
            </a:r>
          </a:p>
          <a:p>
            <a:r>
              <a:rPr lang="en-US" dirty="0" err="1" smtClean="0"/>
              <a:t>knownToDecipher</a:t>
            </a:r>
            <a:endParaRPr lang="en-US" dirty="0" smtClean="0"/>
          </a:p>
          <a:p>
            <a:pPr lvl="1"/>
            <a:r>
              <a:rPr lang="en-US" dirty="0" smtClean="0"/>
              <a:t>Built by DECIPHER build process, overlaps of </a:t>
            </a:r>
            <a:r>
              <a:rPr lang="en-US" dirty="0" err="1" smtClean="0"/>
              <a:t>knownGene</a:t>
            </a:r>
            <a:r>
              <a:rPr lang="en-US" dirty="0" smtClean="0"/>
              <a:t> with DECIPHER table</a:t>
            </a:r>
          </a:p>
          <a:p>
            <a:r>
              <a:rPr lang="en-US" dirty="0" err="1" smtClean="0"/>
              <a:t>knownCanonToDecipher</a:t>
            </a:r>
            <a:endParaRPr lang="en-US" dirty="0" smtClean="0"/>
          </a:p>
          <a:p>
            <a:pPr lvl="1"/>
            <a:r>
              <a:rPr lang="en-US" dirty="0" smtClean="0"/>
              <a:t>Built by DECIPHER load process, maps overlap of </a:t>
            </a:r>
            <a:r>
              <a:rPr lang="en-US" dirty="0" err="1" smtClean="0"/>
              <a:t>knownCanonical</a:t>
            </a:r>
            <a:r>
              <a:rPr lang="en-US" dirty="0" smtClean="0"/>
              <a:t> table and Decipher </a:t>
            </a:r>
            <a:r>
              <a:rPr lang="en-US" dirty="0" smtClean="0"/>
              <a:t>table</a:t>
            </a:r>
          </a:p>
          <a:p>
            <a:r>
              <a:rPr lang="en-US" dirty="0" err="1" smtClean="0"/>
              <a:t>knownToEnsembl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Overlap of </a:t>
            </a:r>
            <a:r>
              <a:rPr lang="en-US" dirty="0" err="1" smtClean="0"/>
              <a:t>Ensembl</a:t>
            </a:r>
            <a:r>
              <a:rPr lang="en-US" dirty="0" smtClean="0"/>
              <a:t> and </a:t>
            </a:r>
            <a:r>
              <a:rPr lang="en-US" dirty="0" err="1" smtClean="0"/>
              <a:t>knownGene</a:t>
            </a:r>
            <a:r>
              <a:rPr lang="en-US" dirty="0" smtClean="0"/>
              <a:t>.  Built by </a:t>
            </a:r>
            <a:r>
              <a:rPr lang="en-US" dirty="0" err="1" smtClean="0"/>
              <a:t>knownGene</a:t>
            </a:r>
            <a:r>
              <a:rPr lang="en-US" dirty="0" smtClean="0"/>
              <a:t> and </a:t>
            </a:r>
            <a:r>
              <a:rPr lang="en-US" dirty="0" err="1" smtClean="0"/>
              <a:t>Ensembl</a:t>
            </a:r>
            <a:r>
              <a:rPr lang="en-US" dirty="0" smtClean="0"/>
              <a:t>? process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Tables (2)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knownToGnfAtlas2</a:t>
            </a:r>
          </a:p>
          <a:p>
            <a:r>
              <a:rPr lang="en-US" dirty="0" err="1" smtClean="0"/>
              <a:t>knownToHInv</a:t>
            </a:r>
            <a:endParaRPr lang="en-US" dirty="0" smtClean="0"/>
          </a:p>
          <a:p>
            <a:r>
              <a:rPr lang="en-US" dirty="0" err="1" smtClean="0"/>
              <a:t>knownToHprd</a:t>
            </a:r>
            <a:endParaRPr lang="en-US" dirty="0" smtClean="0"/>
          </a:p>
          <a:p>
            <a:r>
              <a:rPr lang="en-US" dirty="0" err="1" smtClean="0"/>
              <a:t>knownToKeggEntrez</a:t>
            </a:r>
            <a:endParaRPr lang="en-US" dirty="0" smtClean="0"/>
          </a:p>
          <a:p>
            <a:r>
              <a:rPr lang="en-US" dirty="0" err="1" smtClean="0"/>
              <a:t>knownToLocusLink</a:t>
            </a:r>
            <a:endParaRPr lang="en-US" dirty="0" smtClean="0"/>
          </a:p>
          <a:p>
            <a:r>
              <a:rPr lang="en-US" dirty="0" err="1" smtClean="0"/>
              <a:t>knownToPfam</a:t>
            </a:r>
            <a:endParaRPr lang="en-US" dirty="0" smtClean="0"/>
          </a:p>
          <a:p>
            <a:r>
              <a:rPr lang="en-US" dirty="0" err="1" smtClean="0"/>
              <a:t>knownToRefSeq</a:t>
            </a:r>
            <a:endParaRPr lang="en-US" dirty="0" smtClean="0"/>
          </a:p>
          <a:p>
            <a:r>
              <a:rPr lang="en-US" dirty="0" err="1" smtClean="0"/>
              <a:t>knownToSuper</a:t>
            </a:r>
            <a:endParaRPr lang="en-US" dirty="0" smtClean="0"/>
          </a:p>
          <a:p>
            <a:r>
              <a:rPr lang="en-US" dirty="0" err="1" smtClean="0"/>
              <a:t>knownToTreefam</a:t>
            </a:r>
            <a:endParaRPr lang="en-US" dirty="0" smtClean="0"/>
          </a:p>
          <a:p>
            <a:r>
              <a:rPr lang="en-US" dirty="0" smtClean="0"/>
              <a:t>knownToU133</a:t>
            </a:r>
          </a:p>
          <a:p>
            <a:r>
              <a:rPr lang="en-US" dirty="0" err="1" smtClean="0"/>
              <a:t>knownToVisiGene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2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1238" r="-31238"/>
          <a:stretch>
            <a:fillRect/>
          </a:stretch>
        </p:blipFill>
        <p:spPr>
          <a:xfrm>
            <a:off x="-1247378" y="274638"/>
            <a:ext cx="11431277" cy="628676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hgGeneData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kent/src/hg/hgGene/</a:t>
            </a:r>
            <a:r>
              <a:rPr lang="en-US" dirty="0" err="1" smtClean="0"/>
              <a:t>hgGeneData</a:t>
            </a:r>
            <a:r>
              <a:rPr lang="en-US" dirty="0" smtClean="0"/>
              <a:t> (</a:t>
            </a:r>
            <a:r>
              <a:rPr lang="en-US" dirty="0" err="1" smtClean="0"/>
              <a:t>cgi-bin/hgGeneData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C_elegans</a:t>
            </a:r>
            <a:endParaRPr lang="en-US" dirty="0" smtClean="0"/>
          </a:p>
          <a:p>
            <a:pPr lvl="1"/>
            <a:r>
              <a:rPr lang="en-US" dirty="0" err="1" smtClean="0"/>
              <a:t>D_melanogaster</a:t>
            </a:r>
            <a:endParaRPr lang="en-US" dirty="0" smtClean="0"/>
          </a:p>
          <a:p>
            <a:pPr lvl="1"/>
            <a:r>
              <a:rPr lang="en-US" dirty="0" smtClean="0"/>
              <a:t>Human</a:t>
            </a:r>
          </a:p>
          <a:p>
            <a:pPr lvl="1"/>
            <a:r>
              <a:rPr lang="en-US" dirty="0" smtClean="0"/>
              <a:t>Mouse</a:t>
            </a:r>
          </a:p>
          <a:p>
            <a:pPr lvl="1"/>
            <a:r>
              <a:rPr lang="en-US" dirty="0" smtClean="0"/>
              <a:t>Rat</a:t>
            </a:r>
          </a:p>
          <a:p>
            <a:pPr lvl="1"/>
            <a:r>
              <a:rPr lang="en-US" dirty="0" err="1" smtClean="0"/>
              <a:t>S_cerevisiae</a:t>
            </a:r>
            <a:endParaRPr lang="en-US" dirty="0" smtClean="0"/>
          </a:p>
          <a:p>
            <a:pPr lvl="1"/>
            <a:r>
              <a:rPr lang="en-US" dirty="0" err="1" smtClean="0"/>
              <a:t>Zebrafish</a:t>
            </a:r>
            <a:endParaRPr lang="en-US" dirty="0" smtClean="0"/>
          </a:p>
          <a:p>
            <a:r>
              <a:rPr lang="en-US" dirty="0" smtClean="0"/>
              <a:t>Assembly </a:t>
            </a:r>
            <a:r>
              <a:rPr lang="en-US" dirty="0" err="1" smtClean="0"/>
              <a:t>subdirs</a:t>
            </a:r>
            <a:endParaRPr lang="en-US" dirty="0" smtClean="0"/>
          </a:p>
          <a:p>
            <a:r>
              <a:rPr lang="en-US" dirty="0" err="1" smtClean="0"/>
              <a:t>genome.ra</a:t>
            </a:r>
            <a:endParaRPr lang="en-US" dirty="0" smtClean="0"/>
          </a:p>
          <a:p>
            <a:r>
              <a:rPr lang="en-US" dirty="0" err="1" smtClean="0"/>
              <a:t>links</a:t>
            </a:r>
            <a:r>
              <a:rPr lang="en-US" dirty="0" err="1" smtClean="0"/>
              <a:t>.ra</a:t>
            </a:r>
            <a:endParaRPr lang="en-US" dirty="0" smtClean="0"/>
          </a:p>
          <a:p>
            <a:r>
              <a:rPr lang="en-US" dirty="0" err="1" smtClean="0"/>
              <a:t>otherOrgs.ra</a:t>
            </a:r>
            <a:endParaRPr lang="en-US" dirty="0" smtClean="0"/>
          </a:p>
          <a:p>
            <a:r>
              <a:rPr lang="en-US" dirty="0" err="1" smtClean="0"/>
              <a:t>section.ra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Genome.ra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730" dirty="0" smtClean="0"/>
              <a:t>name global</a:t>
            </a:r>
          </a:p>
          <a:p>
            <a:pPr>
              <a:buNone/>
            </a:pPr>
            <a:r>
              <a:rPr lang="en-US" sz="1730" dirty="0" err="1" smtClean="0"/>
              <a:t>knownGeneMrna</a:t>
            </a:r>
            <a:r>
              <a:rPr lang="en-US" sz="1730" dirty="0" smtClean="0"/>
              <a:t> </a:t>
            </a:r>
            <a:r>
              <a:rPr lang="en-US" sz="1730" dirty="0" err="1" smtClean="0"/>
              <a:t>knownGeneMrna</a:t>
            </a:r>
            <a:endParaRPr lang="en-US" sz="1730" dirty="0" smtClean="0"/>
          </a:p>
          <a:p>
            <a:pPr>
              <a:buNone/>
            </a:pPr>
            <a:r>
              <a:rPr lang="en-US" sz="1730" dirty="0" err="1" smtClean="0"/>
              <a:t>summaryTables</a:t>
            </a:r>
            <a:r>
              <a:rPr lang="en-US" sz="1730" dirty="0" smtClean="0"/>
              <a:t> </a:t>
            </a:r>
            <a:r>
              <a:rPr lang="en-US" sz="1730" dirty="0" err="1" smtClean="0"/>
              <a:t>refSeqSummary</a:t>
            </a:r>
            <a:r>
              <a:rPr lang="en-US" sz="1730" dirty="0" smtClean="0"/>
              <a:t> </a:t>
            </a:r>
            <a:r>
              <a:rPr lang="en-US" sz="1730" dirty="0" err="1" smtClean="0"/>
              <a:t>knownToRefSeq</a:t>
            </a:r>
            <a:endParaRPr lang="en-US" sz="1730" dirty="0" smtClean="0"/>
          </a:p>
          <a:p>
            <a:pPr>
              <a:buNone/>
            </a:pPr>
            <a:r>
              <a:rPr lang="en-US" sz="1730" dirty="0" err="1" smtClean="0"/>
              <a:t>summarySql</a:t>
            </a:r>
            <a:r>
              <a:rPr lang="en-US" sz="1730" dirty="0" smtClean="0"/>
              <a:t> select summary from </a:t>
            </a:r>
            <a:r>
              <a:rPr lang="en-US" sz="1730" dirty="0" err="1" smtClean="0"/>
              <a:t>refSeqSummary,knownToRefSeq</a:t>
            </a:r>
            <a:r>
              <a:rPr lang="en-US" sz="1730" dirty="0" smtClean="0"/>
              <a:t> where </a:t>
            </a:r>
            <a:r>
              <a:rPr lang="en-US" sz="1730" dirty="0" err="1" smtClean="0"/>
              <a:t>knownToRefSeq.name</a:t>
            </a:r>
            <a:r>
              <a:rPr lang="en-US" sz="1730" dirty="0" smtClean="0"/>
              <a:t>='%</a:t>
            </a:r>
            <a:r>
              <a:rPr lang="en-US" sz="1730" dirty="0" err="1" smtClean="0"/>
              <a:t>s</a:t>
            </a:r>
            <a:r>
              <a:rPr lang="en-US" sz="1730" dirty="0" smtClean="0"/>
              <a:t>' and (</a:t>
            </a:r>
            <a:r>
              <a:rPr lang="en-US" sz="1730" dirty="0" err="1" smtClean="0"/>
              <a:t>refSeqSummary.mrnaAcc</a:t>
            </a:r>
            <a:r>
              <a:rPr lang="en-US" sz="1730" dirty="0" smtClean="0"/>
              <a:t>=</a:t>
            </a:r>
            <a:r>
              <a:rPr lang="en-US" sz="1730" dirty="0" err="1" smtClean="0"/>
              <a:t>knownToRefSeq.value</a:t>
            </a:r>
            <a:r>
              <a:rPr lang="en-US" sz="1730" dirty="0" smtClean="0"/>
              <a:t>)</a:t>
            </a:r>
          </a:p>
          <a:p>
            <a:pPr>
              <a:buNone/>
            </a:pPr>
            <a:r>
              <a:rPr lang="en-US" sz="1730" dirty="0" err="1" smtClean="0"/>
              <a:t>summaryIdSql</a:t>
            </a:r>
            <a:r>
              <a:rPr lang="en-US" sz="1730" dirty="0" smtClean="0"/>
              <a:t> select value from </a:t>
            </a:r>
            <a:r>
              <a:rPr lang="en-US" sz="1730" dirty="0" err="1" smtClean="0"/>
              <a:t>knownToRefSeq</a:t>
            </a:r>
            <a:r>
              <a:rPr lang="en-US" sz="1730" dirty="0" smtClean="0"/>
              <a:t> where name='%</a:t>
            </a:r>
            <a:r>
              <a:rPr lang="en-US" sz="1730" dirty="0" err="1" smtClean="0"/>
              <a:t>s</a:t>
            </a:r>
            <a:r>
              <a:rPr lang="en-US" sz="1730" dirty="0" smtClean="0"/>
              <a:t>'</a:t>
            </a:r>
          </a:p>
          <a:p>
            <a:pPr>
              <a:buNone/>
            </a:pPr>
            <a:r>
              <a:rPr lang="en-US" sz="1730" dirty="0" err="1" smtClean="0"/>
              <a:t>summarySource</a:t>
            </a:r>
            <a:r>
              <a:rPr lang="en-US" sz="1730" dirty="0" smtClean="0"/>
              <a:t> RefSeq Summary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(</a:t>
            </a:r>
            <a:r>
              <a:rPr lang="en-US" dirty="0" err="1" smtClean="0"/>
              <a:t>genome.ra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Picture 7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1848" b="-151848"/>
          <a:stretch>
            <a:fillRect/>
          </a:stretch>
        </p:blipFill>
        <p:spPr>
          <a:xfrm>
            <a:off x="457200" y="857772"/>
            <a:ext cx="8229600" cy="581502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Links.ra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name </a:t>
            </a:r>
            <a:r>
              <a:rPr lang="en-US" sz="1800" dirty="0" err="1" smtClean="0"/>
              <a:t>omim</a:t>
            </a: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shortLabel</a:t>
            </a:r>
            <a:r>
              <a:rPr lang="en-US" sz="1800" dirty="0" smtClean="0"/>
              <a:t> OMIM</a:t>
            </a:r>
          </a:p>
          <a:p>
            <a:pPr>
              <a:buNone/>
            </a:pPr>
            <a:r>
              <a:rPr lang="en-US" sz="1800" dirty="0" smtClean="0"/>
              <a:t>tables </a:t>
            </a:r>
            <a:r>
              <a:rPr lang="en-US" sz="1800" dirty="0" err="1" smtClean="0"/>
              <a:t>refLink</a:t>
            </a:r>
            <a:r>
              <a:rPr lang="en-US" sz="1800" dirty="0" smtClean="0"/>
              <a:t> </a:t>
            </a:r>
            <a:r>
              <a:rPr lang="en-US" sz="1800" dirty="0" err="1" smtClean="0"/>
              <a:t>kgXref</a:t>
            </a:r>
            <a:endParaRPr lang="en-US" sz="1800" dirty="0" smtClean="0"/>
          </a:p>
          <a:p>
            <a:pPr>
              <a:buNone/>
            </a:pPr>
            <a:r>
              <a:rPr lang="en-US" sz="1800" dirty="0" err="1" smtClean="0"/>
              <a:t>idSql</a:t>
            </a:r>
            <a:r>
              <a:rPr lang="en-US" sz="1800" dirty="0" smtClean="0"/>
              <a:t> select </a:t>
            </a:r>
            <a:r>
              <a:rPr lang="en-US" sz="1800" dirty="0" err="1" smtClean="0"/>
              <a:t>refLink.omimId</a:t>
            </a:r>
            <a:r>
              <a:rPr lang="en-US" sz="1800" dirty="0" smtClean="0"/>
              <a:t> from </a:t>
            </a:r>
            <a:r>
              <a:rPr lang="en-US" sz="1800" dirty="0" err="1" smtClean="0"/>
              <a:t>kgXref,refLink</a:t>
            </a:r>
            <a:r>
              <a:rPr lang="en-US" sz="1800" dirty="0" smtClean="0"/>
              <a:t> where </a:t>
            </a:r>
            <a:r>
              <a:rPr lang="en-US" sz="1800" dirty="0" err="1" smtClean="0"/>
              <a:t>kgID</a:t>
            </a:r>
            <a:r>
              <a:rPr lang="en-US" sz="1800" dirty="0" smtClean="0"/>
              <a:t> = '%</a:t>
            </a:r>
            <a:r>
              <a:rPr lang="en-US" sz="1800" dirty="0" err="1" smtClean="0"/>
              <a:t>s</a:t>
            </a:r>
            <a:r>
              <a:rPr lang="en-US" sz="1800" dirty="0" smtClean="0"/>
              <a:t>' and </a:t>
            </a:r>
            <a:r>
              <a:rPr lang="en-US" sz="1800" dirty="0" err="1" smtClean="0"/>
              <a:t>kgXref.</a:t>
            </a:r>
            <a:r>
              <a:rPr lang="en-US" sz="1800" dirty="0" err="1" smtClean="0"/>
              <a:t>refseq</a:t>
            </a:r>
            <a:r>
              <a:rPr lang="en-US" sz="1800" dirty="0" smtClean="0"/>
              <a:t> </a:t>
            </a:r>
            <a:r>
              <a:rPr lang="en-US" sz="1800" dirty="0" smtClean="0"/>
              <a:t>= </a:t>
            </a:r>
            <a:r>
              <a:rPr lang="en-US" sz="1800" dirty="0" err="1" smtClean="0"/>
              <a:t>refLink.mrnaAcc</a:t>
            </a:r>
            <a:r>
              <a:rPr lang="en-US" sz="1800" dirty="0" smtClean="0"/>
              <a:t> and </a:t>
            </a:r>
            <a:r>
              <a:rPr lang="en-US" sz="1800" dirty="0" err="1" smtClean="0"/>
              <a:t>refLink.omimId</a:t>
            </a:r>
            <a:r>
              <a:rPr lang="en-US" sz="1800" dirty="0" smtClean="0"/>
              <a:t> != 0</a:t>
            </a:r>
          </a:p>
          <a:p>
            <a:pPr>
              <a:buNone/>
            </a:pPr>
            <a:r>
              <a:rPr lang="en-US" sz="1800" dirty="0" err="1" smtClean="0"/>
              <a:t>url</a:t>
            </a:r>
            <a:r>
              <a:rPr lang="en-US" sz="1800" dirty="0" smtClean="0"/>
              <a:t> http://</a:t>
            </a:r>
            <a:r>
              <a:rPr lang="en-US" sz="1800" dirty="0" err="1" smtClean="0"/>
              <a:t>omim.org/%s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priority 10</a:t>
            </a:r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hgGene</a:t>
            </a:r>
            <a:r>
              <a:rPr lang="en-US" dirty="0" smtClean="0"/>
              <a:t> Page</a:t>
            </a: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6196" b="-86196"/>
          <a:stretch>
            <a:fillRect/>
          </a:stretch>
        </p:blipFill>
        <p:spPr>
          <a:xfrm>
            <a:off x="457200" y="1417638"/>
            <a:ext cx="8229600" cy="3846421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uniProt</a:t>
            </a:r>
            <a:endParaRPr lang="en-US" dirty="0"/>
          </a:p>
        </p:txBody>
      </p:sp>
      <p:pic>
        <p:nvPicPr>
          <p:cNvPr id="4" name="Content Placeholder 3" descr="Picture 8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9659" b="-29659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gad</a:t>
            </a:r>
            <a:br>
              <a:rPr lang="en-US" dirty="0" smtClean="0"/>
            </a:br>
            <a:r>
              <a:rPr lang="en-US" dirty="0" smtClean="0"/>
              <a:t>joined on </a:t>
            </a:r>
            <a:r>
              <a:rPr lang="en-US" dirty="0" err="1" smtClean="0"/>
              <a:t>uniProt</a:t>
            </a:r>
            <a:r>
              <a:rPr lang="en-US" dirty="0" smtClean="0"/>
              <a:t> id</a:t>
            </a:r>
            <a:endParaRPr lang="en-US" dirty="0"/>
          </a:p>
        </p:txBody>
      </p:sp>
      <p:pic>
        <p:nvPicPr>
          <p:cNvPr id="4" name="Content Placeholder 3" descr="Picture 9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1398" b="-4139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030360" y="5926426"/>
            <a:ext cx="17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makes this?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UCSC </a:t>
            </a:r>
            <a:r>
              <a:rPr lang="en-US" dirty="0" smtClean="0"/>
              <a:t>Genes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Semi-conservative set of gene models </a:t>
            </a:r>
          </a:p>
          <a:p>
            <a:r>
              <a:rPr lang="en-US" dirty="0" smtClean="0"/>
              <a:t>Stable id’s with version numbers</a:t>
            </a:r>
            <a:endParaRPr lang="en-US" dirty="0" smtClean="0"/>
          </a:p>
          <a:p>
            <a:r>
              <a:rPr lang="en-US" dirty="0" smtClean="0"/>
              <a:t>Built </a:t>
            </a:r>
            <a:r>
              <a:rPr lang="en-US" dirty="0" smtClean="0"/>
              <a:t>on</a:t>
            </a:r>
            <a:r>
              <a:rPr lang="en-US" dirty="0" smtClean="0"/>
              <a:t> latest mouse </a:t>
            </a:r>
            <a:r>
              <a:rPr lang="en-US" dirty="0" smtClean="0"/>
              <a:t>and </a:t>
            </a:r>
            <a:r>
              <a:rPr lang="en-US" dirty="0" smtClean="0"/>
              <a:t>human every six months(?)</a:t>
            </a:r>
          </a:p>
          <a:p>
            <a:r>
              <a:rPr lang="en-US" dirty="0" smtClean="0"/>
              <a:t>~25 supporting tables  (kg*, known*)</a:t>
            </a:r>
            <a:endParaRPr lang="en-US" dirty="0" smtClean="0"/>
          </a:p>
          <a:p>
            <a:r>
              <a:rPr lang="en-US" dirty="0" smtClean="0"/>
              <a:t>Gene models based </a:t>
            </a:r>
            <a:r>
              <a:rPr lang="en-US" dirty="0" smtClean="0"/>
              <a:t>on several</a:t>
            </a:r>
            <a:r>
              <a:rPr lang="en-US" baseline="0" dirty="0" smtClean="0"/>
              <a:t> lines of </a:t>
            </a:r>
            <a:r>
              <a:rPr lang="en-US" baseline="0" dirty="0" smtClean="0"/>
              <a:t>evidence	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efSeq, mRNA, EST, </a:t>
            </a:r>
            <a:r>
              <a:rPr lang="en-US" dirty="0" err="1" smtClean="0"/>
              <a:t>Rfam</a:t>
            </a:r>
            <a:r>
              <a:rPr lang="en-US" dirty="0" smtClean="0"/>
              <a:t>, CCDS, </a:t>
            </a:r>
            <a:r>
              <a:rPr lang="en-US" dirty="0" err="1" smtClean="0"/>
              <a:t>MAFs</a:t>
            </a:r>
            <a:r>
              <a:rPr lang="en-US" dirty="0" smtClean="0"/>
              <a:t>, </a:t>
            </a:r>
            <a:r>
              <a:rPr lang="en-US" dirty="0" err="1" smtClean="0"/>
              <a:t>exoniphy</a:t>
            </a:r>
            <a:endParaRPr lang="en-US" dirty="0" smtClean="0"/>
          </a:p>
          <a:p>
            <a:r>
              <a:rPr lang="en-US" dirty="0" smtClean="0"/>
              <a:t>Extensive link out resources</a:t>
            </a:r>
          </a:p>
          <a:p>
            <a:r>
              <a:rPr lang="en-US" dirty="0" smtClean="0"/>
              <a:t>Questionable Future</a:t>
            </a:r>
          </a:p>
          <a:p>
            <a:r>
              <a:rPr lang="en-US" baseline="0" dirty="0" smtClean="0"/>
              <a:t>Tw</a:t>
            </a:r>
            <a:r>
              <a:rPr lang="en-US" dirty="0" smtClean="0"/>
              <a:t>o supporting databases</a:t>
            </a:r>
          </a:p>
          <a:p>
            <a:pPr lvl="1"/>
            <a:r>
              <a:rPr lang="en-US" dirty="0" smtClean="0"/>
              <a:t>p</a:t>
            </a:r>
            <a:r>
              <a:rPr lang="en-US" baseline="0" dirty="0" smtClean="0"/>
              <a:t>roteome, </a:t>
            </a:r>
            <a:r>
              <a:rPr lang="en-US" baseline="0" dirty="0" err="1" smtClean="0"/>
              <a:t>uniProt</a:t>
            </a:r>
            <a:endParaRPr lang="en-US" baseline="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hgFixed.ctdSorted</a:t>
            </a:r>
            <a:r>
              <a:rPr lang="en-US" dirty="0" smtClean="0"/>
              <a:t>, </a:t>
            </a:r>
            <a:r>
              <a:rPr lang="en-US" dirty="0" err="1" smtClean="0"/>
              <a:t>kgXref.geneSymbol</a:t>
            </a:r>
            <a:endParaRPr lang="en-US" dirty="0"/>
          </a:p>
        </p:txBody>
      </p:sp>
      <p:pic>
        <p:nvPicPr>
          <p:cNvPr id="4" name="Content Placeholder 3" descr="Picture 1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9836" b="-5983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3030360" y="5926426"/>
            <a:ext cx="178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makes this?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GNF Atlas</a:t>
            </a:r>
            <a:endParaRPr lang="en-US" dirty="0"/>
          </a:p>
        </p:txBody>
      </p:sp>
      <p:pic>
        <p:nvPicPr>
          <p:cNvPr id="4" name="Content Placeholder 3" descr="Picture 1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638" r="-11638"/>
          <a:stretch>
            <a:fillRect/>
          </a:stretch>
        </p:blipFill>
        <p:spPr>
          <a:xfrm>
            <a:off x="457200" y="1615499"/>
            <a:ext cx="8229600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foldUtr3, foldUtr5</a:t>
            </a:r>
            <a:br>
              <a:rPr lang="en-US" dirty="0" smtClean="0"/>
            </a:br>
            <a:r>
              <a:rPr lang="en-US" dirty="0" smtClean="0"/>
              <a:t>indexed by UC id</a:t>
            </a:r>
            <a:endParaRPr lang="en-US" dirty="0"/>
          </a:p>
        </p:txBody>
      </p:sp>
      <p:pic>
        <p:nvPicPr>
          <p:cNvPr id="4" name="Content Placeholder 3" descr="Picture 12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9789" b="-159789"/>
          <a:stretch>
            <a:fillRect/>
          </a:stretch>
        </p:blipFill>
        <p:spPr/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1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215" r="-23215"/>
          <a:stretch>
            <a:fillRect/>
          </a:stretch>
        </p:blipFill>
        <p:spPr/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14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9955" b="-19955"/>
          <a:stretch>
            <a:fillRect/>
          </a:stretch>
        </p:blipFill>
        <p:spPr/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BlastTabs</a:t>
            </a:r>
            <a:endParaRPr lang="en-US" dirty="0"/>
          </a:p>
        </p:txBody>
      </p:sp>
      <p:pic>
        <p:nvPicPr>
          <p:cNvPr id="4" name="Content Placeholder 3" descr="Picture 15.png"/>
          <p:cNvPicPr>
            <a:picLocks noGrp="1" noChangeAspect="1"/>
          </p:cNvPicPr>
          <p:nvPr>
            <p:ph idx="1"/>
          </p:nvPr>
        </p:nvPicPr>
        <p:blipFill>
          <a:blip r:embed="rId2"/>
          <a:srcRect t="-98001" b="-98001"/>
          <a:stretch>
            <a:fillRect/>
          </a:stretch>
        </p:blipFill>
        <p:spPr/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uniProt</a:t>
            </a:r>
            <a:r>
              <a:rPr lang="en-US" dirty="0" smtClean="0"/>
              <a:t> id to GO term</a:t>
            </a:r>
            <a:endParaRPr lang="en-US" dirty="0"/>
          </a:p>
        </p:txBody>
      </p:sp>
      <p:pic>
        <p:nvPicPr>
          <p:cNvPr id="4" name="Content Placeholder 3" descr="Picture 16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564" b="-1556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662707" y="5941497"/>
            <a:ext cx="253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builds go database?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genbank</a:t>
            </a:r>
            <a:endParaRPr lang="en-US" dirty="0"/>
          </a:p>
        </p:txBody>
      </p:sp>
      <p:pic>
        <p:nvPicPr>
          <p:cNvPr id="4" name="Content Placeholder 3" descr="Picture 1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534" r="-5534"/>
          <a:stretch>
            <a:fillRect/>
          </a:stretch>
        </p:blipFill>
        <p:spPr/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18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445" r="-21445"/>
          <a:stretch>
            <a:fillRect/>
          </a:stretch>
        </p:blipFill>
        <p:spPr/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 19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7789" b="-17789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</a:t>
            </a:r>
            <a:r>
              <a:rPr lang="en-US" dirty="0" err="1" smtClean="0"/>
              <a:t>uniProt</a:t>
            </a:r>
            <a:r>
              <a:rPr lang="en-US" dirty="0" smtClean="0"/>
              <a:t> database</a:t>
            </a:r>
          </a:p>
          <a:p>
            <a:r>
              <a:rPr lang="en-US" dirty="0" smtClean="0"/>
              <a:t>Build proteome database</a:t>
            </a:r>
          </a:p>
          <a:p>
            <a:r>
              <a:rPr lang="en-US" dirty="0" smtClean="0"/>
              <a:t>Build gene models</a:t>
            </a:r>
          </a:p>
          <a:p>
            <a:r>
              <a:rPr lang="en-US" dirty="0" smtClean="0"/>
              <a:t>Build link-out tables</a:t>
            </a:r>
            <a:endParaRPr lang="en-US" dirty="0"/>
          </a:p>
        </p:txBody>
      </p:sp>
      <p:pic>
        <p:nvPicPr>
          <p:cNvPr id="4" name="Picture 3" descr="underConstruc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869" y="3431570"/>
            <a:ext cx="3824852" cy="342643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kgTxInfo</a:t>
            </a:r>
            <a:endParaRPr lang="en-US" dirty="0"/>
          </a:p>
        </p:txBody>
      </p:sp>
      <p:pic>
        <p:nvPicPr>
          <p:cNvPr id="4" name="Content Placeholder 3" descr="Picture 20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8437" b="-38437"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kgTxInfo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17638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+-----------------------+---------------------+------+-----+---------+-------+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Field                 | Type                | Null | Key | Default | Extra |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+-----------------------+---------------------+------+-----+---------+-------+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name                  | varchar(255)        | NO   | MUL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category              | varchar(255)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sourceAcc</a:t>
            </a:r>
            <a:r>
              <a:rPr lang="en-US" sz="4800" dirty="0" smtClean="0">
                <a:latin typeface="Courier"/>
                <a:cs typeface="Courier"/>
              </a:rPr>
              <a:t>             | varchar(255)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isRefSeq</a:t>
            </a:r>
            <a:r>
              <a:rPr lang="en-US" sz="4800" dirty="0" smtClean="0">
                <a:latin typeface="Courier"/>
                <a:cs typeface="Courier"/>
              </a:rPr>
              <a:t>              | tinyint(3) unsigned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sourceSize</a:t>
            </a:r>
            <a:r>
              <a:rPr lang="en-US" sz="4800" dirty="0" smtClean="0">
                <a:latin typeface="Courier"/>
                <a:cs typeface="Courier"/>
              </a:rPr>
              <a:t>            | int(11)     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aliCoverage</a:t>
            </a:r>
            <a:r>
              <a:rPr lang="en-US" sz="4800" dirty="0" smtClean="0">
                <a:latin typeface="Courier"/>
                <a:cs typeface="Courier"/>
              </a:rPr>
              <a:t>           | double      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aliIdRatio</a:t>
            </a:r>
            <a:r>
              <a:rPr lang="en-US" sz="4800" dirty="0" smtClean="0">
                <a:latin typeface="Courier"/>
                <a:cs typeface="Courier"/>
              </a:rPr>
              <a:t>            | double      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genoMapCount</a:t>
            </a:r>
            <a:r>
              <a:rPr lang="en-US" sz="4800" dirty="0" smtClean="0">
                <a:latin typeface="Courier"/>
                <a:cs typeface="Courier"/>
              </a:rPr>
              <a:t>          | int(11)     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exonCount</a:t>
            </a:r>
            <a:r>
              <a:rPr lang="en-US" sz="4800" dirty="0" smtClean="0">
                <a:latin typeface="Courier"/>
                <a:cs typeface="Courier"/>
              </a:rPr>
              <a:t>             | int(11)     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orfSize</a:t>
            </a:r>
            <a:r>
              <a:rPr lang="en-US" sz="4800" dirty="0" smtClean="0">
                <a:latin typeface="Courier"/>
                <a:cs typeface="Courier"/>
              </a:rPr>
              <a:t>               | int(11)     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cdsScore</a:t>
            </a:r>
            <a:r>
              <a:rPr lang="en-US" sz="4800" dirty="0" smtClean="0">
                <a:latin typeface="Courier"/>
                <a:cs typeface="Courier"/>
              </a:rPr>
              <a:t>              | double      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startComplete</a:t>
            </a:r>
            <a:r>
              <a:rPr lang="en-US" sz="4800" dirty="0" smtClean="0">
                <a:latin typeface="Courier"/>
                <a:cs typeface="Courier"/>
              </a:rPr>
              <a:t>         | tinyint(3) unsigned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endComplete</a:t>
            </a:r>
            <a:r>
              <a:rPr lang="en-US" sz="4800" dirty="0" smtClean="0">
                <a:latin typeface="Courier"/>
                <a:cs typeface="Courier"/>
              </a:rPr>
              <a:t>           | tinyint(3) unsigned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nonsenseMediatedDecay</a:t>
            </a:r>
            <a:r>
              <a:rPr lang="en-US" sz="4800" dirty="0" smtClean="0">
                <a:latin typeface="Courier"/>
                <a:cs typeface="Courier"/>
              </a:rPr>
              <a:t> | tinyint(3) unsigned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retainedIntron</a:t>
            </a:r>
            <a:r>
              <a:rPr lang="en-US" sz="4800" dirty="0" smtClean="0">
                <a:latin typeface="Courier"/>
                <a:cs typeface="Courier"/>
              </a:rPr>
              <a:t>        | tinyint(3) unsigned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bleedIntoIntron</a:t>
            </a:r>
            <a:r>
              <a:rPr lang="en-US" sz="4800" dirty="0" smtClean="0">
                <a:latin typeface="Courier"/>
                <a:cs typeface="Courier"/>
              </a:rPr>
              <a:t>       | int(11)     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strangeSplice</a:t>
            </a:r>
            <a:r>
              <a:rPr lang="en-US" sz="4800" dirty="0" smtClean="0">
                <a:latin typeface="Courier"/>
                <a:cs typeface="Courier"/>
              </a:rPr>
              <a:t>         | int(11)     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atacIntrons</a:t>
            </a:r>
            <a:r>
              <a:rPr lang="en-US" sz="4800" dirty="0" smtClean="0">
                <a:latin typeface="Courier"/>
                <a:cs typeface="Courier"/>
              </a:rPr>
              <a:t>           | int(11)            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cdsSingleInIntron</a:t>
            </a:r>
            <a:r>
              <a:rPr lang="en-US" sz="4800" dirty="0" smtClean="0">
                <a:latin typeface="Courier"/>
                <a:cs typeface="Courier"/>
              </a:rPr>
              <a:t>     | tinyint(3) unsigned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cdsSingleInUtr3       | tinyint(3) unsigned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selenocysteine</a:t>
            </a:r>
            <a:r>
              <a:rPr lang="en-US" sz="4800" dirty="0" smtClean="0">
                <a:latin typeface="Courier"/>
                <a:cs typeface="Courier"/>
              </a:rPr>
              <a:t>        | tinyint(3) unsigned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genomicFrameShift</a:t>
            </a:r>
            <a:r>
              <a:rPr lang="en-US" sz="4800" dirty="0" smtClean="0">
                <a:latin typeface="Courier"/>
                <a:cs typeface="Courier"/>
              </a:rPr>
              <a:t>     | tinyint(3) unsigned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| </a:t>
            </a:r>
            <a:r>
              <a:rPr lang="en-US" sz="4800" dirty="0" err="1" smtClean="0">
                <a:latin typeface="Courier"/>
                <a:cs typeface="Courier"/>
              </a:rPr>
              <a:t>genomicStop</a:t>
            </a:r>
            <a:r>
              <a:rPr lang="en-US" sz="4800" dirty="0" smtClean="0">
                <a:latin typeface="Courier"/>
                <a:cs typeface="Courier"/>
              </a:rPr>
              <a:t>           | tinyint(3) unsigned | NO   |     | NULL    |       | </a:t>
            </a:r>
          </a:p>
          <a:p>
            <a:pPr>
              <a:buNone/>
            </a:pPr>
            <a:r>
              <a:rPr lang="en-US" sz="4800" dirty="0" smtClean="0">
                <a:latin typeface="Courier"/>
                <a:cs typeface="Courier"/>
              </a:rPr>
              <a:t>+-----------------------+---------------------+------+-----+---------+-------+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Everyone!</a:t>
            </a:r>
            <a:endParaRPr lang="en-US" dirty="0"/>
          </a:p>
        </p:txBody>
      </p:sp>
      <p:pic>
        <p:nvPicPr>
          <p:cNvPr id="4" name="Content Placeholder 3" descr="lip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3783" r="-13783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</a:t>
            </a:r>
            <a:r>
              <a:rPr lang="en-US" dirty="0" err="1" smtClean="0"/>
              <a:t>niProt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comprehensive, high-quality and freely accessible resource of protein sequence and functional information.</a:t>
            </a:r>
            <a:endParaRPr lang="en-US" dirty="0" smtClean="0"/>
          </a:p>
          <a:p>
            <a:r>
              <a:rPr lang="en-US" dirty="0" smtClean="0">
                <a:hlinkClick r:id="rId2" action="ppaction://hlinkfile"/>
              </a:rPr>
              <a:t>ftp</a:t>
            </a:r>
            <a:r>
              <a:rPr lang="en-US" dirty="0" smtClean="0">
                <a:hlinkClick r:id="rId2" action="ppaction://hlinkfile"/>
              </a:rPr>
              <a:t>://ftp.expasy.org/databases/uniprot/current_release/knowledgebase/complete</a:t>
            </a:r>
            <a:r>
              <a:rPr lang="en-US" dirty="0" smtClean="0">
                <a:hlinkClick r:id="rId2" action="ppaction://hlinkfile"/>
              </a:rPr>
              <a:t>/</a:t>
            </a:r>
            <a:endParaRPr lang="en-US" dirty="0" smtClean="0"/>
          </a:p>
          <a:p>
            <a:pPr lvl="1"/>
            <a:r>
              <a:rPr lang="en-US" dirty="0" err="1" smtClean="0"/>
              <a:t>uniprot_sprot</a:t>
            </a:r>
            <a:r>
              <a:rPr lang="en-US" dirty="0" err="1" smtClean="0"/>
              <a:t>.dat.</a:t>
            </a:r>
            <a:r>
              <a:rPr lang="en-US" dirty="0" err="1" smtClean="0"/>
              <a:t>gz</a:t>
            </a:r>
            <a:endParaRPr lang="en-US" dirty="0" smtClean="0"/>
          </a:p>
          <a:p>
            <a:pPr lvl="1"/>
            <a:r>
              <a:rPr lang="en-US" dirty="0" err="1" smtClean="0"/>
              <a:t>uniprot_trembl.dat.</a:t>
            </a:r>
            <a:r>
              <a:rPr lang="en-US" dirty="0" err="1" smtClean="0"/>
              <a:t>gz</a:t>
            </a:r>
            <a:endParaRPr lang="en-US" dirty="0" smtClean="0"/>
          </a:p>
          <a:p>
            <a:pPr lvl="1"/>
            <a:r>
              <a:rPr lang="en-US" dirty="0" err="1" smtClean="0"/>
              <a:t>uniprot_sprot_varsplic.fasta.</a:t>
            </a:r>
            <a:r>
              <a:rPr lang="en-US" dirty="0" err="1" smtClean="0"/>
              <a:t>gz</a:t>
            </a:r>
            <a:endParaRPr lang="en-US" dirty="0" smtClean="0"/>
          </a:p>
          <a:p>
            <a:r>
              <a:rPr lang="en-US" dirty="0" smtClean="0"/>
              <a:t>37 tables</a:t>
            </a:r>
          </a:p>
          <a:p>
            <a:r>
              <a:rPr lang="en-US" dirty="0" smtClean="0"/>
              <a:t>Doc in </a:t>
            </a:r>
            <a:r>
              <a:rPr lang="en-US" dirty="0" err="1" smtClean="0"/>
              <a:t>kent/src/hg/makeDb/doc</a:t>
            </a:r>
            <a:r>
              <a:rPr lang="en-US" dirty="0" err="1" smtClean="0"/>
              <a:t>/uniProt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Proteome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Local mish-mash of remote sourced data and cross-reference tables.</a:t>
            </a:r>
          </a:p>
          <a:p>
            <a:r>
              <a:rPr lang="en-US" dirty="0" smtClean="0"/>
              <a:t>HGNC (HUGO Gene Nomenclature Committee)</a:t>
            </a:r>
          </a:p>
          <a:p>
            <a:r>
              <a:rPr lang="en-US" dirty="0" err="1" smtClean="0"/>
              <a:t>Reactome</a:t>
            </a:r>
            <a:r>
              <a:rPr lang="en-US" dirty="0" smtClean="0"/>
              <a:t>	(biological pathways)</a:t>
            </a:r>
          </a:p>
          <a:p>
            <a:r>
              <a:rPr lang="en-US" dirty="0" err="1" smtClean="0"/>
              <a:t>Interpro</a:t>
            </a:r>
            <a:r>
              <a:rPr lang="en-US" dirty="0" smtClean="0"/>
              <a:t>  (protein </a:t>
            </a:r>
            <a:r>
              <a:rPr lang="en-US" dirty="0" err="1" smtClean="0"/>
              <a:t>familes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Pfam</a:t>
            </a:r>
            <a:r>
              <a:rPr lang="en-US" dirty="0" smtClean="0"/>
              <a:t> (protein domains)</a:t>
            </a:r>
          </a:p>
          <a:p>
            <a:r>
              <a:rPr lang="en-US" dirty="0" smtClean="0"/>
              <a:t>Doc in </a:t>
            </a:r>
            <a:r>
              <a:rPr lang="en-US" dirty="0" err="1" smtClean="0"/>
              <a:t>kent/src/hg/makeDb/doc/proteins</a:t>
            </a:r>
            <a:endParaRPr lang="en-US" dirty="0" smtClean="0"/>
          </a:p>
          <a:p>
            <a:r>
              <a:rPr lang="en-US" dirty="0" smtClean="0"/>
              <a:t>Probably should be retired.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Gene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Grab Input data</a:t>
            </a:r>
          </a:p>
          <a:p>
            <a:pPr lvl="1"/>
            <a:r>
              <a:rPr lang="en-US" dirty="0" err="1" smtClean="0"/>
              <a:t>Genbank</a:t>
            </a:r>
            <a:r>
              <a:rPr lang="en-US" dirty="0" smtClean="0"/>
              <a:t> alignments</a:t>
            </a:r>
          </a:p>
          <a:p>
            <a:pPr lvl="1"/>
            <a:r>
              <a:rPr lang="en-US" dirty="0" smtClean="0"/>
              <a:t>CCDS (</a:t>
            </a:r>
            <a:r>
              <a:rPr lang="en-US" dirty="0" err="1" smtClean="0"/>
              <a:t>genbank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tRNA</a:t>
            </a:r>
            <a:r>
              <a:rPr lang="en-US" dirty="0" smtClean="0"/>
              <a:t>  (Lowe lab)</a:t>
            </a:r>
          </a:p>
          <a:p>
            <a:pPr lvl="1"/>
            <a:r>
              <a:rPr lang="en-US" dirty="0" err="1" smtClean="0"/>
              <a:t>Rfam</a:t>
            </a:r>
            <a:r>
              <a:rPr lang="en-US" dirty="0" smtClean="0"/>
              <a:t>  (</a:t>
            </a:r>
            <a:r>
              <a:rPr lang="en-US" dirty="0" err="1" smtClean="0"/>
              <a:t>rna</a:t>
            </a:r>
            <a:r>
              <a:rPr lang="en-US" dirty="0" smtClean="0"/>
              <a:t> families, Sanger)</a:t>
            </a:r>
          </a:p>
          <a:p>
            <a:pPr lvl="1"/>
            <a:r>
              <a:rPr lang="en-US" dirty="0" err="1" smtClean="0"/>
              <a:t>Exoniphy</a:t>
            </a:r>
            <a:r>
              <a:rPr lang="en-US" dirty="0" smtClean="0"/>
              <a:t>  (</a:t>
            </a:r>
            <a:r>
              <a:rPr lang="en-US" dirty="0" err="1" smtClean="0"/>
              <a:t>Siepel</a:t>
            </a:r>
            <a:r>
              <a:rPr lang="en-US" dirty="0" smtClean="0"/>
              <a:t>, deprecated)</a:t>
            </a:r>
          </a:p>
        </p:txBody>
      </p:sp>
      <p:pic>
        <p:nvPicPr>
          <p:cNvPr id="4" name="Picture 3" descr="Post-WWII-Model-Airplane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347" y="1417638"/>
            <a:ext cx="3380453" cy="2541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Gene Models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Separate out antibody regions</a:t>
            </a:r>
          </a:p>
          <a:p>
            <a:r>
              <a:rPr lang="en-US" dirty="0" smtClean="0"/>
              <a:t>Build splicing graphs for mRNA and </a:t>
            </a:r>
            <a:r>
              <a:rPr lang="en-US" dirty="0" err="1" smtClean="0"/>
              <a:t>ESTs</a:t>
            </a:r>
            <a:endParaRPr lang="en-US" dirty="0" smtClean="0"/>
          </a:p>
          <a:p>
            <a:r>
              <a:rPr lang="en-US" dirty="0" smtClean="0"/>
              <a:t>Establish evidence weights</a:t>
            </a:r>
          </a:p>
          <a:p>
            <a:pPr lvl="1"/>
            <a:r>
              <a:rPr lang="en-US" dirty="0" err="1" smtClean="0"/>
              <a:t>refSeq</a:t>
            </a:r>
            <a:r>
              <a:rPr lang="en-US" dirty="0" smtClean="0"/>
              <a:t>  100</a:t>
            </a:r>
          </a:p>
          <a:p>
            <a:pPr lvl="1"/>
            <a:r>
              <a:rPr lang="en-US" dirty="0" err="1" smtClean="0"/>
              <a:t>ccds</a:t>
            </a:r>
            <a:r>
              <a:rPr lang="en-US" dirty="0" smtClean="0"/>
              <a:t>    50</a:t>
            </a:r>
          </a:p>
          <a:p>
            <a:pPr lvl="1"/>
            <a:r>
              <a:rPr lang="en-US" dirty="0" err="1" smtClean="0"/>
              <a:t>mrna</a:t>
            </a:r>
            <a:r>
              <a:rPr lang="en-US" dirty="0" smtClean="0"/>
              <a:t>    2</a:t>
            </a:r>
          </a:p>
          <a:p>
            <a:pPr lvl="1"/>
            <a:r>
              <a:rPr lang="en-US" dirty="0" err="1" smtClean="0"/>
              <a:t>txOrtho</a:t>
            </a:r>
            <a:r>
              <a:rPr lang="en-US" dirty="0" smtClean="0"/>
              <a:t> 1</a:t>
            </a:r>
          </a:p>
          <a:p>
            <a:pPr lvl="1"/>
            <a:r>
              <a:rPr lang="en-US" dirty="0" err="1" smtClean="0"/>
              <a:t>exoniphy</a:t>
            </a:r>
            <a:r>
              <a:rPr lang="en-US" dirty="0" smtClean="0"/>
              <a:t> 1</a:t>
            </a:r>
          </a:p>
          <a:p>
            <a:pPr lvl="1"/>
            <a:r>
              <a:rPr lang="en-US" dirty="0" err="1" smtClean="0"/>
              <a:t>est</a:t>
            </a:r>
            <a:r>
              <a:rPr lang="en-US" dirty="0" smtClean="0"/>
              <a:t> 1</a:t>
            </a:r>
            <a:endParaRPr lang="en-US" dirty="0" smtClean="0"/>
          </a:p>
          <a:p>
            <a:r>
              <a:rPr lang="en-US" dirty="0" smtClean="0"/>
              <a:t>Create EST evidence when 2 native </a:t>
            </a:r>
            <a:r>
              <a:rPr lang="en-US" dirty="0" err="1" smtClean="0"/>
              <a:t>ESTs</a:t>
            </a:r>
            <a:r>
              <a:rPr lang="en-US" dirty="0" smtClean="0"/>
              <a:t> support it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Gene Models(3)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7225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 </a:t>
            </a:r>
            <a:r>
              <a:rPr lang="en-US" dirty="0" err="1" smtClean="0"/>
              <a:t>xDb</a:t>
            </a:r>
            <a:r>
              <a:rPr lang="en-US" dirty="0" smtClean="0"/>
              <a:t> mRNAs to our species for </a:t>
            </a:r>
            <a:r>
              <a:rPr lang="en-US" dirty="0" err="1" smtClean="0"/>
              <a:t>txOrtho</a:t>
            </a:r>
            <a:endParaRPr lang="en-US" dirty="0" smtClean="0"/>
          </a:p>
          <a:p>
            <a:r>
              <a:rPr lang="en-US" dirty="0" smtClean="0"/>
              <a:t>Do the </a:t>
            </a:r>
            <a:r>
              <a:rPr lang="en-US" dirty="0" err="1" smtClean="0"/>
              <a:t>txWalk</a:t>
            </a:r>
            <a:r>
              <a:rPr lang="en-US" dirty="0" smtClean="0"/>
              <a:t>! </a:t>
            </a:r>
          </a:p>
          <a:p>
            <a:endParaRPr lang="en-US" dirty="0" smtClean="0"/>
          </a:p>
          <a:p>
            <a:r>
              <a:rPr lang="en-US" dirty="0" smtClean="0"/>
              <a:t>Tools in </a:t>
            </a:r>
            <a:r>
              <a:rPr lang="en-US" dirty="0" err="1" smtClean="0"/>
              <a:t>kent/src/hg/txGraph</a:t>
            </a:r>
            <a:endParaRPr lang="en-US" dirty="0" smtClean="0"/>
          </a:p>
          <a:p>
            <a:r>
              <a:rPr lang="en-US" dirty="0" smtClean="0"/>
              <a:t>Doc in </a:t>
            </a:r>
            <a:r>
              <a:rPr lang="en-US" dirty="0" err="1" smtClean="0"/>
              <a:t>kent/src/hg/makeDb</a:t>
            </a:r>
            <a:endParaRPr lang="en-US" dirty="0" smtClean="0"/>
          </a:p>
          <a:p>
            <a:pPr lvl="1"/>
            <a:r>
              <a:rPr lang="en-US" dirty="0" smtClean="0"/>
              <a:t>/doc/</a:t>
            </a:r>
            <a:r>
              <a:rPr lang="en-US" dirty="0" err="1" smtClean="0"/>
              <a:t>ucscGenes</a:t>
            </a:r>
            <a:endParaRPr lang="en-US" dirty="0" smtClean="0"/>
          </a:p>
          <a:p>
            <a:r>
              <a:rPr lang="en-US" dirty="0" smtClean="0"/>
              <a:t>More detail on </a:t>
            </a:r>
            <a:r>
              <a:rPr lang="en-US" dirty="0" err="1" smtClean="0"/>
              <a:t>trackUi</a:t>
            </a:r>
            <a:r>
              <a:rPr lang="en-US" dirty="0" smtClean="0"/>
              <a:t> page</a:t>
            </a:r>
          </a:p>
          <a:p>
            <a:pPr lvl="1"/>
            <a:r>
              <a:rPr lang="en-US" dirty="0" err="1" smtClean="0"/>
              <a:t>http://genome.ucsc.edu/cgi-bin/</a:t>
            </a:r>
            <a:r>
              <a:rPr lang="en-US" dirty="0" err="1" smtClean="0"/>
              <a:t>hgTrackUi?g</a:t>
            </a:r>
            <a:r>
              <a:rPr lang="en-US" dirty="0" smtClean="0"/>
              <a:t>=</a:t>
            </a:r>
            <a:r>
              <a:rPr lang="en-US" dirty="0" err="1" smtClean="0"/>
              <a:t>knownGene</a:t>
            </a:r>
            <a:endParaRPr lang="en-US" dirty="0"/>
          </a:p>
        </p:txBody>
      </p:sp>
      <p:pic>
        <p:nvPicPr>
          <p:cNvPr id="4" name="Picture 3" descr="ToyStory_Woody_by_TwilightSumm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675" y="1835510"/>
            <a:ext cx="2074125" cy="44276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9052</TotalTime>
  <Words>2480</Words>
  <Application>Microsoft Macintosh PowerPoint</Application>
  <PresentationFormat>On-screen Show (4:3)</PresentationFormat>
  <Paragraphs>254</Paragraphs>
  <Slides>42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UCSC Genes</vt:lpstr>
      <vt:lpstr>Talk Overview</vt:lpstr>
      <vt:lpstr>UCSC Genes Overview</vt:lpstr>
      <vt:lpstr>Method Sketch</vt:lpstr>
      <vt:lpstr>uniProt Database</vt:lpstr>
      <vt:lpstr>Proteome Database</vt:lpstr>
      <vt:lpstr>Build Gene Models</vt:lpstr>
      <vt:lpstr>Build Gene Models (2)</vt:lpstr>
      <vt:lpstr>Build Gene Models(3)</vt:lpstr>
      <vt:lpstr>Slide 10</vt:lpstr>
      <vt:lpstr>Tables</vt:lpstr>
      <vt:lpstr>Gene Clusters</vt:lpstr>
      <vt:lpstr>UCSC Gene Sequence Tables</vt:lpstr>
      <vt:lpstr>knownAlt</vt:lpstr>
      <vt:lpstr>Blast Tables </vt:lpstr>
      <vt:lpstr>BlastTab Schema</vt:lpstr>
      <vt:lpstr>Mappings from previous set</vt:lpstr>
      <vt:lpstr>kgXref</vt:lpstr>
      <vt:lpstr>Misc Tables</vt:lpstr>
      <vt:lpstr>Overlap Tables</vt:lpstr>
      <vt:lpstr>Overlap Tables (2) </vt:lpstr>
      <vt:lpstr>Slide 22</vt:lpstr>
      <vt:lpstr>hgGeneData</vt:lpstr>
      <vt:lpstr>Genome.ra</vt:lpstr>
      <vt:lpstr>Description (genome.ra)</vt:lpstr>
      <vt:lpstr>Links.ra</vt:lpstr>
      <vt:lpstr>hgGene Page</vt:lpstr>
      <vt:lpstr>uniProt</vt:lpstr>
      <vt:lpstr>gad joined on uniProt id</vt:lpstr>
      <vt:lpstr>hgFixed.ctdSorted, kgXref.geneSymbol</vt:lpstr>
      <vt:lpstr>GNF Atlas</vt:lpstr>
      <vt:lpstr>foldUtr3, foldUtr5 indexed by UC id</vt:lpstr>
      <vt:lpstr>Slide 33</vt:lpstr>
      <vt:lpstr>Slide 34</vt:lpstr>
      <vt:lpstr>BlastTabs</vt:lpstr>
      <vt:lpstr>uniProt id to GO term</vt:lpstr>
      <vt:lpstr>genbank</vt:lpstr>
      <vt:lpstr>Slide 38</vt:lpstr>
      <vt:lpstr>Slide 39</vt:lpstr>
      <vt:lpstr>kgTxInfo</vt:lpstr>
      <vt:lpstr>kgTxInfo</vt:lpstr>
      <vt:lpstr>Thanks Everyone!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UCSC Genes</dc:title>
  <dc:creator>Brian Raney</dc:creator>
  <cp:lastModifiedBy>Brian Raney</cp:lastModifiedBy>
  <cp:revision>49</cp:revision>
  <dcterms:created xsi:type="dcterms:W3CDTF">2013-03-14T15:22:59Z</dcterms:created>
  <dcterms:modified xsi:type="dcterms:W3CDTF">2013-03-20T19:14:27Z</dcterms:modified>
</cp:coreProperties>
</file>