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2" r:id="rId5"/>
    <p:sldId id="263" r:id="rId6"/>
    <p:sldId id="260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BF84-089D-984B-957C-83A401114B98}" type="datetimeFigureOut">
              <a:rPr lang="en-US" smtClean="0"/>
              <a:t>9/30/11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EB6E3-EF6D-D946-A7FA-DA5E6DD62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566B-3FB8-7844-B882-C9BA17DCF38B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441E5-80E9-404F-BA18-4F8FD3A0C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genomebiology.com/2010/11/5/207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http://bioinformatics.oxfordjournals.org/content/26/17/2204.short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by Jim Kent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Genomic data is located with</a:t>
            </a:r>
            <a:r>
              <a:rPr lang="en-US" baseline="0" dirty="0" smtClean="0"/>
              <a:t> a chromosome name and a position on that chromosome.  Equivalent to a specification of section on a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tree, where R == “Rectangle”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/wiki/R-tree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441E5-80E9-404F-BA18-4F8FD3A0CE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30C8-8A5D-5E48-A689-D2A8EC82EA6C}" type="datetimeFigureOut">
              <a:rPr lang="en-US" smtClean="0"/>
              <a:pPr/>
              <a:t>9/30/11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428D6-B613-C246-9CF9-7EDF5B7DA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5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df"/><Relationship Id="rId5" Type="http://schemas.openxmlformats.org/officeDocument/2006/relationships/image" Target="../media/image9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708" y="3071036"/>
            <a:ext cx="7772400" cy="1470025"/>
          </a:xfrm>
        </p:spPr>
        <p:txBody>
          <a:bodyPr/>
          <a:lstStyle/>
          <a:p>
            <a:r>
              <a:rPr lang="en-US" dirty="0" err="1" smtClean="0"/>
              <a:t>bigBed/bigWig</a:t>
            </a:r>
            <a:r>
              <a:rPr lang="en-US" dirty="0" smtClean="0"/>
              <a:t> remote file 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9295" y="4936983"/>
            <a:ext cx="6400800" cy="1752600"/>
          </a:xfrm>
        </p:spPr>
        <p:txBody>
          <a:bodyPr/>
          <a:lstStyle/>
          <a:p>
            <a:r>
              <a:rPr lang="en-US" dirty="0" smtClean="0"/>
              <a:t>Hiram Clawson</a:t>
            </a:r>
          </a:p>
          <a:p>
            <a:r>
              <a:rPr lang="en-US" dirty="0" smtClean="0"/>
              <a:t>UCSC Center for </a:t>
            </a:r>
            <a:r>
              <a:rPr lang="en-US" dirty="0" err="1" smtClean="0"/>
              <a:t>Biomolecular</a:t>
            </a:r>
            <a:r>
              <a:rPr lang="en-US" dirty="0" smtClean="0"/>
              <a:t> Science &amp; Engineering</a:t>
            </a:r>
            <a:endParaRPr lang="en-US" dirty="0"/>
          </a:p>
        </p:txBody>
      </p:sp>
      <p:pic>
        <p:nvPicPr>
          <p:cNvPr id="4" name="Picture 3" descr="xldb2011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295" y="168453"/>
            <a:ext cx="62992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Transfer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 existing web-based protocols: http/https and ftp already supported on user sites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Unlike a web browser require random access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 byte range protocols for http/https – requires HTTP/1.1 but this is common.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err="1" smtClean="0"/>
              <a:t>OpenSSL</a:t>
            </a:r>
            <a:r>
              <a:rPr lang="en-US" dirty="0" smtClean="0"/>
              <a:t> for HTTPS support via BIO protocol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For FTP use resume command.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Caching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File header, root index block used by almost every query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Popular files may be used by hundreds or thousands of users.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Caching makes sense so only have to transfer a block of data once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Uses bitmap file + sparse data file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One bit for every 8k block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Just seek and write for sparse data.  Linux/Unix only allocates data for parts written.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Compression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Uses </a:t>
            </a:r>
            <a:r>
              <a:rPr lang="en-US" dirty="0" err="1" smtClean="0"/>
              <a:t>zlib</a:t>
            </a:r>
            <a:r>
              <a:rPr lang="en-US" dirty="0" smtClean="0"/>
              <a:t> library</a:t>
            </a:r>
          </a:p>
          <a:p>
            <a:pPr lvl="2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Same compression as </a:t>
            </a:r>
            <a:r>
              <a:rPr lang="en-US" dirty="0" err="1" smtClean="0"/>
              <a:t>gzip</a:t>
            </a:r>
            <a:endParaRPr lang="en-US" dirty="0" smtClean="0"/>
          </a:p>
          <a:p>
            <a:pPr lvl="2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 library is widespread, stable, fast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Compress ~500 items at a time, following same pattern as in index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Get nearly random access in spite of compression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Lose a little compression compared to compressing all items at once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Indexing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Most genomic annotations are of form</a:t>
            </a:r>
          </a:p>
          <a:p>
            <a:pPr lvl="2" eaLnBrk="1" hangingPunct="1">
              <a:buFont typeface="Wingdings" pitchFamily="-109" charset="2"/>
              <a:buNone/>
              <a:defRPr/>
            </a:pPr>
            <a:r>
              <a:rPr lang="en-US" dirty="0" smtClean="0"/>
              <a:t>Chromosome, start, end, additional-data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Most common query “give me all things that overlap with </a:t>
            </a:r>
            <a:r>
              <a:rPr lang="en-US" dirty="0" err="1" smtClean="0"/>
              <a:t>chromosome,start,end</a:t>
            </a:r>
            <a:r>
              <a:rPr lang="en-US" dirty="0" smtClean="0"/>
              <a:t>”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R+ Tree indexes work well for this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Similar to B+ Tree – used for geographical data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Each node can have hundreds of </a:t>
            </a:r>
            <a:r>
              <a:rPr lang="en-US" dirty="0" err="1" smtClean="0"/>
              <a:t>subnodes</a:t>
            </a:r>
            <a:r>
              <a:rPr lang="en-US" dirty="0" smtClean="0"/>
              <a:t>, so tree is bushy, not deep, few seeks required.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Each index slot contains range spanned by all children, only need to </a:t>
            </a:r>
            <a:r>
              <a:rPr lang="en-US" dirty="0" err="1" smtClean="0"/>
              <a:t>recurse</a:t>
            </a:r>
            <a:r>
              <a:rPr lang="en-US" dirty="0" smtClean="0"/>
              <a:t> if range overlaps.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File sorted, only every ~500</a:t>
            </a:r>
            <a:r>
              <a:rPr lang="en-US" baseline="30000" dirty="0" smtClean="0"/>
              <a:t>th</a:t>
            </a:r>
            <a:r>
              <a:rPr lang="en-US" dirty="0" smtClean="0"/>
              <a:t> node indexed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Data summary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When user is looking at </a:t>
            </a:r>
            <a:r>
              <a:rPr lang="en-US" dirty="0" err="1" smtClean="0"/>
              <a:t>megabases</a:t>
            </a:r>
            <a:r>
              <a:rPr lang="en-US" dirty="0" smtClean="0"/>
              <a:t> at once, does not need full info on every base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Store a series of summaries 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~100 bases at a time, 200 base at a time …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Summary contains min/max/sum/</a:t>
            </a:r>
            <a:r>
              <a:rPr lang="en-US" dirty="0" err="1" smtClean="0"/>
              <a:t>sumData</a:t>
            </a:r>
            <a:r>
              <a:rPr lang="en-US" dirty="0" smtClean="0"/>
              <a:t>/N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Can compute mean, std. deviation, coverage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System uses appropriate summary for given resolution, doing _some_ oversampling.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Overall </a:t>
            </a:r>
            <a:r>
              <a:rPr lang="en-US" dirty="0" err="1" smtClean="0"/>
              <a:t>BigBed/BigWig</a:t>
            </a:r>
            <a:r>
              <a:rPr lang="en-US" dirty="0" smtClean="0"/>
              <a:t>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Reduces data sent over the network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Only data needed for a particular view fetched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fetched at reduced resolution when appropriate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compressed</a:t>
            </a:r>
          </a:p>
          <a:p>
            <a:pPr lvl="1"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cached so doesn’t have to be resent.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Labs do need to run a program to create the binary indexed compressed files on their own machines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Labs do need to be able to put files (but not programs) on their web sites.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Genome Browser Staff</a:t>
            </a:r>
            <a:endParaRPr lang="en-US" dirty="0"/>
          </a:p>
        </p:txBody>
      </p:sp>
      <p:pic>
        <p:nvPicPr>
          <p:cNvPr id="4" name="Content Placeholder 3" descr="Browser1_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23" r="-1812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3982"/>
            <a:ext cx="4649537" cy="1143000"/>
          </a:xfrm>
        </p:spPr>
        <p:txBody>
          <a:bodyPr/>
          <a:lstStyle/>
          <a:p>
            <a:r>
              <a:rPr lang="en-US" dirty="0" smtClean="0"/>
              <a:t>The problem: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9439" r="-39439"/>
          <a:stretch>
            <a:fillRect/>
          </a:stretch>
        </p:blipFill>
        <p:spPr>
          <a:xfrm>
            <a:off x="-1930850" y="1039018"/>
            <a:ext cx="914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0737" y="1481924"/>
            <a:ext cx="45949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Huge amount of data</a:t>
            </a:r>
          </a:p>
          <a:p>
            <a:r>
              <a:rPr lang="en-US" sz="4000" dirty="0" smtClean="0"/>
              <a:t>at remote sites</a:t>
            </a:r>
            <a:endParaRPr lang="en-US" sz="4000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5213684" y="1481924"/>
            <a:ext cx="1096211" cy="993274"/>
          </a:xfrm>
          <a:prstGeom prst="curvedConnector3">
            <a:avLst>
              <a:gd name="adj1" fmla="val 50000"/>
            </a:avLst>
          </a:prstGeom>
          <a:ln w="76200" cmpd="sng"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09895" y="1795379"/>
            <a:ext cx="1590842" cy="1294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UCSC</a:t>
            </a:r>
            <a:endParaRPr lang="en-US" sz="3200" dirty="0"/>
          </a:p>
        </p:txBody>
      </p:sp>
      <p:cxnSp>
        <p:nvCxnSpPr>
          <p:cNvPr id="14" name="Curved Connector 13"/>
          <p:cNvCxnSpPr>
            <a:stCxn id="12" idx="2"/>
          </p:cNvCxnSpPr>
          <p:nvPr/>
        </p:nvCxnSpPr>
        <p:spPr>
          <a:xfrm rot="16200000" flipH="1">
            <a:off x="6592078" y="3603347"/>
            <a:ext cx="1134313" cy="107837"/>
          </a:xfrm>
          <a:prstGeom prst="curvedConnector3">
            <a:avLst>
              <a:gd name="adj1" fmla="val 50000"/>
            </a:avLst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rowserShot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6" y="4224421"/>
            <a:ext cx="2286000" cy="1651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9895" y="5882113"/>
            <a:ext cx="24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User View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815474" y="3685813"/>
            <a:ext cx="4220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e.g. 3x10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 floating point</a:t>
            </a:r>
          </a:p>
          <a:p>
            <a:r>
              <a:rPr lang="en-US" sz="3200" dirty="0" smtClean="0"/>
              <a:t>data values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</a:t>
            </a:r>
            <a:r>
              <a:rPr lang="en-US" dirty="0" err="1" smtClean="0"/>
              <a:t>Ol</a:t>
            </a:r>
            <a:r>
              <a:rPr lang="en-US" dirty="0" smtClean="0"/>
              <a:t>’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data from experimentalists to UCSC</a:t>
            </a:r>
          </a:p>
          <a:p>
            <a:r>
              <a:rPr lang="en-US" dirty="0" smtClean="0"/>
              <a:t>Process data locally</a:t>
            </a:r>
          </a:p>
          <a:p>
            <a:r>
              <a:rPr lang="en-US" dirty="0" smtClean="0"/>
              <a:t>Load results into local </a:t>
            </a:r>
            <a:r>
              <a:rPr lang="en-US" dirty="0" err="1" smtClean="0"/>
              <a:t>MySQL</a:t>
            </a:r>
            <a:r>
              <a:rPr lang="en-US" dirty="0" smtClean="0"/>
              <a:t> tables</a:t>
            </a:r>
          </a:p>
          <a:p>
            <a:r>
              <a:rPr lang="en-US" dirty="0" smtClean="0"/>
              <a:t>Present data via CGI to the WWW</a:t>
            </a:r>
          </a:p>
          <a:p>
            <a:r>
              <a:rPr lang="en-US" dirty="0" smtClean="0"/>
              <a:t>Expensive staff time</a:t>
            </a:r>
          </a:p>
          <a:p>
            <a:r>
              <a:rPr lang="en-US" dirty="0" smtClean="0"/>
              <a:t>Slow turnaround</a:t>
            </a:r>
          </a:p>
          <a:p>
            <a:r>
              <a:rPr lang="en-US" dirty="0" smtClean="0"/>
              <a:t>Can only work on “important” data 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0.9: Custom </a:t>
            </a:r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CGI submission mechanism</a:t>
            </a:r>
          </a:p>
          <a:p>
            <a:r>
              <a:rPr lang="en-US" dirty="0" smtClean="0"/>
              <a:t>Users submit file for processing</a:t>
            </a:r>
          </a:p>
          <a:p>
            <a:r>
              <a:rPr lang="en-US" dirty="0" smtClean="0"/>
              <a:t>Pipeline downloads entire data set and prepares for presentation</a:t>
            </a:r>
          </a:p>
          <a:p>
            <a:r>
              <a:rPr lang="en-US" dirty="0" smtClean="0"/>
              <a:t>Practical for file sizes 50 to 100 Mb</a:t>
            </a:r>
          </a:p>
          <a:p>
            <a:r>
              <a:rPr lang="en-US" dirty="0" err="1" smtClean="0"/>
              <a:t>gzipped</a:t>
            </a:r>
            <a:r>
              <a:rPr lang="en-US" dirty="0" smtClean="0"/>
              <a:t> ASCII text files</a:t>
            </a:r>
          </a:p>
          <a:p>
            <a:r>
              <a:rPr lang="en-US" dirty="0" smtClean="0"/>
              <a:t>limited lifetime, each user sees a separate copy of the same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Sequencing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132" r="-313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891972" y="6187395"/>
            <a:ext cx="510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Lincoln Stein - genomebiology.com/2010/11/5/207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3982"/>
            <a:ext cx="4649537" cy="1143000"/>
          </a:xfrm>
        </p:spPr>
        <p:txBody>
          <a:bodyPr/>
          <a:lstStyle/>
          <a:p>
            <a:r>
              <a:rPr lang="en-US" dirty="0" smtClean="0"/>
              <a:t>Jim Kent solution: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9439" r="-39439"/>
          <a:stretch>
            <a:fillRect/>
          </a:stretch>
        </p:blipFill>
        <p:spPr>
          <a:xfrm>
            <a:off x="-1930850" y="1039018"/>
            <a:ext cx="91440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0737" y="1127981"/>
            <a:ext cx="3172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Index the data </a:t>
            </a:r>
            <a:endParaRPr lang="en-US" sz="4000" dirty="0"/>
          </a:p>
        </p:txBody>
      </p:sp>
      <p:cxnSp>
        <p:nvCxnSpPr>
          <p:cNvPr id="7" name="Curved Connector 6"/>
          <p:cNvCxnSpPr>
            <a:stCxn id="11" idx="3"/>
          </p:cNvCxnSpPr>
          <p:nvPr/>
        </p:nvCxnSpPr>
        <p:spPr>
          <a:xfrm flipV="1">
            <a:off x="3034632" y="2847474"/>
            <a:ext cx="2927684" cy="1776961"/>
          </a:xfrm>
          <a:prstGeom prst="curvedConnector3">
            <a:avLst>
              <a:gd name="adj1" fmla="val 50000"/>
            </a:avLst>
          </a:prstGeom>
          <a:ln w="76200" cmpd="sng"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62316" y="2195392"/>
            <a:ext cx="1590842" cy="12947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UCSC</a:t>
            </a:r>
            <a:endParaRPr lang="en-US" sz="3200" dirty="0"/>
          </a:p>
        </p:txBody>
      </p:sp>
      <p:cxnSp>
        <p:nvCxnSpPr>
          <p:cNvPr id="14" name="Curved Connector 13"/>
          <p:cNvCxnSpPr>
            <a:stCxn id="12" idx="2"/>
          </p:cNvCxnSpPr>
          <p:nvPr/>
        </p:nvCxnSpPr>
        <p:spPr>
          <a:xfrm rot="16200000" flipH="1">
            <a:off x="6444506" y="3803353"/>
            <a:ext cx="734298" cy="107837"/>
          </a:xfrm>
          <a:prstGeom prst="curvedConnector3">
            <a:avLst>
              <a:gd name="adj1" fmla="val 50000"/>
            </a:avLst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browserShot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16" y="4224421"/>
            <a:ext cx="2286000" cy="1651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09895" y="5882113"/>
            <a:ext cx="247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User View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896080" y="2259113"/>
            <a:ext cx="31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fetch only that</a:t>
            </a:r>
          </a:p>
          <a:p>
            <a:r>
              <a:rPr lang="en-US" sz="2400" dirty="0" smtClean="0"/>
              <a:t>needed for viewpoint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163053" y="4409539"/>
            <a:ext cx="1871579" cy="429792"/>
          </a:xfrm>
          <a:prstGeom prst="rect">
            <a:avLst/>
          </a:prstGeom>
          <a:solidFill>
            <a:schemeClr val="accent6">
              <a:lumMod val="75000"/>
              <a:alpha val="29000"/>
            </a:schemeClr>
          </a:solidFill>
          <a:ln>
            <a:solidFill>
              <a:schemeClr val="accent5">
                <a:alpha val="2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JimK0504s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833" y="36787"/>
            <a:ext cx="1778000" cy="1968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633" y="6220667"/>
            <a:ext cx="57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bioinformatics.oxfordjournals.org/content/26/17/2204.full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bigBed/bigWig</a:t>
            </a:r>
            <a:r>
              <a:rPr lang="en-US" dirty="0" smtClean="0"/>
              <a:t>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-109" charset="2"/>
              <a:buChar char="§"/>
              <a:defRPr/>
            </a:pPr>
            <a:r>
              <a:rPr lang="en-US" dirty="0" smtClean="0"/>
              <a:t>Allow visualization without long uploads</a:t>
            </a:r>
          </a:p>
          <a:p>
            <a:pPr lvl="1">
              <a:buFont typeface="Wingdings" pitchFamily="-109" charset="2"/>
              <a:buChar char="§"/>
              <a:defRPr/>
            </a:pPr>
            <a:r>
              <a:rPr lang="en-US" dirty="0" smtClean="0"/>
              <a:t>Transfer only necessary data needed for current view.</a:t>
            </a:r>
          </a:p>
          <a:p>
            <a:pPr>
              <a:buFont typeface="Wingdings" pitchFamily="-109" charset="2"/>
              <a:buChar char="§"/>
              <a:defRPr/>
            </a:pPr>
            <a:r>
              <a:rPr lang="en-US" dirty="0" smtClean="0"/>
              <a:t>Minimize system administrator involvement</a:t>
            </a:r>
          </a:p>
          <a:p>
            <a:pPr lvl="1">
              <a:buFont typeface="Wingdings" pitchFamily="-109" charset="2"/>
              <a:buChar char="§"/>
              <a:defRPr/>
            </a:pPr>
            <a:r>
              <a:rPr lang="en-US" dirty="0" smtClean="0"/>
              <a:t>Files on </a:t>
            </a:r>
            <a:r>
              <a:rPr lang="en-US" dirty="0" err="1" smtClean="0"/>
              <a:t>http(s</a:t>
            </a:r>
            <a:r>
              <a:rPr lang="en-US" dirty="0" smtClean="0"/>
              <a:t>) site easier than setting up web services</a:t>
            </a:r>
          </a:p>
          <a:p>
            <a:pPr>
              <a:buFont typeface="Wingdings" pitchFamily="-109" charset="2"/>
              <a:buChar char="§"/>
              <a:defRPr/>
            </a:pPr>
            <a:r>
              <a:rPr lang="en-US" dirty="0" smtClean="0"/>
              <a:t>Leverage existing formats </a:t>
            </a:r>
          </a:p>
          <a:p>
            <a:pPr lvl="1">
              <a:buFont typeface="Wingdings" pitchFamily="-109" charset="2"/>
              <a:buChar char="§"/>
              <a:defRPr/>
            </a:pPr>
            <a:r>
              <a:rPr lang="en-US" dirty="0" smtClean="0"/>
              <a:t>Input files are same as existing custom tracks: BED, wig.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678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bed and wig file format example</a:t>
            </a:r>
            <a:endParaRPr lang="en-US" dirty="0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1411048"/>
            <a:ext cx="3886200" cy="265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#chrom start end seq</a:t>
            </a:r>
            <a:br>
              <a:rPr lang="en-US"/>
            </a:br>
            <a:r>
              <a:rPr lang="en-US"/>
              <a:t>chr1 1000 1009 acagtttta </a:t>
            </a:r>
            <a:br>
              <a:rPr lang="en-US"/>
            </a:br>
            <a:r>
              <a:rPr lang="en-US"/>
              <a:t>chr1 1289 1298 gcagtaat </a:t>
            </a:r>
            <a:br>
              <a:rPr lang="en-US"/>
            </a:br>
            <a:r>
              <a:rPr lang="en-US"/>
              <a:t>chr1 4680 4688 ccggccac</a:t>
            </a:r>
            <a:br>
              <a:rPr lang="en-US"/>
            </a:br>
            <a:r>
              <a:rPr lang="en-US"/>
              <a:t>chr1 7092 7101 gagctcaa</a:t>
            </a:r>
            <a:br>
              <a:rPr lang="en-US"/>
            </a:br>
            <a:r>
              <a:rPr lang="en-US"/>
              <a:t>chr1 7293 7302 ccctatcca</a:t>
            </a:r>
            <a:br>
              <a:rPr lang="en-US"/>
            </a:br>
            <a:r>
              <a:rPr lang="en-US"/>
              <a:t>chr1 8903 8912 gagctcaa	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419600" y="1398090"/>
            <a:ext cx="4572000" cy="267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fixedStep</a:t>
            </a:r>
            <a:r>
              <a:rPr lang="en-US" dirty="0"/>
              <a:t> </a:t>
            </a:r>
            <a:r>
              <a:rPr lang="en-US" dirty="0" err="1"/>
              <a:t>chrom</a:t>
            </a:r>
            <a:r>
              <a:rPr lang="en-US" dirty="0"/>
              <a:t>=chr1 start=107</a:t>
            </a:r>
            <a:br>
              <a:rPr lang="en-US" dirty="0"/>
            </a:br>
            <a:r>
              <a:rPr lang="en-US" dirty="0"/>
              <a:t>0.81</a:t>
            </a:r>
            <a:br>
              <a:rPr lang="en-US" dirty="0"/>
            </a:br>
            <a:r>
              <a:rPr lang="en-US" dirty="0"/>
              <a:t>0.92 </a:t>
            </a:r>
            <a:br>
              <a:rPr lang="en-US" dirty="0"/>
            </a:br>
            <a:r>
              <a:rPr lang="en-US" dirty="0"/>
              <a:t>0.63 </a:t>
            </a:r>
            <a:br>
              <a:rPr lang="en-US" dirty="0"/>
            </a:br>
            <a:r>
              <a:rPr lang="en-US" dirty="0"/>
              <a:t>0.22</a:t>
            </a:r>
            <a:br>
              <a:rPr lang="en-US" dirty="0"/>
            </a:br>
            <a:r>
              <a:rPr lang="en-US" dirty="0"/>
              <a:t>0.98</a:t>
            </a:r>
            <a:br>
              <a:rPr lang="en-US" dirty="0"/>
            </a:br>
            <a:r>
              <a:rPr lang="en-US" dirty="0"/>
              <a:t>1.00	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143000" y="4126784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tagPos.bed</a:t>
            </a:r>
            <a:endParaRPr lang="en-US" dirty="0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5105400" y="4113826"/>
            <a:ext cx="2990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probabilityGraph.wig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588747"/>
            <a:ext cx="33397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notations at positions</a:t>
            </a:r>
          </a:p>
          <a:p>
            <a:r>
              <a:rPr lang="en-US" sz="2800" dirty="0" smtClean="0"/>
              <a:t>on chromosomes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81264" y="4640579"/>
            <a:ext cx="4105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values graphed at</a:t>
            </a:r>
          </a:p>
          <a:p>
            <a:r>
              <a:rPr lang="en-US" sz="2800" dirty="0" smtClean="0"/>
              <a:t>positions on chromosomes</a:t>
            </a:r>
            <a:endParaRPr lang="en-US" sz="2800" dirty="0"/>
          </a:p>
        </p:txBody>
      </p:sp>
      <p:pic>
        <p:nvPicPr>
          <p:cNvPr id="9" name="Picture 8" descr="hoxA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8600" y="5594686"/>
            <a:ext cx="3886200" cy="939800"/>
          </a:xfrm>
          <a:prstGeom prst="rect">
            <a:avLst/>
          </a:prstGeom>
        </p:spPr>
      </p:pic>
      <p:pic>
        <p:nvPicPr>
          <p:cNvPr id="10" name="Picture 9" descr="conservWi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19600" y="5594686"/>
            <a:ext cx="457200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big* </a:t>
            </a:r>
            <a:r>
              <a:rPr lang="en-US" dirty="0" smtClean="0"/>
              <a:t>Implementation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transfer layer – based on </a:t>
            </a:r>
            <a:r>
              <a:rPr lang="en-US" dirty="0" err="1" smtClean="0"/>
              <a:t>http(s</a:t>
            </a:r>
            <a:r>
              <a:rPr lang="en-US" dirty="0" smtClean="0"/>
              <a:t>) or ftp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Caching layer – relies on Linux sparse files</a:t>
            </a:r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Compression layer – uses </a:t>
            </a:r>
            <a:r>
              <a:rPr lang="en-US" dirty="0" err="1" smtClean="0"/>
              <a:t>zlib</a:t>
            </a:r>
            <a:endParaRPr lang="en-US" dirty="0" smtClean="0"/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Indexing layer – uses </a:t>
            </a:r>
            <a:r>
              <a:rPr lang="en-US" dirty="0" err="1" smtClean="0"/>
              <a:t>B+trees</a:t>
            </a:r>
            <a:r>
              <a:rPr lang="en-US" dirty="0" smtClean="0"/>
              <a:t> and </a:t>
            </a:r>
            <a:r>
              <a:rPr lang="en-US" dirty="0" err="1" smtClean="0"/>
              <a:t>R+trees</a:t>
            </a:r>
            <a:endParaRPr lang="en-US" dirty="0" smtClean="0"/>
          </a:p>
          <a:p>
            <a:pPr eaLnBrk="1" hangingPunct="1">
              <a:buFont typeface="Wingdings" pitchFamily="-109" charset="2"/>
              <a:buChar char="§"/>
              <a:defRPr/>
            </a:pPr>
            <a:r>
              <a:rPr lang="en-US" dirty="0" smtClean="0"/>
              <a:t>Data summary layer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863</Words>
  <Application>Microsoft Macintosh PowerPoint</Application>
  <PresentationFormat>On-screen Show (4:3)</PresentationFormat>
  <Paragraphs>111</Paragraphs>
  <Slides>16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bigBed/bigWig remote file access</vt:lpstr>
      <vt:lpstr>The problem:</vt:lpstr>
      <vt:lpstr>The Good Ol’ Days</vt:lpstr>
      <vt:lpstr>Version 0.9: Custom Tracks</vt:lpstr>
      <vt:lpstr>Next Generation Sequencing</vt:lpstr>
      <vt:lpstr>Jim Kent solution:</vt:lpstr>
      <vt:lpstr>bigBed/bigWig design goals</vt:lpstr>
      <vt:lpstr>bed and wig file format example</vt:lpstr>
      <vt:lpstr>big* Implementation Layers</vt:lpstr>
      <vt:lpstr>Data Transfer Layer</vt:lpstr>
      <vt:lpstr>Caching Layer</vt:lpstr>
      <vt:lpstr>Data Compression Layer</vt:lpstr>
      <vt:lpstr>Indexing Layer</vt:lpstr>
      <vt:lpstr>Data summary layer</vt:lpstr>
      <vt:lpstr>Overall BigBed/BigWig Features</vt:lpstr>
      <vt:lpstr>UCSC Genome Browser Staff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bigBed/bigWig remote file access</dc:title>
  <dc:creator>Hiram Clawson</dc:creator>
  <cp:lastModifiedBy>Hiram Clawson</cp:lastModifiedBy>
  <cp:revision>6</cp:revision>
  <dcterms:created xsi:type="dcterms:W3CDTF">2011-09-30T20:43:44Z</dcterms:created>
  <dcterms:modified xsi:type="dcterms:W3CDTF">2011-09-30T22:33:45Z</dcterms:modified>
</cp:coreProperties>
</file>