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259" r:id="rId3"/>
    <p:sldId id="256" r:id="rId4"/>
    <p:sldId id="260" r:id="rId5"/>
    <p:sldId id="266" r:id="rId6"/>
    <p:sldId id="270" r:id="rId7"/>
    <p:sldId id="271" r:id="rId8"/>
    <p:sldId id="297" r:id="rId9"/>
    <p:sldId id="272" r:id="rId10"/>
    <p:sldId id="273" r:id="rId11"/>
    <p:sldId id="298" r:id="rId12"/>
    <p:sldId id="262" r:id="rId13"/>
    <p:sldId id="263" r:id="rId14"/>
    <p:sldId id="265" r:id="rId15"/>
    <p:sldId id="294" r:id="rId16"/>
    <p:sldId id="295" r:id="rId17"/>
    <p:sldId id="299" r:id="rId18"/>
    <p:sldId id="300" r:id="rId19"/>
    <p:sldId id="264" r:id="rId20"/>
    <p:sldId id="268" r:id="rId21"/>
    <p:sldId id="269"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p:restoredTop sz="94694"/>
  </p:normalViewPr>
  <p:slideViewPr>
    <p:cSldViewPr snapToGrid="0" snapToObjects="1">
      <p:cViewPr varScale="1">
        <p:scale>
          <a:sx n="121" d="100"/>
          <a:sy n="121" d="100"/>
        </p:scale>
        <p:origin x="9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23CDA-18B9-3243-AEF6-58BEFCFC3C74}"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D18EE-E1A2-924D-91B9-7AF5DFAB5A89}" type="slidenum">
              <a:rPr lang="en-US" smtClean="0"/>
              <a:t>‹#›</a:t>
            </a:fld>
            <a:endParaRPr lang="en-US"/>
          </a:p>
        </p:txBody>
      </p:sp>
    </p:spTree>
    <p:extLst>
      <p:ext uri="{BB962C8B-B14F-4D97-AF65-F5344CB8AC3E}">
        <p14:creationId xmlns:p14="http://schemas.microsoft.com/office/powerpoint/2010/main" val="191813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Hiram Clawson – </a:t>
            </a:r>
            <a:r>
              <a:rPr lang="en-US" dirty="0" err="1"/>
              <a:t>hclawson@ucsc.edu</a:t>
            </a:r>
            <a:r>
              <a:rPr lang="en-US" dirty="0"/>
              <a:t> - https://</a:t>
            </a:r>
            <a:r>
              <a:rPr lang="en-US" dirty="0" err="1"/>
              <a:t>www.linkedin.com</a:t>
            </a:r>
            <a:r>
              <a:rPr lang="en-US" dirty="0"/>
              <a:t>/in/hiram-clawson-46448b/ - browser staff private email: </a:t>
            </a:r>
            <a:r>
              <a:rPr lang="en-US" dirty="0" err="1"/>
              <a:t>genome-www@soe.ucsc.edu</a:t>
            </a:r>
            <a:r>
              <a:rPr lang="en-US" dirty="0"/>
              <a:t> – public email list: </a:t>
            </a:r>
            <a:r>
              <a:rPr lang="en-US" dirty="0" err="1"/>
              <a:t>genome@soe.ucsc.edu</a:t>
            </a:r>
            <a:endParaRPr lang="en-US" dirty="0"/>
          </a:p>
        </p:txBody>
      </p:sp>
      <p:sp>
        <p:nvSpPr>
          <p:cNvPr id="4" name="Slide Number Placeholder 3"/>
          <p:cNvSpPr>
            <a:spLocks noGrp="1"/>
          </p:cNvSpPr>
          <p:nvPr>
            <p:ph type="sldNum" sz="quarter" idx="5"/>
          </p:nvPr>
        </p:nvSpPr>
        <p:spPr/>
        <p:txBody>
          <a:bodyPr/>
          <a:lstStyle/>
          <a:p>
            <a:fld id="{19BD18EE-E1A2-924D-91B9-7AF5DFAB5A89}" type="slidenum">
              <a:rPr lang="en-US" smtClean="0"/>
              <a:t>1</a:t>
            </a:fld>
            <a:endParaRPr lang="en-US"/>
          </a:p>
        </p:txBody>
      </p:sp>
    </p:spTree>
    <p:extLst>
      <p:ext uri="{BB962C8B-B14F-4D97-AF65-F5344CB8AC3E}">
        <p14:creationId xmlns:p14="http://schemas.microsoft.com/office/powerpoint/2010/main" val="277013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B4B35-5A38-F7D9-E378-E6520D4A5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42F41-A7A7-B8DC-E8E5-AB899744A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5DF19-302B-1B9D-E197-7ED5391064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word searches have a variety of hidden options, we have not yet documented this new feature.  A word with star* suffix will be a prefix search, a word preceded with –minus sign means to *not* include such matches in the result.</a:t>
            </a:r>
          </a:p>
          <a:p>
            <a:endParaRPr lang="en-US" dirty="0"/>
          </a:p>
        </p:txBody>
      </p:sp>
      <p:sp>
        <p:nvSpPr>
          <p:cNvPr id="4" name="Slide Number Placeholder 3">
            <a:extLst>
              <a:ext uri="{FF2B5EF4-FFF2-40B4-BE49-F238E27FC236}">
                <a16:creationId xmlns:a16="http://schemas.microsoft.com/office/drawing/2014/main" id="{6A5898A0-7EF3-0F84-062E-7A1182A8F338}"/>
              </a:ext>
            </a:extLst>
          </p:cNvPr>
          <p:cNvSpPr>
            <a:spLocks noGrp="1"/>
          </p:cNvSpPr>
          <p:nvPr>
            <p:ph type="sldNum" sz="quarter" idx="5"/>
          </p:nvPr>
        </p:nvSpPr>
        <p:spPr/>
        <p:txBody>
          <a:bodyPr/>
          <a:lstStyle/>
          <a:p>
            <a:fld id="{19BD18EE-E1A2-924D-91B9-7AF5DFAB5A89}" type="slidenum">
              <a:rPr lang="en-US" smtClean="0"/>
              <a:t>10</a:t>
            </a:fld>
            <a:endParaRPr lang="en-US"/>
          </a:p>
        </p:txBody>
      </p:sp>
    </p:spTree>
    <p:extLst>
      <p:ext uri="{BB962C8B-B14F-4D97-AF65-F5344CB8AC3E}">
        <p14:creationId xmlns:p14="http://schemas.microsoft.com/office/powerpoint/2010/main" val="35747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B976-48B7-A157-27BF-080513E28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92AF6-86A9-6282-FF01-910576ED2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61869-4EE7-0B85-FD6C-93C132EC310F}"/>
              </a:ext>
            </a:extLst>
          </p:cNvPr>
          <p:cNvSpPr>
            <a:spLocks noGrp="1"/>
          </p:cNvSpPr>
          <p:nvPr>
            <p:ph type="body" idx="1"/>
          </p:nvPr>
        </p:nvSpPr>
        <p:spPr/>
        <p:txBody>
          <a:bodyPr/>
          <a:lstStyle/>
          <a:p>
            <a:r>
              <a:rPr lang="en-US" dirty="0"/>
              <a:t>This recent function is under testing at this time, has not yet been announced or linked into our documentation.  Note the extra search options and information about how to use the  advanced search string features.  https://</a:t>
            </a:r>
            <a:r>
              <a:rPr lang="en-US" dirty="0" err="1"/>
              <a:t>genome.ucsc.edu</a:t>
            </a:r>
            <a:r>
              <a:rPr lang="en-US" dirty="0"/>
              <a:t>/</a:t>
            </a:r>
            <a:r>
              <a:rPr lang="en-US" dirty="0" err="1"/>
              <a:t>assemblySearch.html</a:t>
            </a:r>
            <a:endParaRPr lang="en-US" dirty="0"/>
          </a:p>
        </p:txBody>
      </p:sp>
      <p:sp>
        <p:nvSpPr>
          <p:cNvPr id="4" name="Slide Number Placeholder 3">
            <a:extLst>
              <a:ext uri="{FF2B5EF4-FFF2-40B4-BE49-F238E27FC236}">
                <a16:creationId xmlns:a16="http://schemas.microsoft.com/office/drawing/2014/main" id="{47E925BD-CC71-C2EB-7920-84F91EC4B4E5}"/>
              </a:ext>
            </a:extLst>
          </p:cNvPr>
          <p:cNvSpPr>
            <a:spLocks noGrp="1"/>
          </p:cNvSpPr>
          <p:nvPr>
            <p:ph type="sldNum" sz="quarter" idx="5"/>
          </p:nvPr>
        </p:nvSpPr>
        <p:spPr/>
        <p:txBody>
          <a:bodyPr/>
          <a:lstStyle/>
          <a:p>
            <a:fld id="{050236F4-0E63-AF44-8DC2-C46C52D8C1C9}" type="slidenum">
              <a:rPr lang="en-US" smtClean="0"/>
              <a:t>11</a:t>
            </a:fld>
            <a:endParaRPr lang="en-US"/>
          </a:p>
        </p:txBody>
      </p:sp>
    </p:spTree>
    <p:extLst>
      <p:ext uri="{BB962C8B-B14F-4D97-AF65-F5344CB8AC3E}">
        <p14:creationId xmlns:p14="http://schemas.microsoft.com/office/powerpoint/2010/main" val="270592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view of a genome assembly and the annotations on that genome</a:t>
            </a:r>
          </a:p>
        </p:txBody>
      </p:sp>
      <p:sp>
        <p:nvSpPr>
          <p:cNvPr id="4" name="Slide Number Placeholder 3"/>
          <p:cNvSpPr>
            <a:spLocks noGrp="1"/>
          </p:cNvSpPr>
          <p:nvPr>
            <p:ph type="sldNum" sz="quarter" idx="5"/>
          </p:nvPr>
        </p:nvSpPr>
        <p:spPr/>
        <p:txBody>
          <a:bodyPr/>
          <a:lstStyle/>
          <a:p>
            <a:fld id="{19BD18EE-E1A2-924D-91B9-7AF5DFAB5A89}" type="slidenum">
              <a:rPr lang="en-US" smtClean="0"/>
              <a:t>12</a:t>
            </a:fld>
            <a:endParaRPr lang="en-US"/>
          </a:p>
        </p:txBody>
      </p:sp>
    </p:spTree>
    <p:extLst>
      <p:ext uri="{BB962C8B-B14F-4D97-AF65-F5344CB8AC3E}">
        <p14:creationId xmlns:p14="http://schemas.microsoft.com/office/powerpoint/2010/main" val="420455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track controls below the main graphic image determine what is shown in the genome browser.  There are thousands of annotations that can be shown.</a:t>
            </a:r>
          </a:p>
        </p:txBody>
      </p:sp>
      <p:sp>
        <p:nvSpPr>
          <p:cNvPr id="4" name="Slide Number Placeholder 3"/>
          <p:cNvSpPr>
            <a:spLocks noGrp="1"/>
          </p:cNvSpPr>
          <p:nvPr>
            <p:ph type="sldNum" sz="quarter" idx="5"/>
          </p:nvPr>
        </p:nvSpPr>
        <p:spPr/>
        <p:txBody>
          <a:bodyPr/>
          <a:lstStyle/>
          <a:p>
            <a:fld id="{19BD18EE-E1A2-924D-91B9-7AF5DFAB5A89}" type="slidenum">
              <a:rPr lang="en-US" smtClean="0"/>
              <a:t>13</a:t>
            </a:fld>
            <a:endParaRPr lang="en-US"/>
          </a:p>
        </p:txBody>
      </p:sp>
    </p:spTree>
    <p:extLst>
      <p:ext uri="{BB962C8B-B14F-4D97-AF65-F5344CB8AC3E}">
        <p14:creationId xmlns:p14="http://schemas.microsoft.com/office/powerpoint/2010/main" val="2130437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tracks set to ‘hide’. The ‘base’ track set to ‘full’.  ‘zoom in’ to ‘base’ view to see the actual nucleotides of the genome sequence.</a:t>
            </a:r>
          </a:p>
        </p:txBody>
      </p:sp>
      <p:sp>
        <p:nvSpPr>
          <p:cNvPr id="4" name="Slide Number Placeholder 3"/>
          <p:cNvSpPr>
            <a:spLocks noGrp="1"/>
          </p:cNvSpPr>
          <p:nvPr>
            <p:ph type="sldNum" sz="quarter" idx="5"/>
          </p:nvPr>
        </p:nvSpPr>
        <p:spPr/>
        <p:txBody>
          <a:bodyPr/>
          <a:lstStyle/>
          <a:p>
            <a:fld id="{19BD18EE-E1A2-924D-91B9-7AF5DFAB5A89}" type="slidenum">
              <a:rPr lang="en-US" smtClean="0"/>
              <a:t>14</a:t>
            </a:fld>
            <a:endParaRPr lang="en-US"/>
          </a:p>
        </p:txBody>
      </p:sp>
    </p:spTree>
    <p:extLst>
      <p:ext uri="{BB962C8B-B14F-4D97-AF65-F5344CB8AC3E}">
        <p14:creationId xmlns:p14="http://schemas.microsoft.com/office/powerpoint/2010/main" val="3726984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tracks set to ‘hide’. The ‘base’ track set to ‘full’.  ‘zoom in’ to ‘base’ view to see the actual nucleotides of the genome sequence.</a:t>
            </a:r>
          </a:p>
        </p:txBody>
      </p:sp>
      <p:sp>
        <p:nvSpPr>
          <p:cNvPr id="4" name="Slide Number Placeholder 3"/>
          <p:cNvSpPr>
            <a:spLocks noGrp="1"/>
          </p:cNvSpPr>
          <p:nvPr>
            <p:ph type="sldNum" sz="quarter" idx="5"/>
          </p:nvPr>
        </p:nvSpPr>
        <p:spPr/>
        <p:txBody>
          <a:bodyPr/>
          <a:lstStyle/>
          <a:p>
            <a:fld id="{19BD18EE-E1A2-924D-91B9-7AF5DFAB5A89}" type="slidenum">
              <a:rPr lang="en-US" smtClean="0"/>
              <a:t>15</a:t>
            </a:fld>
            <a:endParaRPr lang="en-US"/>
          </a:p>
        </p:txBody>
      </p:sp>
    </p:spTree>
    <p:extLst>
      <p:ext uri="{BB962C8B-B14F-4D97-AF65-F5344CB8AC3E}">
        <p14:creationId xmlns:p14="http://schemas.microsoft.com/office/powerpoint/2010/main" val="25078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display – UTR untranslated region – thin line, Exon coding region – thick line, Intron non-coding region – chevron arrows indicating direction of transcription</a:t>
            </a:r>
          </a:p>
          <a:p>
            <a:r>
              <a:rPr lang="en-US" dirty="0"/>
              <a:t>https://</a:t>
            </a:r>
            <a:r>
              <a:rPr lang="en-US" dirty="0" err="1"/>
              <a:t>www.khanacademy.org</a:t>
            </a:r>
            <a:r>
              <a:rPr lang="en-US" dirty="0"/>
              <a:t>/science/ap-biology/gene-expression-and-regulation/transcription-and-</a:t>
            </a:r>
            <a:r>
              <a:rPr lang="en-US" dirty="0" err="1"/>
              <a:t>rna</a:t>
            </a:r>
            <a:r>
              <a:rPr lang="en-US" dirty="0"/>
              <a:t>-processing/a/overview-of-transcription</a:t>
            </a:r>
          </a:p>
        </p:txBody>
      </p:sp>
      <p:sp>
        <p:nvSpPr>
          <p:cNvPr id="4" name="Slide Number Placeholder 3"/>
          <p:cNvSpPr>
            <a:spLocks noGrp="1"/>
          </p:cNvSpPr>
          <p:nvPr>
            <p:ph type="sldNum" sz="quarter" idx="5"/>
          </p:nvPr>
        </p:nvSpPr>
        <p:spPr/>
        <p:txBody>
          <a:bodyPr/>
          <a:lstStyle/>
          <a:p>
            <a:fld id="{19BD18EE-E1A2-924D-91B9-7AF5DFAB5A89}" type="slidenum">
              <a:rPr lang="en-US" smtClean="0"/>
              <a:t>16</a:t>
            </a:fld>
            <a:endParaRPr lang="en-US"/>
          </a:p>
        </p:txBody>
      </p:sp>
    </p:spTree>
    <p:extLst>
      <p:ext uri="{BB962C8B-B14F-4D97-AF65-F5344CB8AC3E}">
        <p14:creationId xmlns:p14="http://schemas.microsoft.com/office/powerpoint/2010/main" val="225800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blat service was recently upgraded to handle very large genome assemblies.  Previous limitation was a genome size of 4 </a:t>
            </a:r>
            <a:r>
              <a:rPr lang="en-US" dirty="0" err="1"/>
              <a:t>Gbases</a:t>
            </a:r>
            <a:r>
              <a:rPr lang="en-US" dirty="0"/>
              <a:t>.</a:t>
            </a:r>
          </a:p>
          <a:p>
            <a:endParaRPr lang="en-US" dirty="0"/>
          </a:p>
        </p:txBody>
      </p:sp>
      <p:sp>
        <p:nvSpPr>
          <p:cNvPr id="4" name="Slide Number Placeholder 3"/>
          <p:cNvSpPr>
            <a:spLocks noGrp="1"/>
          </p:cNvSpPr>
          <p:nvPr>
            <p:ph type="sldNum" sz="quarter" idx="5"/>
          </p:nvPr>
        </p:nvSpPr>
        <p:spPr/>
        <p:txBody>
          <a:bodyPr/>
          <a:lstStyle/>
          <a:p>
            <a:fld id="{19BD18EE-E1A2-924D-91B9-7AF5DFAB5A89}" type="slidenum">
              <a:rPr lang="en-US" smtClean="0"/>
              <a:t>17</a:t>
            </a:fld>
            <a:endParaRPr lang="en-US"/>
          </a:p>
        </p:txBody>
      </p:sp>
    </p:spTree>
    <p:extLst>
      <p:ext uri="{BB962C8B-B14F-4D97-AF65-F5344CB8AC3E}">
        <p14:creationId xmlns:p14="http://schemas.microsoft.com/office/powerpoint/2010/main" val="4151852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blat results page, you can view the individual results, or build a custom track with all the results.</a:t>
            </a:r>
          </a:p>
          <a:p>
            <a:endParaRPr lang="en-US" dirty="0"/>
          </a:p>
        </p:txBody>
      </p:sp>
      <p:sp>
        <p:nvSpPr>
          <p:cNvPr id="4" name="Slide Number Placeholder 3"/>
          <p:cNvSpPr>
            <a:spLocks noGrp="1"/>
          </p:cNvSpPr>
          <p:nvPr>
            <p:ph type="sldNum" sz="quarter" idx="5"/>
          </p:nvPr>
        </p:nvSpPr>
        <p:spPr/>
        <p:txBody>
          <a:bodyPr/>
          <a:lstStyle/>
          <a:p>
            <a:fld id="{19BD18EE-E1A2-924D-91B9-7AF5DFAB5A89}" type="slidenum">
              <a:rPr lang="en-US" smtClean="0"/>
              <a:t>18</a:t>
            </a:fld>
            <a:endParaRPr lang="en-US"/>
          </a:p>
        </p:txBody>
      </p:sp>
    </p:spTree>
    <p:extLst>
      <p:ext uri="{BB962C8B-B14F-4D97-AF65-F5344CB8AC3E}">
        <p14:creationId xmlns:p14="http://schemas.microsoft.com/office/powerpoint/2010/main" val="305673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scenarios demonstrating biology topics using the genome browser.  Leads to sessions in the browser where the demonstration can be use interactively.</a:t>
            </a:r>
          </a:p>
        </p:txBody>
      </p:sp>
      <p:sp>
        <p:nvSpPr>
          <p:cNvPr id="4" name="Slide Number Placeholder 3"/>
          <p:cNvSpPr>
            <a:spLocks noGrp="1"/>
          </p:cNvSpPr>
          <p:nvPr>
            <p:ph type="sldNum" sz="quarter" idx="5"/>
          </p:nvPr>
        </p:nvSpPr>
        <p:spPr/>
        <p:txBody>
          <a:bodyPr/>
          <a:lstStyle/>
          <a:p>
            <a:fld id="{19BD18EE-E1A2-924D-91B9-7AF5DFAB5A89}" type="slidenum">
              <a:rPr lang="en-US" smtClean="0"/>
              <a:t>19</a:t>
            </a:fld>
            <a:endParaRPr lang="en-US"/>
          </a:p>
        </p:txBody>
      </p:sp>
    </p:spTree>
    <p:extLst>
      <p:ext uri="{BB962C8B-B14F-4D97-AF65-F5344CB8AC3E}">
        <p14:creationId xmlns:p14="http://schemas.microsoft.com/office/powerpoint/2010/main" val="26448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presentation.  1. My definition of “science” 2. The UCSC Genome Browser 3. Educational resources in the Genome Browser. Fun links: 1. https://</a:t>
            </a:r>
            <a:r>
              <a:rPr lang="en-US" dirty="0" err="1"/>
              <a:t>youtu.be</a:t>
            </a:r>
            <a:r>
              <a:rPr lang="en-US" dirty="0"/>
              <a:t>/0fKBhvDjuy0 2. https://</a:t>
            </a:r>
            <a:r>
              <a:rPr lang="en-US" dirty="0" err="1"/>
              <a:t>youtu.be</a:t>
            </a:r>
            <a:r>
              <a:rPr lang="en-US" dirty="0"/>
              <a:t>/7Hk9jct2ozY 3, https://</a:t>
            </a:r>
            <a:r>
              <a:rPr lang="en-US" dirty="0" err="1"/>
              <a:t>youtu.be</a:t>
            </a:r>
            <a:r>
              <a:rPr lang="en-US" dirty="0"/>
              <a:t>/</a:t>
            </a:r>
            <a:r>
              <a:rPr lang="en-US" dirty="0" err="1"/>
              <a:t>ydqReeTV_vk</a:t>
            </a:r>
            <a:r>
              <a:rPr lang="en-US" dirty="0"/>
              <a:t> 4. https://</a:t>
            </a:r>
            <a:r>
              <a:rPr lang="en-US" dirty="0" err="1"/>
              <a:t>youtu.be</a:t>
            </a:r>
            <a:r>
              <a:rPr lang="en-US" dirty="0"/>
              <a:t>/f8FAJXPBdOg 5. https://</a:t>
            </a:r>
            <a:r>
              <a:rPr lang="en-US" dirty="0" err="1"/>
              <a:t>youtu.be</a:t>
            </a:r>
            <a:r>
              <a:rPr lang="en-US" dirty="0"/>
              <a:t>/SKhcan8pk2w 6. https://</a:t>
            </a:r>
            <a:r>
              <a:rPr lang="en-US" dirty="0" err="1"/>
              <a:t>youtu.be</a:t>
            </a:r>
            <a:r>
              <a:rPr lang="en-US" dirty="0"/>
              <a:t>/b34al8YmQSA</a:t>
            </a:r>
          </a:p>
        </p:txBody>
      </p:sp>
      <p:sp>
        <p:nvSpPr>
          <p:cNvPr id="4" name="Slide Number Placeholder 3"/>
          <p:cNvSpPr>
            <a:spLocks noGrp="1"/>
          </p:cNvSpPr>
          <p:nvPr>
            <p:ph type="sldNum" sz="quarter" idx="5"/>
          </p:nvPr>
        </p:nvSpPr>
        <p:spPr/>
        <p:txBody>
          <a:bodyPr/>
          <a:lstStyle/>
          <a:p>
            <a:fld id="{19BD18EE-E1A2-924D-91B9-7AF5DFAB5A89}" type="slidenum">
              <a:rPr lang="en-US" smtClean="0"/>
              <a:t>2</a:t>
            </a:fld>
            <a:endParaRPr lang="en-US"/>
          </a:p>
        </p:txBody>
      </p:sp>
    </p:spTree>
    <p:extLst>
      <p:ext uri="{BB962C8B-B14F-4D97-AF65-F5344CB8AC3E}">
        <p14:creationId xmlns:p14="http://schemas.microsoft.com/office/powerpoint/2010/main" val="1907681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lesson, what are ‘reading’ frames, why are there three.  What about the ‘other’ three ?</a:t>
            </a:r>
          </a:p>
        </p:txBody>
      </p:sp>
      <p:sp>
        <p:nvSpPr>
          <p:cNvPr id="4" name="Slide Number Placeholder 3"/>
          <p:cNvSpPr>
            <a:spLocks noGrp="1"/>
          </p:cNvSpPr>
          <p:nvPr>
            <p:ph type="sldNum" sz="quarter" idx="5"/>
          </p:nvPr>
        </p:nvSpPr>
        <p:spPr/>
        <p:txBody>
          <a:bodyPr/>
          <a:lstStyle/>
          <a:p>
            <a:fld id="{19BD18EE-E1A2-924D-91B9-7AF5DFAB5A89}" type="slidenum">
              <a:rPr lang="en-US" smtClean="0"/>
              <a:t>20</a:t>
            </a:fld>
            <a:endParaRPr lang="en-US"/>
          </a:p>
        </p:txBody>
      </p:sp>
    </p:spTree>
    <p:extLst>
      <p:ext uri="{BB962C8B-B14F-4D97-AF65-F5344CB8AC3E}">
        <p14:creationId xmlns:p14="http://schemas.microsoft.com/office/powerpoint/2010/main" val="18007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establish a login ‘account’ with the genome browser.  With that account you can save ‘sessions’ – specific views of the genome browser configured to demonstrate something of interest.  You can place  your session in the ‘public’ list of sessions, or write to us private email at: </a:t>
            </a:r>
            <a:r>
              <a:rPr lang="en-US" dirty="0" err="1"/>
              <a:t>genome-www@soe.ucsc.edu</a:t>
            </a:r>
            <a:r>
              <a:rPr lang="en-US" dirty="0"/>
              <a:t> to suggest your session be used in the educational resources page.</a:t>
            </a:r>
          </a:p>
        </p:txBody>
      </p:sp>
      <p:sp>
        <p:nvSpPr>
          <p:cNvPr id="4" name="Slide Number Placeholder 3"/>
          <p:cNvSpPr>
            <a:spLocks noGrp="1"/>
          </p:cNvSpPr>
          <p:nvPr>
            <p:ph type="sldNum" sz="quarter" idx="5"/>
          </p:nvPr>
        </p:nvSpPr>
        <p:spPr/>
        <p:txBody>
          <a:bodyPr/>
          <a:lstStyle/>
          <a:p>
            <a:fld id="{19BD18EE-E1A2-924D-91B9-7AF5DFAB5A89}" type="slidenum">
              <a:rPr lang="en-US" smtClean="0"/>
              <a:t>21</a:t>
            </a:fld>
            <a:endParaRPr lang="en-US"/>
          </a:p>
        </p:txBody>
      </p:sp>
    </p:spTree>
    <p:extLst>
      <p:ext uri="{BB962C8B-B14F-4D97-AF65-F5344CB8AC3E}">
        <p14:creationId xmlns:p14="http://schemas.microsoft.com/office/powerpoint/2010/main" val="135477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CODIS ?  What are DNA short tandem repeats ?  What are the ethical considerations in such identification schemes ?</a:t>
            </a:r>
          </a:p>
        </p:txBody>
      </p:sp>
      <p:sp>
        <p:nvSpPr>
          <p:cNvPr id="4" name="Slide Number Placeholder 3"/>
          <p:cNvSpPr>
            <a:spLocks noGrp="1"/>
          </p:cNvSpPr>
          <p:nvPr>
            <p:ph type="sldNum" sz="quarter" idx="5"/>
          </p:nvPr>
        </p:nvSpPr>
        <p:spPr/>
        <p:txBody>
          <a:bodyPr/>
          <a:lstStyle/>
          <a:p>
            <a:fld id="{19BD18EE-E1A2-924D-91B9-7AF5DFAB5A89}" type="slidenum">
              <a:rPr lang="en-US" smtClean="0"/>
              <a:t>22</a:t>
            </a:fld>
            <a:endParaRPr lang="en-US"/>
          </a:p>
        </p:txBody>
      </p:sp>
    </p:spTree>
    <p:extLst>
      <p:ext uri="{BB962C8B-B14F-4D97-AF65-F5344CB8AC3E}">
        <p14:creationId xmlns:p14="http://schemas.microsoft.com/office/powerpoint/2010/main" val="177992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‘Philosophy of Science’ can be a contentious subject. https://</a:t>
            </a:r>
            <a:r>
              <a:rPr lang="en-US" dirty="0" err="1"/>
              <a:t>en.wikipedia.org</a:t>
            </a:r>
            <a:r>
              <a:rPr lang="en-US" dirty="0"/>
              <a:t>/wiki/</a:t>
            </a:r>
            <a:r>
              <a:rPr lang="en-US" dirty="0" err="1"/>
              <a:t>Philosophy_of_science</a:t>
            </a:r>
            <a:endParaRPr lang="en-US" dirty="0"/>
          </a:p>
        </p:txBody>
      </p:sp>
      <p:sp>
        <p:nvSpPr>
          <p:cNvPr id="4" name="Slide Number Placeholder 3"/>
          <p:cNvSpPr>
            <a:spLocks noGrp="1"/>
          </p:cNvSpPr>
          <p:nvPr>
            <p:ph type="sldNum" sz="quarter" idx="5"/>
          </p:nvPr>
        </p:nvSpPr>
        <p:spPr/>
        <p:txBody>
          <a:bodyPr/>
          <a:lstStyle/>
          <a:p>
            <a:fld id="{19BD18EE-E1A2-924D-91B9-7AF5DFAB5A89}" type="slidenum">
              <a:rPr lang="en-US" smtClean="0"/>
              <a:t>3</a:t>
            </a:fld>
            <a:endParaRPr lang="en-US"/>
          </a:p>
        </p:txBody>
      </p:sp>
    </p:spTree>
    <p:extLst>
      <p:ext uri="{BB962C8B-B14F-4D97-AF65-F5344CB8AC3E}">
        <p14:creationId xmlns:p14="http://schemas.microsoft.com/office/powerpoint/2010/main" val="363458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paper describing the genome browser: https://</a:t>
            </a:r>
            <a:r>
              <a:rPr lang="en-US" dirty="0" err="1"/>
              <a:t>pubmed.ncbi.nlm.nih.giv</a:t>
            </a:r>
            <a:r>
              <a:rPr lang="en-US" dirty="0"/>
              <a:t>/19957273/</a:t>
            </a:r>
          </a:p>
          <a:p>
            <a:endParaRPr lang="en-US" dirty="0"/>
          </a:p>
        </p:txBody>
      </p:sp>
      <p:sp>
        <p:nvSpPr>
          <p:cNvPr id="4" name="Slide Number Placeholder 3"/>
          <p:cNvSpPr>
            <a:spLocks noGrp="1"/>
          </p:cNvSpPr>
          <p:nvPr>
            <p:ph type="sldNum" sz="quarter" idx="5"/>
          </p:nvPr>
        </p:nvSpPr>
        <p:spPr/>
        <p:txBody>
          <a:bodyPr/>
          <a:lstStyle/>
          <a:p>
            <a:fld id="{19BD18EE-E1A2-924D-91B9-7AF5DFAB5A89}" type="slidenum">
              <a:rPr lang="en-US" smtClean="0"/>
              <a:t>4</a:t>
            </a:fld>
            <a:endParaRPr lang="en-US"/>
          </a:p>
        </p:txBody>
      </p:sp>
    </p:spTree>
    <p:extLst>
      <p:ext uri="{BB962C8B-B14F-4D97-AF65-F5344CB8AC3E}">
        <p14:creationId xmlns:p14="http://schemas.microsoft.com/office/powerpoint/2010/main" val="371489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Browser staff zoom meetings during the pandemic.  Retirements happen.</a:t>
            </a:r>
          </a:p>
        </p:txBody>
      </p:sp>
      <p:sp>
        <p:nvSpPr>
          <p:cNvPr id="4" name="Slide Number Placeholder 3"/>
          <p:cNvSpPr>
            <a:spLocks noGrp="1"/>
          </p:cNvSpPr>
          <p:nvPr>
            <p:ph type="sldNum" sz="quarter" idx="5"/>
          </p:nvPr>
        </p:nvSpPr>
        <p:spPr/>
        <p:txBody>
          <a:bodyPr/>
          <a:lstStyle/>
          <a:p>
            <a:fld id="{19BD18EE-E1A2-924D-91B9-7AF5DFAB5A89}" type="slidenum">
              <a:rPr lang="en-US" smtClean="0"/>
              <a:t>5</a:t>
            </a:fld>
            <a:endParaRPr lang="en-US"/>
          </a:p>
        </p:txBody>
      </p:sp>
    </p:spTree>
    <p:extLst>
      <p:ext uri="{BB962C8B-B14F-4D97-AF65-F5344CB8AC3E}">
        <p14:creationId xmlns:p14="http://schemas.microsoft.com/office/powerpoint/2010/main" val="4751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9CC4-1393-457E-A80B-8725F94E8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96B7D-81D3-E12E-AEA8-A2FBB2B2A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3B2C0-3115-DF0B-FFCE-F8E08B1BB68F}"/>
              </a:ext>
            </a:extLst>
          </p:cNvPr>
          <p:cNvSpPr>
            <a:spLocks noGrp="1"/>
          </p:cNvSpPr>
          <p:nvPr>
            <p:ph type="body" idx="1"/>
          </p:nvPr>
        </p:nvSpPr>
        <p:spPr/>
        <p:txBody>
          <a:bodyPr/>
          <a:lstStyle/>
          <a:p>
            <a:r>
              <a:rPr lang="en-US" dirty="0"/>
              <a:t>The Genome Browser ‘home’ page – https://</a:t>
            </a:r>
            <a:r>
              <a:rPr lang="en-US" dirty="0" err="1"/>
              <a:t>genome.ucsc.edu</a:t>
            </a:r>
            <a:r>
              <a:rPr lang="en-US" dirty="0"/>
              <a:t>/ - primarily a landing spot for google indexing to find.</a:t>
            </a:r>
          </a:p>
        </p:txBody>
      </p:sp>
      <p:sp>
        <p:nvSpPr>
          <p:cNvPr id="4" name="Slide Number Placeholder 3">
            <a:extLst>
              <a:ext uri="{FF2B5EF4-FFF2-40B4-BE49-F238E27FC236}">
                <a16:creationId xmlns:a16="http://schemas.microsoft.com/office/drawing/2014/main" id="{67A4E13B-C300-2E8D-3484-C5E67BD86BFF}"/>
              </a:ext>
            </a:extLst>
          </p:cNvPr>
          <p:cNvSpPr>
            <a:spLocks noGrp="1"/>
          </p:cNvSpPr>
          <p:nvPr>
            <p:ph type="sldNum" sz="quarter" idx="5"/>
          </p:nvPr>
        </p:nvSpPr>
        <p:spPr/>
        <p:txBody>
          <a:bodyPr/>
          <a:lstStyle/>
          <a:p>
            <a:fld id="{19BD18EE-E1A2-924D-91B9-7AF5DFAB5A89}" type="slidenum">
              <a:rPr lang="en-US" smtClean="0"/>
              <a:t>6</a:t>
            </a:fld>
            <a:endParaRPr lang="en-US"/>
          </a:p>
        </p:txBody>
      </p:sp>
    </p:spTree>
    <p:extLst>
      <p:ext uri="{BB962C8B-B14F-4D97-AF65-F5344CB8AC3E}">
        <p14:creationId xmlns:p14="http://schemas.microsoft.com/office/powerpoint/2010/main" val="391935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8A9A-AA80-57F1-6790-B261B6A0F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A4DBB-87D5-27C1-2CF8-12C1070C2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1CE84-C6D6-4D3D-C547-38319279F737}"/>
              </a:ext>
            </a:extLst>
          </p:cNvPr>
          <p:cNvSpPr>
            <a:spLocks noGrp="1"/>
          </p:cNvSpPr>
          <p:nvPr>
            <p:ph type="body" idx="1"/>
          </p:nvPr>
        </p:nvSpPr>
        <p:spPr/>
        <p:txBody>
          <a:bodyPr/>
          <a:lstStyle/>
          <a:p>
            <a:r>
              <a:rPr lang="en-US" dirty="0"/>
              <a:t>The ‘gateway’ page is where you can find and select an assembly for display.  https://</a:t>
            </a:r>
            <a:r>
              <a:rPr lang="en-US" dirty="0" err="1"/>
              <a:t>genome.ucsc.edu</a:t>
            </a:r>
            <a:r>
              <a:rPr lang="en-US" dirty="0"/>
              <a:t>/</a:t>
            </a:r>
            <a:r>
              <a:rPr lang="en-US" dirty="0" err="1"/>
              <a:t>cgi</a:t>
            </a:r>
            <a:r>
              <a:rPr lang="en-US" dirty="0"/>
              <a:t>-bin/</a:t>
            </a:r>
            <a:r>
              <a:rPr lang="en-US" dirty="0" err="1"/>
              <a:t>hgGateway</a:t>
            </a:r>
            <a:endParaRPr lang="en-US" dirty="0"/>
          </a:p>
        </p:txBody>
      </p:sp>
      <p:sp>
        <p:nvSpPr>
          <p:cNvPr id="4" name="Slide Number Placeholder 3">
            <a:extLst>
              <a:ext uri="{FF2B5EF4-FFF2-40B4-BE49-F238E27FC236}">
                <a16:creationId xmlns:a16="http://schemas.microsoft.com/office/drawing/2014/main" id="{8E692199-38DC-5A5C-B046-7E5E5A55C64A}"/>
              </a:ext>
            </a:extLst>
          </p:cNvPr>
          <p:cNvSpPr>
            <a:spLocks noGrp="1"/>
          </p:cNvSpPr>
          <p:nvPr>
            <p:ph type="sldNum" sz="quarter" idx="5"/>
          </p:nvPr>
        </p:nvSpPr>
        <p:spPr/>
        <p:txBody>
          <a:bodyPr/>
          <a:lstStyle/>
          <a:p>
            <a:fld id="{19BD18EE-E1A2-924D-91B9-7AF5DFAB5A89}" type="slidenum">
              <a:rPr lang="en-US" smtClean="0"/>
              <a:t>7</a:t>
            </a:fld>
            <a:endParaRPr lang="en-US"/>
          </a:p>
        </p:txBody>
      </p:sp>
    </p:spTree>
    <p:extLst>
      <p:ext uri="{BB962C8B-B14F-4D97-AF65-F5344CB8AC3E}">
        <p14:creationId xmlns:p14="http://schemas.microsoft.com/office/powerpoint/2010/main" val="19752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‘view sequences’ shows the names of the sequences in the assembly and the alternative ‘alias’ names that can be used for custom track data display on this assembly.</a:t>
            </a:r>
          </a:p>
          <a:p>
            <a:endParaRPr lang="en-US" dirty="0"/>
          </a:p>
        </p:txBody>
      </p:sp>
      <p:sp>
        <p:nvSpPr>
          <p:cNvPr id="4" name="Slide Number Placeholder 3"/>
          <p:cNvSpPr>
            <a:spLocks noGrp="1"/>
          </p:cNvSpPr>
          <p:nvPr>
            <p:ph type="sldNum" sz="quarter" idx="5"/>
          </p:nvPr>
        </p:nvSpPr>
        <p:spPr/>
        <p:txBody>
          <a:bodyPr/>
          <a:lstStyle/>
          <a:p>
            <a:fld id="{59CAEC72-F4AF-C84E-8D46-1970841F0823}" type="slidenum">
              <a:rPr lang="en-US" smtClean="0"/>
              <a:t>8</a:t>
            </a:fld>
            <a:endParaRPr lang="en-US"/>
          </a:p>
        </p:txBody>
      </p:sp>
    </p:spTree>
    <p:extLst>
      <p:ext uri="{BB962C8B-B14F-4D97-AF65-F5344CB8AC3E}">
        <p14:creationId xmlns:p14="http://schemas.microsoft.com/office/powerpoint/2010/main" val="289404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0DD48-5E8F-89AA-5B33-B52ADAEAC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BAD83-1FD3-0961-CB80-9B14A582C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B76E9-455A-0C8F-4C48-C7D7EC82C6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search procedure has recently been improved.  Enter search word(s) in the gateway page search form.  Single words that do not have a match will be matched as a prefix.</a:t>
            </a:r>
          </a:p>
          <a:p>
            <a:endParaRPr lang="en-US" dirty="0"/>
          </a:p>
        </p:txBody>
      </p:sp>
      <p:sp>
        <p:nvSpPr>
          <p:cNvPr id="4" name="Slide Number Placeholder 3">
            <a:extLst>
              <a:ext uri="{FF2B5EF4-FFF2-40B4-BE49-F238E27FC236}">
                <a16:creationId xmlns:a16="http://schemas.microsoft.com/office/drawing/2014/main" id="{E50A62A1-C79C-D94B-BA95-FE54D85B891B}"/>
              </a:ext>
            </a:extLst>
          </p:cNvPr>
          <p:cNvSpPr>
            <a:spLocks noGrp="1"/>
          </p:cNvSpPr>
          <p:nvPr>
            <p:ph type="sldNum" sz="quarter" idx="5"/>
          </p:nvPr>
        </p:nvSpPr>
        <p:spPr/>
        <p:txBody>
          <a:bodyPr/>
          <a:lstStyle/>
          <a:p>
            <a:fld id="{19BD18EE-E1A2-924D-91B9-7AF5DFAB5A89}" type="slidenum">
              <a:rPr lang="en-US" smtClean="0"/>
              <a:t>9</a:t>
            </a:fld>
            <a:endParaRPr lang="en-US"/>
          </a:p>
        </p:txBody>
      </p:sp>
    </p:spTree>
    <p:extLst>
      <p:ext uri="{BB962C8B-B14F-4D97-AF65-F5344CB8AC3E}">
        <p14:creationId xmlns:p14="http://schemas.microsoft.com/office/powerpoint/2010/main" val="358226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570B-3B83-8949-B245-F40AA9240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AEDF8F-165B-1E49-909C-9F0030D49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8A485-A2BC-EF49-B187-64EE1032832D}"/>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E66B40ED-7DBC-9845-80A0-8C591C9A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8EB9B-5724-D144-971C-7AF50F171529}"/>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392875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4EF5-7EB7-634D-A18F-F357D41DDB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27CF6-18D0-2046-B4F8-89CCA32A7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0571A-1110-1048-B0FA-938CCF0D87A8}"/>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9DDEED89-740E-204A-A70A-7BA3A0CAF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1FD95-AA42-1443-B23C-F0B65148F846}"/>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241770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B7178-17BE-5248-A804-ECD7C4FBE7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112B5B-0544-0147-A461-B68BF6C5E2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C2A4F-D42C-B842-A182-2514D6CA8E95}"/>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41E88312-DD90-BF44-B9C5-36969DB3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9E62D-EC2E-9B45-8135-63EEA6E97070}"/>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174754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0E9A-CD04-B649-A696-DAE220B30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736F1-5E52-D544-B478-390AF5826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08108-49E3-9C4C-91E4-10D57D4F955B}"/>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EF5F8B7E-EED1-7F41-851A-182E93C65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47313-25AD-B241-920A-F80552C6445B}"/>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151769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6916-6B7E-0146-98E3-FCE1B10EB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5838EC-A4FB-F846-AC45-EF82E7090B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2EA22-2D38-494E-9F82-5192751201EE}"/>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4DA8742F-A016-AC43-9EE3-A420B7962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B8E05-288B-554F-887A-E2FC8FF268B6}"/>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46933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A4C1D-F38D-4942-9192-E3692F10E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95BFA4-68CF-684F-B280-F364B1DBAB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A13805-2AA2-7743-9540-F800EE9E8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84E810-21B2-4046-827D-A5F42B908061}"/>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6" name="Footer Placeholder 5">
            <a:extLst>
              <a:ext uri="{FF2B5EF4-FFF2-40B4-BE49-F238E27FC236}">
                <a16:creationId xmlns:a16="http://schemas.microsoft.com/office/drawing/2014/main" id="{4EE80C40-8551-8C49-A60E-9FFB4082D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6DB05-1BB1-EF44-8117-C5B3219EBC18}"/>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114608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A385-30F9-3C44-A2E5-E1E29FB013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8A8394-A44C-AD4E-B67F-479A33BDB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87B77F-CB25-BB45-B15D-280ACED4F9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8BAA8-2D47-114A-8F75-70E2A212B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D2479D-734D-A040-9F73-527689B2C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8217A-0BD4-C54F-9297-4843A343A534}"/>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8" name="Footer Placeholder 7">
            <a:extLst>
              <a:ext uri="{FF2B5EF4-FFF2-40B4-BE49-F238E27FC236}">
                <a16:creationId xmlns:a16="http://schemas.microsoft.com/office/drawing/2014/main" id="{62B43D9A-0CFC-8C43-8B6D-7303A08B41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A50BD-696C-5F40-B195-11D8F93D3B6B}"/>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140693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666D-A7D8-8B4F-BEE2-17785F6568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E99D7-7F07-574C-8682-14CD44481493}"/>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4" name="Footer Placeholder 3">
            <a:extLst>
              <a:ext uri="{FF2B5EF4-FFF2-40B4-BE49-F238E27FC236}">
                <a16:creationId xmlns:a16="http://schemas.microsoft.com/office/drawing/2014/main" id="{B2753038-8D74-B745-92E6-E5E21103D6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03405-BC91-7140-AB74-411B4FF21C44}"/>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279456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62A29-053D-7944-9127-A6F8CC3987B3}"/>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3" name="Footer Placeholder 2">
            <a:extLst>
              <a:ext uri="{FF2B5EF4-FFF2-40B4-BE49-F238E27FC236}">
                <a16:creationId xmlns:a16="http://schemas.microsoft.com/office/drawing/2014/main" id="{4CB972E3-CB75-D142-9AA9-D0E041C97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B61F06-146C-814A-988D-1CCFC407723B}"/>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55611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DFBB-AA5C-A04C-A4AC-A927266AB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3CBC6-62F2-964F-98B1-7025B1F54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811DB2-D35E-3D4A-B166-1BC2119BB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6736C-C1C2-1045-887A-0BD6C27D87DD}"/>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6" name="Footer Placeholder 5">
            <a:extLst>
              <a:ext uri="{FF2B5EF4-FFF2-40B4-BE49-F238E27FC236}">
                <a16:creationId xmlns:a16="http://schemas.microsoft.com/office/drawing/2014/main" id="{56513CC6-A136-F54A-A249-61BA6179E9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F4B6C-7E70-CA43-A29C-CFB955B81804}"/>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319789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E0F7-4827-8B4F-B8E6-DEE3D12BE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EF6BEB-2191-854E-B52A-0A486978F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223E2A-7D31-B14A-B688-8AA967619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FCDAF-4841-0643-BE79-C1E50E390872}"/>
              </a:ext>
            </a:extLst>
          </p:cNvPr>
          <p:cNvSpPr>
            <a:spLocks noGrp="1"/>
          </p:cNvSpPr>
          <p:nvPr>
            <p:ph type="dt" sz="half" idx="10"/>
          </p:nvPr>
        </p:nvSpPr>
        <p:spPr/>
        <p:txBody>
          <a:bodyPr/>
          <a:lstStyle/>
          <a:p>
            <a:fld id="{BE0A8761-D79B-2746-BD42-FC778EE3345E}" type="datetimeFigureOut">
              <a:rPr lang="en-US" smtClean="0"/>
              <a:t>10/28/24</a:t>
            </a:fld>
            <a:endParaRPr lang="en-US"/>
          </a:p>
        </p:txBody>
      </p:sp>
      <p:sp>
        <p:nvSpPr>
          <p:cNvPr id="6" name="Footer Placeholder 5">
            <a:extLst>
              <a:ext uri="{FF2B5EF4-FFF2-40B4-BE49-F238E27FC236}">
                <a16:creationId xmlns:a16="http://schemas.microsoft.com/office/drawing/2014/main" id="{22468D92-25BB-4842-8A32-A4EDF0385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E360F-F1C9-CA49-8AE0-01C248C90283}"/>
              </a:ext>
            </a:extLst>
          </p:cNvPr>
          <p:cNvSpPr>
            <a:spLocks noGrp="1"/>
          </p:cNvSpPr>
          <p:nvPr>
            <p:ph type="sldNum" sz="quarter" idx="12"/>
          </p:nvPr>
        </p:nvSpPr>
        <p:spPr/>
        <p:txBody>
          <a:bodyPr/>
          <a:lstStyle/>
          <a:p>
            <a:fld id="{4AC66E5A-7BD6-CE46-80F9-C8257F9D7E9E}" type="slidenum">
              <a:rPr lang="en-US" smtClean="0"/>
              <a:t>‹#›</a:t>
            </a:fld>
            <a:endParaRPr lang="en-US"/>
          </a:p>
        </p:txBody>
      </p:sp>
    </p:spTree>
    <p:extLst>
      <p:ext uri="{BB962C8B-B14F-4D97-AF65-F5344CB8AC3E}">
        <p14:creationId xmlns:p14="http://schemas.microsoft.com/office/powerpoint/2010/main" val="265569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8DA6A-1E83-2648-92A4-CAD52E69C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8FE54-B0C7-D745-9FD7-E6B6FEF23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D7186-A143-3847-B537-962B8E2C3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A8761-D79B-2746-BD42-FC778EE3345E}" type="datetimeFigureOut">
              <a:rPr lang="en-US" smtClean="0"/>
              <a:t>10/28/24</a:t>
            </a:fld>
            <a:endParaRPr lang="en-US"/>
          </a:p>
        </p:txBody>
      </p:sp>
      <p:sp>
        <p:nvSpPr>
          <p:cNvPr id="5" name="Footer Placeholder 4">
            <a:extLst>
              <a:ext uri="{FF2B5EF4-FFF2-40B4-BE49-F238E27FC236}">
                <a16:creationId xmlns:a16="http://schemas.microsoft.com/office/drawing/2014/main" id="{9BCEEE14-3144-C045-81BD-D5748C5D3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F42845-BD39-7A4F-ACBD-303B7CCF8A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66E5A-7BD6-CE46-80F9-C8257F9D7E9E}" type="slidenum">
              <a:rPr lang="en-US" smtClean="0"/>
              <a:t>‹#›</a:t>
            </a:fld>
            <a:endParaRPr lang="en-US"/>
          </a:p>
        </p:txBody>
      </p:sp>
    </p:spTree>
    <p:extLst>
      <p:ext uri="{BB962C8B-B14F-4D97-AF65-F5344CB8AC3E}">
        <p14:creationId xmlns:p14="http://schemas.microsoft.com/office/powerpoint/2010/main" val="3671273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enome.ucs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enome.ucsc.edu/" TargetMode="External"/><Relationship Id="rId7" Type="http://schemas.openxmlformats.org/officeDocument/2006/relationships/hyperlink" Target="https://youtu.be/b34al8YmQS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youtu.be/f8FAJXPBdOg/" TargetMode="External"/><Relationship Id="rId5" Type="http://schemas.openxmlformats.org/officeDocument/2006/relationships/hyperlink" Target="https://youtu.be/ydqReeTV_vk/" TargetMode="External"/><Relationship Id="rId4" Type="http://schemas.openxmlformats.org/officeDocument/2006/relationships/hyperlink" Target="https://youtu.be/0fKBhvDjuy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B70B95-C737-244D-AE17-E35C92742D15}"/>
              </a:ext>
            </a:extLst>
          </p:cNvPr>
          <p:cNvSpPr txBox="1"/>
          <p:nvPr/>
        </p:nvSpPr>
        <p:spPr>
          <a:xfrm>
            <a:off x="201887" y="907032"/>
            <a:ext cx="9785131" cy="3785652"/>
          </a:xfrm>
          <a:prstGeom prst="rect">
            <a:avLst/>
          </a:prstGeom>
          <a:solidFill>
            <a:schemeClr val="accent1">
              <a:lumMod val="75000"/>
            </a:schemeClr>
          </a:solidFill>
        </p:spPr>
        <p:txBody>
          <a:bodyPr wrap="square" rtlCol="0">
            <a:spAutoFit/>
          </a:bodyPr>
          <a:lstStyle/>
          <a:p>
            <a:r>
              <a:rPr lang="en-US" sz="2400" dirty="0">
                <a:solidFill>
                  <a:srgbClr val="FFFF00"/>
                </a:solidFill>
              </a:rPr>
              <a:t>Wednesday 30 October 2024 – </a:t>
            </a:r>
            <a:r>
              <a:rPr lang="en-US" sz="2400" dirty="0" err="1">
                <a:solidFill>
                  <a:srgbClr val="FFFF00"/>
                </a:solidFill>
              </a:rPr>
              <a:t>Thimann</a:t>
            </a:r>
            <a:r>
              <a:rPr lang="en-US" sz="2400" dirty="0">
                <a:solidFill>
                  <a:srgbClr val="FFFF00"/>
                </a:solidFill>
              </a:rPr>
              <a:t> 1</a:t>
            </a:r>
          </a:p>
          <a:p>
            <a:endParaRPr lang="en-US" sz="2400" dirty="0">
              <a:solidFill>
                <a:srgbClr val="FFFF00"/>
              </a:solidFill>
            </a:endParaRPr>
          </a:p>
          <a:p>
            <a:r>
              <a:rPr lang="en-US" sz="2400" dirty="0">
                <a:solidFill>
                  <a:srgbClr val="FFFF00"/>
                </a:solidFill>
              </a:rPr>
              <a:t>Hiram Clawson – U.C. Santa Cruz Genomics Institute</a:t>
            </a:r>
          </a:p>
          <a:p>
            <a:r>
              <a:rPr lang="en-US" sz="2400" dirty="0">
                <a:solidFill>
                  <a:srgbClr val="FFFF00"/>
                </a:solidFill>
              </a:rPr>
              <a:t>software engineer on the genome browser project:</a:t>
            </a:r>
          </a:p>
          <a:p>
            <a:endParaRPr lang="en-US" sz="2400" dirty="0">
              <a:solidFill>
                <a:srgbClr val="FFFF00"/>
              </a:solidFill>
            </a:endParaRPr>
          </a:p>
          <a:p>
            <a:r>
              <a:rPr lang="en-US" sz="2400" dirty="0">
                <a:solidFill>
                  <a:srgbClr val="FFFF00"/>
                </a:solidFill>
              </a:rPr>
              <a:t>                                             </a:t>
            </a:r>
            <a:r>
              <a:rPr lang="en-US" sz="2400" dirty="0">
                <a:solidFill>
                  <a:srgbClr val="FFC000"/>
                </a:solidFill>
                <a:hlinkClick r:id="rId3">
                  <a:extLst>
                    <a:ext uri="{A12FA001-AC4F-418D-AE19-62706E023703}">
                      <ahyp:hlinkClr xmlns:ahyp="http://schemas.microsoft.com/office/drawing/2018/hyperlinkcolor" val="tx"/>
                    </a:ext>
                  </a:extLst>
                </a:hlinkClick>
              </a:rPr>
              <a:t>https://genome.ucsc.edu/</a:t>
            </a:r>
            <a:endParaRPr lang="en-US" sz="2400" dirty="0">
              <a:solidFill>
                <a:srgbClr val="FFC000"/>
              </a:solidFill>
            </a:endParaRPr>
          </a:p>
          <a:p>
            <a:endParaRPr lang="en-US" sz="2400" dirty="0">
              <a:solidFill>
                <a:srgbClr val="FFFF00"/>
              </a:solidFill>
            </a:endParaRPr>
          </a:p>
          <a:p>
            <a:r>
              <a:rPr lang="en-US" sz="2400" dirty="0">
                <a:solidFill>
                  <a:srgbClr val="FFFF00"/>
                </a:solidFill>
              </a:rPr>
              <a:t>Private email to the browser staff: </a:t>
            </a:r>
            <a:r>
              <a:rPr lang="en-US" sz="2400" dirty="0" err="1">
                <a:solidFill>
                  <a:srgbClr val="FFC000"/>
                </a:solidFill>
              </a:rPr>
              <a:t>genome-www@soe.ucsc.edu</a:t>
            </a:r>
            <a:endParaRPr lang="en-US" sz="2400" dirty="0">
              <a:solidFill>
                <a:srgbClr val="FFC000"/>
              </a:solidFill>
            </a:endParaRPr>
          </a:p>
          <a:p>
            <a:r>
              <a:rPr lang="en-US" sz="2400" dirty="0">
                <a:solidFill>
                  <a:srgbClr val="FFFF00"/>
                </a:solidFill>
              </a:rPr>
              <a:t>Public email list: </a:t>
            </a:r>
            <a:r>
              <a:rPr lang="en-US" sz="2400" dirty="0" err="1">
                <a:solidFill>
                  <a:srgbClr val="FFC000"/>
                </a:solidFill>
              </a:rPr>
              <a:t>genome@soe.ucsc.edu</a:t>
            </a:r>
            <a:endParaRPr lang="en-US" sz="2400" dirty="0">
              <a:solidFill>
                <a:srgbClr val="FFC000"/>
              </a:solidFill>
            </a:endParaRPr>
          </a:p>
          <a:p>
            <a:endParaRPr lang="en-US" sz="2400" dirty="0">
              <a:solidFill>
                <a:srgbClr val="FFFF00"/>
              </a:solidFill>
            </a:endParaRPr>
          </a:p>
        </p:txBody>
      </p:sp>
      <p:sp>
        <p:nvSpPr>
          <p:cNvPr id="5" name="TextBox 4">
            <a:extLst>
              <a:ext uri="{FF2B5EF4-FFF2-40B4-BE49-F238E27FC236}">
                <a16:creationId xmlns:a16="http://schemas.microsoft.com/office/drawing/2014/main" id="{4FC501F5-B9BF-F94D-B5AE-51B85712B668}"/>
              </a:ext>
            </a:extLst>
          </p:cNvPr>
          <p:cNvSpPr txBox="1"/>
          <p:nvPr/>
        </p:nvSpPr>
        <p:spPr>
          <a:xfrm>
            <a:off x="210433" y="95478"/>
            <a:ext cx="5177058" cy="523220"/>
          </a:xfrm>
          <a:prstGeom prst="rect">
            <a:avLst/>
          </a:prstGeom>
          <a:solidFill>
            <a:schemeClr val="accent1">
              <a:lumMod val="75000"/>
            </a:schemeClr>
          </a:solidFill>
        </p:spPr>
        <p:txBody>
          <a:bodyPr wrap="none" rtlCol="0">
            <a:spAutoFit/>
          </a:bodyPr>
          <a:lstStyle/>
          <a:p>
            <a:pPr algn="ctr"/>
            <a:r>
              <a:rPr lang="en-US" sz="2800" dirty="0">
                <a:solidFill>
                  <a:srgbClr val="FFFF00"/>
                </a:solidFill>
              </a:rPr>
              <a:t>BME-18 Scientific Principals of Life</a:t>
            </a:r>
          </a:p>
        </p:txBody>
      </p:sp>
      <p:sp>
        <p:nvSpPr>
          <p:cNvPr id="6" name="TextBox 5">
            <a:extLst>
              <a:ext uri="{FF2B5EF4-FFF2-40B4-BE49-F238E27FC236}">
                <a16:creationId xmlns:a16="http://schemas.microsoft.com/office/drawing/2014/main" id="{4B384852-1E94-18E7-403A-C6BD729CE1ED}"/>
              </a:ext>
            </a:extLst>
          </p:cNvPr>
          <p:cNvSpPr txBox="1"/>
          <p:nvPr/>
        </p:nvSpPr>
        <p:spPr>
          <a:xfrm>
            <a:off x="1662825" y="6300857"/>
            <a:ext cx="8324193" cy="461665"/>
          </a:xfrm>
          <a:prstGeom prst="rect">
            <a:avLst/>
          </a:prstGeom>
          <a:solidFill>
            <a:schemeClr val="accent1">
              <a:lumMod val="75000"/>
            </a:schemeClr>
          </a:solidFill>
        </p:spPr>
        <p:txBody>
          <a:bodyPr wrap="square" rtlCol="0">
            <a:spAutoFit/>
          </a:bodyPr>
          <a:lstStyle/>
          <a:p>
            <a:r>
              <a:rPr lang="en-US" sz="2400" dirty="0">
                <a:solidFill>
                  <a:srgbClr val="FFFF00"/>
                </a:solidFill>
              </a:rPr>
              <a:t>Latest updated copy of this presentation:</a:t>
            </a:r>
            <a:r>
              <a:rPr lang="en-US" sz="2400" dirty="0">
                <a:solidFill>
                  <a:srgbClr val="FFC000"/>
                </a:solidFill>
              </a:rPr>
              <a:t> https://</a:t>
            </a:r>
            <a:r>
              <a:rPr lang="en-US" sz="2400" dirty="0" err="1">
                <a:solidFill>
                  <a:srgbClr val="FFC000"/>
                </a:solidFill>
              </a:rPr>
              <a:t>bit.ly</a:t>
            </a:r>
            <a:r>
              <a:rPr lang="en-US" sz="2400" dirty="0">
                <a:solidFill>
                  <a:srgbClr val="FFC000"/>
                </a:solidFill>
              </a:rPr>
              <a:t>/4eY6Y30</a:t>
            </a:r>
          </a:p>
        </p:txBody>
      </p:sp>
      <p:pic>
        <p:nvPicPr>
          <p:cNvPr id="7" name="Picture 6">
            <a:extLst>
              <a:ext uri="{FF2B5EF4-FFF2-40B4-BE49-F238E27FC236}">
                <a16:creationId xmlns:a16="http://schemas.microsoft.com/office/drawing/2014/main" id="{772F93AA-F3F4-28D6-AB42-6E9D90C9708E}"/>
              </a:ext>
            </a:extLst>
          </p:cNvPr>
          <p:cNvPicPr>
            <a:picLocks noChangeAspect="1"/>
          </p:cNvPicPr>
          <p:nvPr/>
        </p:nvPicPr>
        <p:blipFill>
          <a:blip r:embed="rId4"/>
          <a:stretch>
            <a:fillRect/>
          </a:stretch>
        </p:blipFill>
        <p:spPr>
          <a:xfrm>
            <a:off x="9987018" y="4570502"/>
            <a:ext cx="2204982" cy="2204982"/>
          </a:xfrm>
          <a:prstGeom prst="rect">
            <a:avLst/>
          </a:prstGeom>
        </p:spPr>
      </p:pic>
    </p:spTree>
    <p:extLst>
      <p:ext uri="{BB962C8B-B14F-4D97-AF65-F5344CB8AC3E}">
        <p14:creationId xmlns:p14="http://schemas.microsoft.com/office/powerpoint/2010/main" val="2510221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E63B4999-2E1A-D731-6DEB-EA5504C20A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222BF5-5059-4F0E-1D81-5CE3452751AF}"/>
              </a:ext>
            </a:extLst>
          </p:cNvPr>
          <p:cNvSpPr txBox="1"/>
          <p:nvPr/>
        </p:nvSpPr>
        <p:spPr>
          <a:xfrm>
            <a:off x="2184854" y="81572"/>
            <a:ext cx="711550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multiple word searches can be revealing:</a:t>
            </a:r>
          </a:p>
        </p:txBody>
      </p:sp>
      <p:pic>
        <p:nvPicPr>
          <p:cNvPr id="3" name="Picture 2" descr="A screenshot of a computer&#10;&#10;Description automatically generated">
            <a:extLst>
              <a:ext uri="{FF2B5EF4-FFF2-40B4-BE49-F238E27FC236}">
                <a16:creationId xmlns:a16="http://schemas.microsoft.com/office/drawing/2014/main" id="{DDEC8BB9-E3CE-1D62-82D4-C782CB4DD1C5}"/>
              </a:ext>
            </a:extLst>
          </p:cNvPr>
          <p:cNvPicPr>
            <a:picLocks noChangeAspect="1"/>
          </p:cNvPicPr>
          <p:nvPr/>
        </p:nvPicPr>
        <p:blipFill>
          <a:blip r:embed="rId3"/>
          <a:stretch>
            <a:fillRect/>
          </a:stretch>
        </p:blipFill>
        <p:spPr>
          <a:xfrm>
            <a:off x="162034" y="935578"/>
            <a:ext cx="11867932" cy="2420654"/>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4D28D22D-8DD9-433E-F82F-BA068833A3A7}"/>
              </a:ext>
            </a:extLst>
          </p:cNvPr>
          <p:cNvPicPr>
            <a:picLocks noChangeAspect="1"/>
          </p:cNvPicPr>
          <p:nvPr/>
        </p:nvPicPr>
        <p:blipFill>
          <a:blip r:embed="rId4"/>
          <a:stretch>
            <a:fillRect/>
          </a:stretch>
        </p:blipFill>
        <p:spPr>
          <a:xfrm>
            <a:off x="297666" y="3865694"/>
            <a:ext cx="11544663" cy="2050914"/>
          </a:xfrm>
          <a:prstGeom prst="rect">
            <a:avLst/>
          </a:prstGeom>
        </p:spPr>
      </p:pic>
    </p:spTree>
    <p:extLst>
      <p:ext uri="{BB962C8B-B14F-4D97-AF65-F5344CB8AC3E}">
        <p14:creationId xmlns:p14="http://schemas.microsoft.com/office/powerpoint/2010/main" val="182336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898B386-9252-C3AD-022E-C04EE9A74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2B55C-440C-DD55-0FF6-2BC65391889D}"/>
              </a:ext>
            </a:extLst>
          </p:cNvPr>
          <p:cNvSpPr>
            <a:spLocks noGrp="1"/>
          </p:cNvSpPr>
          <p:nvPr>
            <p:ph type="title"/>
          </p:nvPr>
        </p:nvSpPr>
        <p:spPr>
          <a:xfrm>
            <a:off x="813149" y="275735"/>
            <a:ext cx="10515600" cy="1064550"/>
          </a:xfrm>
          <a:solidFill>
            <a:schemeClr val="accent5">
              <a:lumMod val="75000"/>
            </a:schemeClr>
          </a:solidFill>
        </p:spPr>
        <p:txBody>
          <a:bodyPr>
            <a:normAutofit fontScale="90000"/>
          </a:bodyPr>
          <a:lstStyle/>
          <a:p>
            <a:pPr algn="ctr"/>
            <a:r>
              <a:rPr lang="en-US" dirty="0">
                <a:solidFill>
                  <a:srgbClr val="FFC000"/>
                </a:solidFill>
              </a:rPr>
              <a:t>Unannounced new feature:</a:t>
            </a:r>
            <a:br>
              <a:rPr lang="en-US" dirty="0">
                <a:solidFill>
                  <a:srgbClr val="FFC000"/>
                </a:solidFill>
              </a:rPr>
            </a:br>
            <a:r>
              <a:rPr lang="en-US" dirty="0">
                <a:solidFill>
                  <a:srgbClr val="FFC000"/>
                </a:solidFill>
              </a:rPr>
              <a:t>https://</a:t>
            </a:r>
            <a:r>
              <a:rPr lang="en-US" dirty="0" err="1">
                <a:solidFill>
                  <a:srgbClr val="FFC000"/>
                </a:solidFill>
              </a:rPr>
              <a:t>genome.ucsc.edu</a:t>
            </a:r>
            <a:r>
              <a:rPr lang="en-US" dirty="0">
                <a:solidFill>
                  <a:srgbClr val="FFC000"/>
                </a:solidFill>
              </a:rPr>
              <a:t>/</a:t>
            </a:r>
            <a:r>
              <a:rPr lang="en-US" dirty="0" err="1">
                <a:solidFill>
                  <a:srgbClr val="FFC000"/>
                </a:solidFill>
              </a:rPr>
              <a:t>assemblySearch.html</a:t>
            </a:r>
            <a:endParaRPr lang="en-US" dirty="0">
              <a:solidFill>
                <a:srgbClr val="FFC000"/>
              </a:solidFill>
            </a:endParaRPr>
          </a:p>
        </p:txBody>
      </p:sp>
      <p:pic>
        <p:nvPicPr>
          <p:cNvPr id="4" name="Picture 3" descr="A screenshot of a computer&#10;&#10;Description automatically generated">
            <a:extLst>
              <a:ext uri="{FF2B5EF4-FFF2-40B4-BE49-F238E27FC236}">
                <a16:creationId xmlns:a16="http://schemas.microsoft.com/office/drawing/2014/main" id="{8826E8FC-121C-DDD7-E96F-14531F506CE8}"/>
              </a:ext>
            </a:extLst>
          </p:cNvPr>
          <p:cNvPicPr>
            <a:picLocks noChangeAspect="1"/>
          </p:cNvPicPr>
          <p:nvPr/>
        </p:nvPicPr>
        <p:blipFill>
          <a:blip r:embed="rId3"/>
          <a:stretch>
            <a:fillRect/>
          </a:stretch>
        </p:blipFill>
        <p:spPr>
          <a:xfrm>
            <a:off x="64037" y="1617797"/>
            <a:ext cx="12063925" cy="5095827"/>
          </a:xfrm>
          <a:prstGeom prst="rect">
            <a:avLst/>
          </a:prstGeom>
        </p:spPr>
      </p:pic>
    </p:spTree>
    <p:extLst>
      <p:ext uri="{BB962C8B-B14F-4D97-AF65-F5344CB8AC3E}">
        <p14:creationId xmlns:p14="http://schemas.microsoft.com/office/powerpoint/2010/main" val="3377641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0" y="2680447"/>
            <a:ext cx="2931459" cy="954107"/>
          </a:xfrm>
          <a:prstGeom prst="rect">
            <a:avLst/>
          </a:prstGeom>
          <a:solidFill>
            <a:schemeClr val="accent1">
              <a:lumMod val="75000"/>
            </a:schemeClr>
          </a:solidFill>
        </p:spPr>
        <p:txBody>
          <a:bodyPr wrap="square" rtlCol="0">
            <a:spAutoFit/>
          </a:bodyPr>
          <a:lstStyle/>
          <a:p>
            <a:pPr algn="ctr"/>
            <a:r>
              <a:rPr lang="en-US" sz="2800" dirty="0" err="1">
                <a:solidFill>
                  <a:srgbClr val="FFC000"/>
                </a:solidFill>
              </a:rPr>
              <a:t>cgi</a:t>
            </a:r>
            <a:r>
              <a:rPr lang="en-US" sz="2800" dirty="0">
                <a:solidFill>
                  <a:srgbClr val="FFC000"/>
                </a:solidFill>
              </a:rPr>
              <a:t>-bin/</a:t>
            </a:r>
            <a:r>
              <a:rPr lang="en-US" sz="2800" dirty="0" err="1">
                <a:solidFill>
                  <a:srgbClr val="FFC000"/>
                </a:solidFill>
              </a:rPr>
              <a:t>hgTracks</a:t>
            </a:r>
            <a:endParaRPr lang="en-US" sz="2800" dirty="0">
              <a:solidFill>
                <a:srgbClr val="FFC000"/>
              </a:solidFill>
            </a:endParaRPr>
          </a:p>
          <a:p>
            <a:pPr algn="ctr"/>
            <a:r>
              <a:rPr lang="en-US" sz="2800" dirty="0">
                <a:solidFill>
                  <a:srgbClr val="FFC000"/>
                </a:solidFill>
              </a:rPr>
              <a:t>default view</a:t>
            </a:r>
          </a:p>
        </p:txBody>
      </p:sp>
      <p:pic>
        <p:nvPicPr>
          <p:cNvPr id="3" name="Picture 2" descr="Timeline&#10;&#10;Description automatically generated">
            <a:extLst>
              <a:ext uri="{FF2B5EF4-FFF2-40B4-BE49-F238E27FC236}">
                <a16:creationId xmlns:a16="http://schemas.microsoft.com/office/drawing/2014/main" id="{B534750C-4F95-4763-38A4-3F3FD3773BB3}"/>
              </a:ext>
            </a:extLst>
          </p:cNvPr>
          <p:cNvPicPr>
            <a:picLocks noChangeAspect="1"/>
          </p:cNvPicPr>
          <p:nvPr/>
        </p:nvPicPr>
        <p:blipFill>
          <a:blip r:embed="rId3"/>
          <a:stretch>
            <a:fillRect/>
          </a:stretch>
        </p:blipFill>
        <p:spPr>
          <a:xfrm>
            <a:off x="3007474" y="0"/>
            <a:ext cx="7772400" cy="6766309"/>
          </a:xfrm>
          <a:prstGeom prst="rect">
            <a:avLst/>
          </a:prstGeom>
        </p:spPr>
      </p:pic>
    </p:spTree>
    <p:extLst>
      <p:ext uri="{BB962C8B-B14F-4D97-AF65-F5344CB8AC3E}">
        <p14:creationId xmlns:p14="http://schemas.microsoft.com/office/powerpoint/2010/main" val="164943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878541" y="3167390"/>
            <a:ext cx="2931459"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‘track’ controls</a:t>
            </a:r>
          </a:p>
        </p:txBody>
      </p:sp>
      <p:pic>
        <p:nvPicPr>
          <p:cNvPr id="9" name="Picture 8" descr="Graphical user interface, application&#10;&#10;Description automatically generated">
            <a:extLst>
              <a:ext uri="{FF2B5EF4-FFF2-40B4-BE49-F238E27FC236}">
                <a16:creationId xmlns:a16="http://schemas.microsoft.com/office/drawing/2014/main" id="{5BD86864-4DC1-99DB-BC1B-A22F37D21084}"/>
              </a:ext>
            </a:extLst>
          </p:cNvPr>
          <p:cNvPicPr>
            <a:picLocks noChangeAspect="1"/>
          </p:cNvPicPr>
          <p:nvPr/>
        </p:nvPicPr>
        <p:blipFill>
          <a:blip r:embed="rId3"/>
          <a:stretch>
            <a:fillRect/>
          </a:stretch>
        </p:blipFill>
        <p:spPr>
          <a:xfrm>
            <a:off x="4222376" y="0"/>
            <a:ext cx="7967802" cy="6858000"/>
          </a:xfrm>
          <a:prstGeom prst="rect">
            <a:avLst/>
          </a:prstGeom>
        </p:spPr>
      </p:pic>
    </p:spTree>
    <p:extLst>
      <p:ext uri="{BB962C8B-B14F-4D97-AF65-F5344CB8AC3E}">
        <p14:creationId xmlns:p14="http://schemas.microsoft.com/office/powerpoint/2010/main" val="357206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205753" y="0"/>
            <a:ext cx="978049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all tracks set to ‘hide’, ‘base’ track set to ‘full’, zoom in to ‘base’</a:t>
            </a:r>
          </a:p>
        </p:txBody>
      </p:sp>
      <p:pic>
        <p:nvPicPr>
          <p:cNvPr id="3" name="Picture 2" descr="Graphical user interface, application&#10;&#10;Description automatically generated">
            <a:extLst>
              <a:ext uri="{FF2B5EF4-FFF2-40B4-BE49-F238E27FC236}">
                <a16:creationId xmlns:a16="http://schemas.microsoft.com/office/drawing/2014/main" id="{63BA5706-8763-B77D-6310-EE5230A4B003}"/>
              </a:ext>
            </a:extLst>
          </p:cNvPr>
          <p:cNvPicPr>
            <a:picLocks noChangeAspect="1"/>
          </p:cNvPicPr>
          <p:nvPr/>
        </p:nvPicPr>
        <p:blipFill>
          <a:blip r:embed="rId3"/>
          <a:stretch>
            <a:fillRect/>
          </a:stretch>
        </p:blipFill>
        <p:spPr>
          <a:xfrm>
            <a:off x="600635" y="506128"/>
            <a:ext cx="10865224" cy="6351872"/>
          </a:xfrm>
          <a:prstGeom prst="rect">
            <a:avLst/>
          </a:prstGeom>
        </p:spPr>
      </p:pic>
    </p:spTree>
    <p:extLst>
      <p:ext uri="{BB962C8B-B14F-4D97-AF65-F5344CB8AC3E}">
        <p14:creationId xmlns:p14="http://schemas.microsoft.com/office/powerpoint/2010/main" val="370543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205753" y="0"/>
            <a:ext cx="978049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Use the search form to find items by name, e.g. gene HOXA1</a:t>
            </a:r>
          </a:p>
        </p:txBody>
      </p:sp>
      <p:pic>
        <p:nvPicPr>
          <p:cNvPr id="4" name="Picture 3" descr="A screenshot of a computer&#10;&#10;Description automatically generated">
            <a:extLst>
              <a:ext uri="{FF2B5EF4-FFF2-40B4-BE49-F238E27FC236}">
                <a16:creationId xmlns:a16="http://schemas.microsoft.com/office/drawing/2014/main" id="{1957BECE-12A1-847F-D84C-ED635A4C253C}"/>
              </a:ext>
            </a:extLst>
          </p:cNvPr>
          <p:cNvPicPr>
            <a:picLocks noChangeAspect="1"/>
          </p:cNvPicPr>
          <p:nvPr/>
        </p:nvPicPr>
        <p:blipFill>
          <a:blip r:embed="rId3"/>
          <a:stretch>
            <a:fillRect/>
          </a:stretch>
        </p:blipFill>
        <p:spPr>
          <a:xfrm>
            <a:off x="-1" y="677010"/>
            <a:ext cx="12094289" cy="5130024"/>
          </a:xfrm>
          <a:prstGeom prst="rect">
            <a:avLst/>
          </a:prstGeom>
        </p:spPr>
      </p:pic>
      <p:cxnSp>
        <p:nvCxnSpPr>
          <p:cNvPr id="6" name="Straight Connector 5">
            <a:extLst>
              <a:ext uri="{FF2B5EF4-FFF2-40B4-BE49-F238E27FC236}">
                <a16:creationId xmlns:a16="http://schemas.microsoft.com/office/drawing/2014/main" id="{020882B0-E130-8230-AE44-B27FA1B135ED}"/>
              </a:ext>
            </a:extLst>
          </p:cNvPr>
          <p:cNvCxnSpPr>
            <a:cxnSpLocks/>
          </p:cNvCxnSpPr>
          <p:nvPr/>
        </p:nvCxnSpPr>
        <p:spPr>
          <a:xfrm flipH="1">
            <a:off x="9454656" y="403761"/>
            <a:ext cx="2028783" cy="1175658"/>
          </a:xfrm>
          <a:prstGeom prst="line">
            <a:avLst/>
          </a:prstGeom>
          <a:ln w="69850">
            <a:solidFill>
              <a:srgbClr val="FF0000">
                <a:alpha val="94000"/>
              </a:srgb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682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205753" y="0"/>
            <a:ext cx="978049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gene structure display in the browser</a:t>
            </a:r>
          </a:p>
        </p:txBody>
      </p:sp>
      <p:pic>
        <p:nvPicPr>
          <p:cNvPr id="3" name="Picture 2" descr="A screenshot of a computer&#10;&#10;Description automatically generated">
            <a:extLst>
              <a:ext uri="{FF2B5EF4-FFF2-40B4-BE49-F238E27FC236}">
                <a16:creationId xmlns:a16="http://schemas.microsoft.com/office/drawing/2014/main" id="{7FAB725D-F560-8C22-71EE-EE5C62C9E57F}"/>
              </a:ext>
            </a:extLst>
          </p:cNvPr>
          <p:cNvPicPr>
            <a:picLocks noChangeAspect="1"/>
          </p:cNvPicPr>
          <p:nvPr/>
        </p:nvPicPr>
        <p:blipFill>
          <a:blip r:embed="rId3"/>
          <a:stretch>
            <a:fillRect/>
          </a:stretch>
        </p:blipFill>
        <p:spPr>
          <a:xfrm>
            <a:off x="356259" y="1109698"/>
            <a:ext cx="11184198" cy="5344541"/>
          </a:xfrm>
          <a:prstGeom prst="rect">
            <a:avLst/>
          </a:prstGeom>
        </p:spPr>
      </p:pic>
      <p:cxnSp>
        <p:nvCxnSpPr>
          <p:cNvPr id="6" name="Straight Connector 5">
            <a:extLst>
              <a:ext uri="{FF2B5EF4-FFF2-40B4-BE49-F238E27FC236}">
                <a16:creationId xmlns:a16="http://schemas.microsoft.com/office/drawing/2014/main" id="{020882B0-E130-8230-AE44-B27FA1B135ED}"/>
              </a:ext>
            </a:extLst>
          </p:cNvPr>
          <p:cNvCxnSpPr>
            <a:cxnSpLocks/>
          </p:cNvCxnSpPr>
          <p:nvPr/>
        </p:nvCxnSpPr>
        <p:spPr>
          <a:xfrm>
            <a:off x="6507678" y="1009401"/>
            <a:ext cx="868796" cy="2386941"/>
          </a:xfrm>
          <a:prstGeom prst="line">
            <a:avLst/>
          </a:prstGeom>
          <a:ln w="69850">
            <a:solidFill>
              <a:srgbClr val="FF0000">
                <a:alpha val="94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B16D5D-2D62-BD5E-A9B2-A1211E9722A7}"/>
              </a:ext>
            </a:extLst>
          </p:cNvPr>
          <p:cNvCxnSpPr>
            <a:cxnSpLocks/>
          </p:cNvCxnSpPr>
          <p:nvPr/>
        </p:nvCxnSpPr>
        <p:spPr>
          <a:xfrm flipH="1">
            <a:off x="8514525" y="1009401"/>
            <a:ext cx="1045111" cy="2419599"/>
          </a:xfrm>
          <a:prstGeom prst="line">
            <a:avLst/>
          </a:prstGeom>
          <a:ln w="69850">
            <a:solidFill>
              <a:srgbClr val="FF0000">
                <a:alpha val="94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84396A-24C3-DF07-B5C3-D9E79A641129}"/>
              </a:ext>
            </a:extLst>
          </p:cNvPr>
          <p:cNvCxnSpPr>
            <a:cxnSpLocks/>
          </p:cNvCxnSpPr>
          <p:nvPr/>
        </p:nvCxnSpPr>
        <p:spPr>
          <a:xfrm>
            <a:off x="2632364" y="1042059"/>
            <a:ext cx="868796" cy="2386941"/>
          </a:xfrm>
          <a:prstGeom prst="line">
            <a:avLst/>
          </a:prstGeom>
          <a:ln w="69850">
            <a:solidFill>
              <a:srgbClr val="FF0000">
                <a:alpha val="94000"/>
              </a:srgbClr>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5CF4F4-38B5-C139-8C52-0B7736C9998D}"/>
              </a:ext>
            </a:extLst>
          </p:cNvPr>
          <p:cNvSpPr txBox="1"/>
          <p:nvPr/>
        </p:nvSpPr>
        <p:spPr>
          <a:xfrm>
            <a:off x="356259" y="666958"/>
            <a:ext cx="3144901" cy="400110"/>
          </a:xfrm>
          <a:prstGeom prst="rect">
            <a:avLst/>
          </a:prstGeom>
          <a:solidFill>
            <a:schemeClr val="accent1">
              <a:lumMod val="75000"/>
            </a:schemeClr>
          </a:solidFill>
        </p:spPr>
        <p:txBody>
          <a:bodyPr wrap="square" rtlCol="0">
            <a:spAutoFit/>
          </a:bodyPr>
          <a:lstStyle/>
          <a:p>
            <a:pPr algn="ctr"/>
            <a:r>
              <a:rPr lang="en-US" sz="2000" dirty="0">
                <a:solidFill>
                  <a:srgbClr val="FFC000"/>
                </a:solidFill>
              </a:rPr>
              <a:t>UTR- Untranslated region</a:t>
            </a:r>
          </a:p>
        </p:txBody>
      </p:sp>
      <p:sp>
        <p:nvSpPr>
          <p:cNvPr id="12" name="TextBox 11">
            <a:extLst>
              <a:ext uri="{FF2B5EF4-FFF2-40B4-BE49-F238E27FC236}">
                <a16:creationId xmlns:a16="http://schemas.microsoft.com/office/drawing/2014/main" id="{E32E23F8-9353-FFFF-A306-397BE7119BBA}"/>
              </a:ext>
            </a:extLst>
          </p:cNvPr>
          <p:cNvSpPr txBox="1"/>
          <p:nvPr/>
        </p:nvSpPr>
        <p:spPr>
          <a:xfrm>
            <a:off x="4314698" y="663904"/>
            <a:ext cx="2302131" cy="400110"/>
          </a:xfrm>
          <a:prstGeom prst="rect">
            <a:avLst/>
          </a:prstGeom>
          <a:solidFill>
            <a:schemeClr val="accent1">
              <a:lumMod val="75000"/>
            </a:schemeClr>
          </a:solidFill>
        </p:spPr>
        <p:txBody>
          <a:bodyPr wrap="square" rtlCol="0">
            <a:spAutoFit/>
          </a:bodyPr>
          <a:lstStyle/>
          <a:p>
            <a:pPr algn="ctr"/>
            <a:r>
              <a:rPr lang="en-US" sz="2000" dirty="0">
                <a:solidFill>
                  <a:srgbClr val="FFC000"/>
                </a:solidFill>
              </a:rPr>
              <a:t>Exon coding region</a:t>
            </a:r>
          </a:p>
        </p:txBody>
      </p:sp>
      <p:sp>
        <p:nvSpPr>
          <p:cNvPr id="13" name="TextBox 12">
            <a:extLst>
              <a:ext uri="{FF2B5EF4-FFF2-40B4-BE49-F238E27FC236}">
                <a16:creationId xmlns:a16="http://schemas.microsoft.com/office/drawing/2014/main" id="{3BF6E42A-4592-86BD-6D42-117AAB75AE14}"/>
              </a:ext>
            </a:extLst>
          </p:cNvPr>
          <p:cNvSpPr txBox="1"/>
          <p:nvPr/>
        </p:nvSpPr>
        <p:spPr>
          <a:xfrm>
            <a:off x="7733206" y="662996"/>
            <a:ext cx="3253041" cy="400110"/>
          </a:xfrm>
          <a:prstGeom prst="rect">
            <a:avLst/>
          </a:prstGeom>
          <a:solidFill>
            <a:schemeClr val="accent1">
              <a:lumMod val="75000"/>
            </a:schemeClr>
          </a:solidFill>
        </p:spPr>
        <p:txBody>
          <a:bodyPr wrap="square" rtlCol="0">
            <a:spAutoFit/>
          </a:bodyPr>
          <a:lstStyle/>
          <a:p>
            <a:pPr algn="ctr"/>
            <a:r>
              <a:rPr lang="en-US" sz="2000" dirty="0">
                <a:solidFill>
                  <a:srgbClr val="FFC000"/>
                </a:solidFill>
              </a:rPr>
              <a:t>Intron non-coding region</a:t>
            </a:r>
          </a:p>
        </p:txBody>
      </p:sp>
    </p:spTree>
    <p:extLst>
      <p:ext uri="{BB962C8B-B14F-4D97-AF65-F5344CB8AC3E}">
        <p14:creationId xmlns:p14="http://schemas.microsoft.com/office/powerpoint/2010/main" val="304613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205753" y="0"/>
            <a:ext cx="978049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blat service now available on all assemblies</a:t>
            </a:r>
          </a:p>
        </p:txBody>
      </p:sp>
      <p:pic>
        <p:nvPicPr>
          <p:cNvPr id="4" name="Picture 3" descr="A screenshot of a computer&#10;&#10;Description automatically generated">
            <a:extLst>
              <a:ext uri="{FF2B5EF4-FFF2-40B4-BE49-F238E27FC236}">
                <a16:creationId xmlns:a16="http://schemas.microsoft.com/office/drawing/2014/main" id="{0CB6F22F-A449-63D3-75AB-D27F848E7C62}"/>
              </a:ext>
            </a:extLst>
          </p:cNvPr>
          <p:cNvPicPr>
            <a:picLocks noChangeAspect="1"/>
          </p:cNvPicPr>
          <p:nvPr/>
        </p:nvPicPr>
        <p:blipFill>
          <a:blip r:embed="rId3"/>
          <a:stretch>
            <a:fillRect/>
          </a:stretch>
        </p:blipFill>
        <p:spPr>
          <a:xfrm>
            <a:off x="7699" y="697396"/>
            <a:ext cx="12086848" cy="5768723"/>
          </a:xfrm>
          <a:prstGeom prst="rect">
            <a:avLst/>
          </a:prstGeom>
        </p:spPr>
      </p:pic>
      <p:cxnSp>
        <p:nvCxnSpPr>
          <p:cNvPr id="7" name="Straight Connector 6">
            <a:extLst>
              <a:ext uri="{FF2B5EF4-FFF2-40B4-BE49-F238E27FC236}">
                <a16:creationId xmlns:a16="http://schemas.microsoft.com/office/drawing/2014/main" id="{8EC0D447-0D46-9016-62A2-0BE1F6AB3881}"/>
              </a:ext>
            </a:extLst>
          </p:cNvPr>
          <p:cNvCxnSpPr>
            <a:cxnSpLocks/>
          </p:cNvCxnSpPr>
          <p:nvPr/>
        </p:nvCxnSpPr>
        <p:spPr>
          <a:xfrm flipH="1" flipV="1">
            <a:off x="3886200" y="1186543"/>
            <a:ext cx="4691743" cy="370114"/>
          </a:xfrm>
          <a:prstGeom prst="line">
            <a:avLst/>
          </a:prstGeom>
          <a:ln w="69850">
            <a:solidFill>
              <a:srgbClr val="FF0000">
                <a:alpha val="94000"/>
              </a:srgb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6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205753" y="0"/>
            <a:ext cx="978049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blat results</a:t>
            </a:r>
          </a:p>
        </p:txBody>
      </p:sp>
      <p:pic>
        <p:nvPicPr>
          <p:cNvPr id="3" name="Picture 2" descr="A screenshot of a computer&#10;&#10;Description automatically generated">
            <a:extLst>
              <a:ext uri="{FF2B5EF4-FFF2-40B4-BE49-F238E27FC236}">
                <a16:creationId xmlns:a16="http://schemas.microsoft.com/office/drawing/2014/main" id="{59FB3669-3228-FAB5-7D83-53D2FF132400}"/>
              </a:ext>
            </a:extLst>
          </p:cNvPr>
          <p:cNvPicPr>
            <a:picLocks noChangeAspect="1"/>
          </p:cNvPicPr>
          <p:nvPr/>
        </p:nvPicPr>
        <p:blipFill>
          <a:blip r:embed="rId3"/>
          <a:stretch>
            <a:fillRect/>
          </a:stretch>
        </p:blipFill>
        <p:spPr>
          <a:xfrm>
            <a:off x="2242455" y="599420"/>
            <a:ext cx="8349343" cy="3737004"/>
          </a:xfrm>
          <a:prstGeom prst="rect">
            <a:avLst/>
          </a:prstGeom>
        </p:spPr>
      </p:pic>
      <p:pic>
        <p:nvPicPr>
          <p:cNvPr id="8" name="Picture 7" descr="A table of numbers with a number in the middle&#10;&#10;Description automatically generated">
            <a:extLst>
              <a:ext uri="{FF2B5EF4-FFF2-40B4-BE49-F238E27FC236}">
                <a16:creationId xmlns:a16="http://schemas.microsoft.com/office/drawing/2014/main" id="{F1536F21-7E6E-16B2-0CE4-0447DDA22DAF}"/>
              </a:ext>
            </a:extLst>
          </p:cNvPr>
          <p:cNvPicPr>
            <a:picLocks noChangeAspect="1"/>
          </p:cNvPicPr>
          <p:nvPr/>
        </p:nvPicPr>
        <p:blipFill>
          <a:blip r:embed="rId4"/>
          <a:stretch>
            <a:fillRect/>
          </a:stretch>
        </p:blipFill>
        <p:spPr>
          <a:xfrm>
            <a:off x="2231468" y="4709160"/>
            <a:ext cx="8360330" cy="2148840"/>
          </a:xfrm>
          <a:prstGeom prst="rect">
            <a:avLst/>
          </a:prstGeom>
        </p:spPr>
      </p:pic>
      <p:sp>
        <p:nvSpPr>
          <p:cNvPr id="9" name="Oval 8">
            <a:extLst>
              <a:ext uri="{FF2B5EF4-FFF2-40B4-BE49-F238E27FC236}">
                <a16:creationId xmlns:a16="http://schemas.microsoft.com/office/drawing/2014/main" id="{E020FDE0-38E3-E446-9083-765C875DBC08}"/>
              </a:ext>
            </a:extLst>
          </p:cNvPr>
          <p:cNvSpPr/>
          <p:nvPr/>
        </p:nvSpPr>
        <p:spPr>
          <a:xfrm>
            <a:off x="6270168" y="4412624"/>
            <a:ext cx="293915"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5C54FA-02C9-9D2B-B1D7-81EF13C35E50}"/>
              </a:ext>
            </a:extLst>
          </p:cNvPr>
          <p:cNvSpPr/>
          <p:nvPr/>
        </p:nvSpPr>
        <p:spPr>
          <a:xfrm>
            <a:off x="3505200" y="4424820"/>
            <a:ext cx="293915"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2C9823-D9F4-3D86-1887-3E38CECB1441}"/>
              </a:ext>
            </a:extLst>
          </p:cNvPr>
          <p:cNvSpPr/>
          <p:nvPr/>
        </p:nvSpPr>
        <p:spPr>
          <a:xfrm>
            <a:off x="8621485" y="4403048"/>
            <a:ext cx="293915"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78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07B1787-33B4-145E-54F3-05FE9E1640A2}"/>
              </a:ext>
            </a:extLst>
          </p:cNvPr>
          <p:cNvPicPr>
            <a:picLocks noChangeAspect="1"/>
          </p:cNvPicPr>
          <p:nvPr/>
        </p:nvPicPr>
        <p:blipFill>
          <a:blip r:embed="rId3"/>
          <a:stretch>
            <a:fillRect/>
          </a:stretch>
        </p:blipFill>
        <p:spPr>
          <a:xfrm>
            <a:off x="2209799" y="523220"/>
            <a:ext cx="7772400" cy="6334780"/>
          </a:xfrm>
          <a:prstGeom prst="rect">
            <a:avLst/>
          </a:prstGeom>
        </p:spPr>
      </p:pic>
      <p:sp>
        <p:nvSpPr>
          <p:cNvPr id="5" name="TextBox 4">
            <a:extLst>
              <a:ext uri="{FF2B5EF4-FFF2-40B4-BE49-F238E27FC236}">
                <a16:creationId xmlns:a16="http://schemas.microsoft.com/office/drawing/2014/main" id="{4FC501F5-B9BF-F94D-B5AE-51B85712B668}"/>
              </a:ext>
            </a:extLst>
          </p:cNvPr>
          <p:cNvSpPr txBox="1"/>
          <p:nvPr/>
        </p:nvSpPr>
        <p:spPr>
          <a:xfrm>
            <a:off x="2550458" y="0"/>
            <a:ext cx="7091083"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https://</a:t>
            </a:r>
            <a:r>
              <a:rPr lang="en-US" sz="2800" dirty="0" err="1">
                <a:solidFill>
                  <a:srgbClr val="FFC000"/>
                </a:solidFill>
              </a:rPr>
              <a:t>genome.ucsc.edu</a:t>
            </a:r>
            <a:r>
              <a:rPr lang="en-US" sz="2800" dirty="0">
                <a:solidFill>
                  <a:srgbClr val="FFC000"/>
                </a:solidFill>
              </a:rPr>
              <a:t>/training/education/</a:t>
            </a:r>
          </a:p>
        </p:txBody>
      </p:sp>
    </p:spTree>
    <p:extLst>
      <p:ext uri="{BB962C8B-B14F-4D97-AF65-F5344CB8AC3E}">
        <p14:creationId xmlns:p14="http://schemas.microsoft.com/office/powerpoint/2010/main" val="300670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B70B95-C737-244D-AE17-E35C92742D15}"/>
              </a:ext>
            </a:extLst>
          </p:cNvPr>
          <p:cNvSpPr txBox="1"/>
          <p:nvPr/>
        </p:nvSpPr>
        <p:spPr>
          <a:xfrm>
            <a:off x="113598" y="696076"/>
            <a:ext cx="11705236" cy="1938992"/>
          </a:xfrm>
          <a:prstGeom prst="rect">
            <a:avLst/>
          </a:prstGeom>
          <a:solidFill>
            <a:schemeClr val="accent1">
              <a:lumMod val="75000"/>
            </a:schemeClr>
          </a:solidFill>
        </p:spPr>
        <p:txBody>
          <a:bodyPr wrap="square" rtlCol="0">
            <a:spAutoFit/>
          </a:bodyPr>
          <a:lstStyle/>
          <a:p>
            <a:pPr marL="457200" indent="-457200">
              <a:buAutoNum type="arabicPeriod"/>
            </a:pPr>
            <a:r>
              <a:rPr lang="en-US" sz="2400" dirty="0">
                <a:solidFill>
                  <a:srgbClr val="FFFF00"/>
                </a:solidFill>
              </a:rPr>
              <a:t>my definition of ”science”</a:t>
            </a:r>
          </a:p>
          <a:p>
            <a:pPr marL="457200" indent="-457200">
              <a:buAutoNum type="arabicPeriod"/>
            </a:pPr>
            <a:r>
              <a:rPr lang="en-US" sz="2400" dirty="0">
                <a:solidFill>
                  <a:srgbClr val="FFFF00"/>
                </a:solidFill>
              </a:rPr>
              <a:t>The genome browser: </a:t>
            </a:r>
            <a:r>
              <a:rPr lang="en-US" sz="2400" dirty="0">
                <a:solidFill>
                  <a:srgbClr val="FFC000"/>
                </a:solidFill>
                <a:hlinkClick r:id="rId3">
                  <a:extLst>
                    <a:ext uri="{A12FA001-AC4F-418D-AE19-62706E023703}">
                      <ahyp:hlinkClr xmlns:ahyp="http://schemas.microsoft.com/office/drawing/2018/hyperlinkcolor" val="tx"/>
                    </a:ext>
                  </a:extLst>
                </a:hlinkClick>
              </a:rPr>
              <a:t>https://genome.ucsc.edu/</a:t>
            </a:r>
            <a:r>
              <a:rPr lang="en-US" sz="2400" dirty="0">
                <a:solidFill>
                  <a:srgbClr val="FFC000"/>
                </a:solidFill>
              </a:rPr>
              <a:t> </a:t>
            </a:r>
            <a:r>
              <a:rPr lang="en-US" sz="2400" dirty="0">
                <a:solidFill>
                  <a:srgbClr val="FFFF00"/>
                </a:solidFill>
              </a:rPr>
              <a:t>brief introduction</a:t>
            </a:r>
          </a:p>
          <a:p>
            <a:pPr marL="457200" indent="-457200">
              <a:buAutoNum type="arabicPeriod" startAt="3"/>
            </a:pPr>
            <a:r>
              <a:rPr lang="en-US" sz="2400" dirty="0">
                <a:solidFill>
                  <a:srgbClr val="FFFF00"/>
                </a:solidFill>
              </a:rPr>
              <a:t>Browser educational resources:  </a:t>
            </a:r>
            <a:r>
              <a:rPr lang="en-US" sz="2400" dirty="0">
                <a:solidFill>
                  <a:srgbClr val="FFC000"/>
                </a:solidFill>
              </a:rPr>
              <a:t>https://</a:t>
            </a:r>
            <a:r>
              <a:rPr lang="en-US" sz="2400" dirty="0" err="1">
                <a:solidFill>
                  <a:srgbClr val="FFC000"/>
                </a:solidFill>
              </a:rPr>
              <a:t>genome.ucsc.edu</a:t>
            </a:r>
            <a:r>
              <a:rPr lang="en-US" sz="2400" dirty="0">
                <a:solidFill>
                  <a:srgbClr val="FFC000"/>
                </a:solidFill>
              </a:rPr>
              <a:t>/training/education/</a:t>
            </a:r>
          </a:p>
          <a:p>
            <a:r>
              <a:rPr lang="en-US" sz="2400" dirty="0">
                <a:solidFill>
                  <a:srgbClr val="FFFF00"/>
                </a:solidFill>
              </a:rPr>
              <a:t>       interactive browser sessions demonstrating biology topics</a:t>
            </a:r>
          </a:p>
          <a:p>
            <a:r>
              <a:rPr lang="en-US" sz="2400" dirty="0">
                <a:solidFill>
                  <a:srgbClr val="FFFF00"/>
                </a:solidFill>
              </a:rPr>
              <a:t>4.    Leave you with a puzzle: what is CODIS ?</a:t>
            </a:r>
          </a:p>
        </p:txBody>
      </p:sp>
      <p:sp>
        <p:nvSpPr>
          <p:cNvPr id="5" name="TextBox 4">
            <a:extLst>
              <a:ext uri="{FF2B5EF4-FFF2-40B4-BE49-F238E27FC236}">
                <a16:creationId xmlns:a16="http://schemas.microsoft.com/office/drawing/2014/main" id="{4FC501F5-B9BF-F94D-B5AE-51B85712B668}"/>
              </a:ext>
            </a:extLst>
          </p:cNvPr>
          <p:cNvSpPr txBox="1"/>
          <p:nvPr/>
        </p:nvSpPr>
        <p:spPr>
          <a:xfrm>
            <a:off x="984576" y="78411"/>
            <a:ext cx="2204193" cy="523220"/>
          </a:xfrm>
          <a:prstGeom prst="rect">
            <a:avLst/>
          </a:prstGeom>
          <a:solidFill>
            <a:schemeClr val="accent1">
              <a:lumMod val="75000"/>
            </a:schemeClr>
          </a:solidFill>
        </p:spPr>
        <p:txBody>
          <a:bodyPr wrap="none" rtlCol="0">
            <a:spAutoFit/>
          </a:bodyPr>
          <a:lstStyle/>
          <a:p>
            <a:pPr algn="ctr"/>
            <a:r>
              <a:rPr lang="en-US" sz="2800" dirty="0">
                <a:solidFill>
                  <a:srgbClr val="FFFF00"/>
                </a:solidFill>
              </a:rPr>
              <a:t>Today’s topics</a:t>
            </a:r>
          </a:p>
        </p:txBody>
      </p:sp>
      <p:sp>
        <p:nvSpPr>
          <p:cNvPr id="2" name="TextBox 1">
            <a:extLst>
              <a:ext uri="{FF2B5EF4-FFF2-40B4-BE49-F238E27FC236}">
                <a16:creationId xmlns:a16="http://schemas.microsoft.com/office/drawing/2014/main" id="{F2A31696-C8AC-1571-04F0-9678619FAFE4}"/>
              </a:ext>
            </a:extLst>
          </p:cNvPr>
          <p:cNvSpPr txBox="1"/>
          <p:nvPr/>
        </p:nvSpPr>
        <p:spPr>
          <a:xfrm>
            <a:off x="113598" y="3429000"/>
            <a:ext cx="11961191" cy="3046988"/>
          </a:xfrm>
          <a:prstGeom prst="rect">
            <a:avLst/>
          </a:prstGeom>
          <a:solidFill>
            <a:schemeClr val="accent1">
              <a:lumMod val="75000"/>
            </a:schemeClr>
          </a:solidFill>
        </p:spPr>
        <p:txBody>
          <a:bodyPr wrap="square" rtlCol="0">
            <a:spAutoFit/>
          </a:bodyPr>
          <a:lstStyle/>
          <a:p>
            <a:r>
              <a:rPr lang="en-US" sz="2400" dirty="0">
                <a:solidFill>
                  <a:srgbClr val="FFFF00"/>
                </a:solidFill>
              </a:rPr>
              <a:t>1.  </a:t>
            </a:r>
            <a:r>
              <a:rPr lang="en-US" sz="2400" dirty="0">
                <a:solidFill>
                  <a:srgbClr val="FFC000"/>
                </a:solidFill>
                <a:hlinkClick r:id="rId4">
                  <a:extLst>
                    <a:ext uri="{A12FA001-AC4F-418D-AE19-62706E023703}">
                      <ahyp:hlinkClr xmlns:ahyp="http://schemas.microsoft.com/office/drawing/2018/hyperlinkcolor" val="tx"/>
                    </a:ext>
                  </a:extLst>
                </a:hlinkClick>
              </a:rPr>
              <a:t>https://youtu.be/0fKBhvDjuy0/</a:t>
            </a:r>
            <a:r>
              <a:rPr lang="en-US" sz="2400" dirty="0">
                <a:solidFill>
                  <a:srgbClr val="FFC000"/>
                </a:solidFill>
              </a:rPr>
              <a:t> - </a:t>
            </a:r>
            <a:r>
              <a:rPr lang="en-US" sz="2400" dirty="0">
                <a:solidFill>
                  <a:srgbClr val="FFFF00"/>
                </a:solidFill>
              </a:rPr>
              <a:t>Powers of 10 (1977) Eames office</a:t>
            </a:r>
            <a:endParaRPr lang="en-US" sz="2400" dirty="0">
              <a:solidFill>
                <a:srgbClr val="FFC000"/>
              </a:solidFill>
            </a:endParaRPr>
          </a:p>
          <a:p>
            <a:r>
              <a:rPr lang="en-US" sz="2400" dirty="0">
                <a:solidFill>
                  <a:srgbClr val="FFFF00"/>
                </a:solidFill>
              </a:rPr>
              <a:t>2.  </a:t>
            </a:r>
            <a:r>
              <a:rPr lang="en-US" sz="2400" dirty="0">
                <a:solidFill>
                  <a:srgbClr val="FFC000"/>
                </a:solidFill>
                <a:hlinkClick r:id="rId4">
                  <a:extLst>
                    <a:ext uri="{A12FA001-AC4F-418D-AE19-62706E023703}">
                      <ahyp:hlinkClr xmlns:ahyp="http://schemas.microsoft.com/office/drawing/2018/hyperlinkcolor" val="tx"/>
                    </a:ext>
                  </a:extLst>
                </a:hlinkClick>
              </a:rPr>
              <a:t>https://youtu.be/7Hk9jct2ozY/</a:t>
            </a:r>
            <a:r>
              <a:rPr lang="en-US" sz="2400" dirty="0">
                <a:solidFill>
                  <a:srgbClr val="FFC000"/>
                </a:solidFill>
              </a:rPr>
              <a:t> - </a:t>
            </a:r>
            <a:r>
              <a:rPr lang="en-US" sz="2400" u="none" strike="noStrike" dirty="0">
                <a:solidFill>
                  <a:srgbClr val="FFFF00"/>
                </a:solidFill>
                <a:effectLst/>
                <a:latin typeface="YouTube Sans"/>
              </a:rPr>
              <a:t>DNA animation (2002-2014) by Drew Berry and Etsuko Uno</a:t>
            </a:r>
          </a:p>
          <a:p>
            <a:r>
              <a:rPr lang="en-US" sz="2400" dirty="0">
                <a:solidFill>
                  <a:srgbClr val="FFFF00"/>
                </a:solidFill>
              </a:rPr>
              <a:t>3.  </a:t>
            </a:r>
            <a:r>
              <a:rPr lang="en-US" sz="2400" dirty="0">
                <a:solidFill>
                  <a:srgbClr val="FFC000"/>
                </a:solidFill>
                <a:hlinkClick r:id="rId5">
                  <a:extLst>
                    <a:ext uri="{A12FA001-AC4F-418D-AE19-62706E023703}">
                      <ahyp:hlinkClr xmlns:ahyp="http://schemas.microsoft.com/office/drawing/2018/hyperlinkcolor" val="tx"/>
                    </a:ext>
                  </a:extLst>
                </a:hlinkClick>
              </a:rPr>
              <a:t>https://youtu.be/ydqReeTV_vk/</a:t>
            </a:r>
            <a:r>
              <a:rPr lang="en-US" sz="2400" dirty="0">
                <a:solidFill>
                  <a:srgbClr val="FFC000"/>
                </a:solidFill>
              </a:rPr>
              <a:t> - </a:t>
            </a:r>
            <a:r>
              <a:rPr lang="en-US" sz="2400" dirty="0">
                <a:solidFill>
                  <a:srgbClr val="FFFF00"/>
                </a:solidFill>
              </a:rPr>
              <a:t>Evo Devo (biology) – Acapella Science</a:t>
            </a:r>
            <a:endParaRPr lang="en-US" sz="2400" dirty="0">
              <a:solidFill>
                <a:srgbClr val="FFC000"/>
              </a:solidFill>
            </a:endParaRPr>
          </a:p>
          <a:p>
            <a:r>
              <a:rPr lang="en-US" sz="2400" dirty="0">
                <a:solidFill>
                  <a:srgbClr val="FFFF00"/>
                </a:solidFill>
              </a:rPr>
              <a:t>4.  </a:t>
            </a:r>
            <a:r>
              <a:rPr lang="en-US" sz="2400" dirty="0">
                <a:solidFill>
                  <a:srgbClr val="FFC000"/>
                </a:solidFill>
                <a:hlinkClick r:id="rId5">
                  <a:extLst>
                    <a:ext uri="{A12FA001-AC4F-418D-AE19-62706E023703}">
                      <ahyp:hlinkClr xmlns:ahyp="http://schemas.microsoft.com/office/drawing/2018/hyperlinkcolor" val="tx"/>
                    </a:ext>
                  </a:extLst>
                </a:hlinkClick>
              </a:rPr>
              <a:t>https://youtu.be/f8FAJXPBdOg/</a:t>
            </a:r>
            <a:r>
              <a:rPr lang="en-US" sz="2400" dirty="0">
                <a:solidFill>
                  <a:srgbClr val="FFC000"/>
                </a:solidFill>
              </a:rPr>
              <a:t> - </a:t>
            </a:r>
            <a:r>
              <a:rPr lang="en-US" sz="2400" dirty="0">
                <a:solidFill>
                  <a:srgbClr val="FFFF00"/>
                </a:solidFill>
              </a:rPr>
              <a:t>The Molecular Shape of You (quantum atomic theory) – Acapella Science</a:t>
            </a:r>
            <a:endParaRPr lang="en-US" sz="2400" dirty="0">
              <a:solidFill>
                <a:srgbClr val="FFC000"/>
              </a:solidFill>
            </a:endParaRPr>
          </a:p>
          <a:p>
            <a:r>
              <a:rPr lang="en-US" sz="2400" dirty="0">
                <a:solidFill>
                  <a:srgbClr val="FFFF00"/>
                </a:solidFill>
              </a:rPr>
              <a:t>5.  </a:t>
            </a:r>
            <a:r>
              <a:rPr lang="en-US" sz="2400" dirty="0">
                <a:solidFill>
                  <a:srgbClr val="FFC000"/>
                </a:solidFill>
                <a:hlinkClick r:id="rId6">
                  <a:extLst>
                    <a:ext uri="{A12FA001-AC4F-418D-AE19-62706E023703}">
                      <ahyp:hlinkClr xmlns:ahyp="http://schemas.microsoft.com/office/drawing/2018/hyperlinkcolor" val="tx"/>
                    </a:ext>
                  </a:extLst>
                </a:hlinkClick>
              </a:rPr>
              <a:t>https://youtu.be/SKhcan8pk2w/</a:t>
            </a:r>
            <a:r>
              <a:rPr lang="en-US" sz="2400" dirty="0">
                <a:solidFill>
                  <a:srgbClr val="FFC000"/>
                </a:solidFill>
              </a:rPr>
              <a:t> - </a:t>
            </a:r>
            <a:r>
              <a:rPr lang="en-US" sz="2400" dirty="0">
                <a:solidFill>
                  <a:srgbClr val="FFFF00"/>
                </a:solidFill>
              </a:rPr>
              <a:t>Homochirality (all natural sugar is ‘right’ handed) – Steve </a:t>
            </a:r>
            <a:r>
              <a:rPr lang="en-US" sz="2400" dirty="0" err="1">
                <a:solidFill>
                  <a:srgbClr val="FFFF00"/>
                </a:solidFill>
              </a:rPr>
              <a:t>Mould</a:t>
            </a:r>
            <a:endParaRPr lang="en-US" sz="2400" dirty="0">
              <a:solidFill>
                <a:srgbClr val="FFC000"/>
              </a:solidFill>
            </a:endParaRPr>
          </a:p>
          <a:p>
            <a:r>
              <a:rPr lang="en-US" sz="2400" dirty="0">
                <a:solidFill>
                  <a:srgbClr val="FFFF00"/>
                </a:solidFill>
              </a:rPr>
              <a:t>6.  </a:t>
            </a:r>
            <a:r>
              <a:rPr lang="en-US" sz="2400" dirty="0">
                <a:solidFill>
                  <a:srgbClr val="FFC000"/>
                </a:solidFill>
                <a:hlinkClick r:id="rId7">
                  <a:extLst>
                    <a:ext uri="{A12FA001-AC4F-418D-AE19-62706E023703}">
                      <ahyp:hlinkClr xmlns:ahyp="http://schemas.microsoft.com/office/drawing/2018/hyperlinkcolor" val="tx"/>
                    </a:ext>
                  </a:extLst>
                </a:hlinkClick>
              </a:rPr>
              <a:t>https://youtu.be/b34al8YmQSA/</a:t>
            </a:r>
            <a:r>
              <a:rPr lang="en-US" sz="2400" dirty="0">
                <a:solidFill>
                  <a:srgbClr val="FFC000"/>
                </a:solidFill>
              </a:rPr>
              <a:t> - </a:t>
            </a:r>
            <a:r>
              <a:rPr lang="en-US" sz="2400" dirty="0">
                <a:solidFill>
                  <a:srgbClr val="FFFF00"/>
                </a:solidFill>
              </a:rPr>
              <a:t>All coal is the same age (really ?) – Steve </a:t>
            </a:r>
            <a:r>
              <a:rPr lang="en-US" sz="2400" dirty="0" err="1">
                <a:solidFill>
                  <a:srgbClr val="FFFF00"/>
                </a:solidFill>
              </a:rPr>
              <a:t>Mould</a:t>
            </a:r>
            <a:endParaRPr lang="en-US" sz="2400" dirty="0">
              <a:solidFill>
                <a:srgbClr val="FFC000"/>
              </a:solidFill>
            </a:endParaRPr>
          </a:p>
        </p:txBody>
      </p:sp>
      <p:sp>
        <p:nvSpPr>
          <p:cNvPr id="3" name="TextBox 2">
            <a:extLst>
              <a:ext uri="{FF2B5EF4-FFF2-40B4-BE49-F238E27FC236}">
                <a16:creationId xmlns:a16="http://schemas.microsoft.com/office/drawing/2014/main" id="{E13A6E74-C17F-1CDC-B33F-8D9D02346DF8}"/>
              </a:ext>
            </a:extLst>
          </p:cNvPr>
          <p:cNvSpPr txBox="1"/>
          <p:nvPr/>
        </p:nvSpPr>
        <p:spPr>
          <a:xfrm>
            <a:off x="984576" y="2775295"/>
            <a:ext cx="5838906" cy="523220"/>
          </a:xfrm>
          <a:prstGeom prst="rect">
            <a:avLst/>
          </a:prstGeom>
          <a:solidFill>
            <a:schemeClr val="accent1">
              <a:lumMod val="75000"/>
            </a:schemeClr>
          </a:solidFill>
        </p:spPr>
        <p:txBody>
          <a:bodyPr wrap="none" rtlCol="0">
            <a:spAutoFit/>
          </a:bodyPr>
          <a:lstStyle/>
          <a:p>
            <a:pPr algn="ctr"/>
            <a:r>
              <a:rPr lang="en-US" sz="2800" dirty="0">
                <a:solidFill>
                  <a:srgbClr val="FFFF00"/>
                </a:solidFill>
              </a:rPr>
              <a:t>Some fun links for your entertainment:</a:t>
            </a:r>
          </a:p>
        </p:txBody>
      </p:sp>
    </p:spTree>
    <p:extLst>
      <p:ext uri="{BB962C8B-B14F-4D97-AF65-F5344CB8AC3E}">
        <p14:creationId xmlns:p14="http://schemas.microsoft.com/office/powerpoint/2010/main" val="1915253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2550458" y="0"/>
            <a:ext cx="7091083"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Three ‘Reading’ frames</a:t>
            </a:r>
          </a:p>
        </p:txBody>
      </p:sp>
      <p:pic>
        <p:nvPicPr>
          <p:cNvPr id="4" name="Picture 3" descr="Graphical user interface, application&#10;&#10;Description automatically generated">
            <a:extLst>
              <a:ext uri="{FF2B5EF4-FFF2-40B4-BE49-F238E27FC236}">
                <a16:creationId xmlns:a16="http://schemas.microsoft.com/office/drawing/2014/main" id="{7F3707DD-8054-1212-BC28-FA5ABE5AC14E}"/>
              </a:ext>
            </a:extLst>
          </p:cNvPr>
          <p:cNvPicPr>
            <a:picLocks noChangeAspect="1"/>
          </p:cNvPicPr>
          <p:nvPr/>
        </p:nvPicPr>
        <p:blipFill>
          <a:blip r:embed="rId3"/>
          <a:stretch>
            <a:fillRect/>
          </a:stretch>
        </p:blipFill>
        <p:spPr>
          <a:xfrm>
            <a:off x="431320" y="523220"/>
            <a:ext cx="11197087" cy="6154876"/>
          </a:xfrm>
          <a:prstGeom prst="rect">
            <a:avLst/>
          </a:prstGeom>
        </p:spPr>
      </p:pic>
    </p:spTree>
    <p:extLst>
      <p:ext uri="{BB962C8B-B14F-4D97-AF65-F5344CB8AC3E}">
        <p14:creationId xmlns:p14="http://schemas.microsoft.com/office/powerpoint/2010/main" val="3433337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1874765" y="0"/>
            <a:ext cx="8442469"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Create your own ‘sessions’ – views in the browser</a:t>
            </a:r>
          </a:p>
        </p:txBody>
      </p:sp>
      <p:pic>
        <p:nvPicPr>
          <p:cNvPr id="3" name="Picture 2" descr="Graphical user interface, website&#10;&#10;Description automatically generated">
            <a:extLst>
              <a:ext uri="{FF2B5EF4-FFF2-40B4-BE49-F238E27FC236}">
                <a16:creationId xmlns:a16="http://schemas.microsoft.com/office/drawing/2014/main" id="{C2AA7996-5E8B-5109-C065-2DB1FFD501A6}"/>
              </a:ext>
            </a:extLst>
          </p:cNvPr>
          <p:cNvPicPr>
            <a:picLocks noChangeAspect="1"/>
          </p:cNvPicPr>
          <p:nvPr/>
        </p:nvPicPr>
        <p:blipFill>
          <a:blip r:embed="rId3"/>
          <a:stretch>
            <a:fillRect/>
          </a:stretch>
        </p:blipFill>
        <p:spPr>
          <a:xfrm>
            <a:off x="1787104" y="644316"/>
            <a:ext cx="8617789" cy="6213684"/>
          </a:xfrm>
          <a:prstGeom prst="rect">
            <a:avLst/>
          </a:prstGeom>
        </p:spPr>
      </p:pic>
      <p:sp>
        <p:nvSpPr>
          <p:cNvPr id="6" name="TextBox 5">
            <a:extLst>
              <a:ext uri="{FF2B5EF4-FFF2-40B4-BE49-F238E27FC236}">
                <a16:creationId xmlns:a16="http://schemas.microsoft.com/office/drawing/2014/main" id="{38C1A308-77FA-0B65-BBF7-067F08B37149}"/>
              </a:ext>
            </a:extLst>
          </p:cNvPr>
          <p:cNvSpPr txBox="1"/>
          <p:nvPr/>
        </p:nvSpPr>
        <p:spPr>
          <a:xfrm>
            <a:off x="363746" y="6334780"/>
            <a:ext cx="1146450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See also: http://</a:t>
            </a:r>
            <a:r>
              <a:rPr lang="en-US" sz="2800" dirty="0" err="1">
                <a:solidFill>
                  <a:srgbClr val="FFC000"/>
                </a:solidFill>
              </a:rPr>
              <a:t>genome.ucsc.edu</a:t>
            </a:r>
            <a:r>
              <a:rPr lang="en-US" sz="2800" dirty="0">
                <a:solidFill>
                  <a:srgbClr val="FFC000"/>
                </a:solidFill>
              </a:rPr>
              <a:t>/</a:t>
            </a:r>
            <a:r>
              <a:rPr lang="en-US" sz="2800" dirty="0" err="1">
                <a:solidFill>
                  <a:srgbClr val="FFC000"/>
                </a:solidFill>
              </a:rPr>
              <a:t>goldenPath</a:t>
            </a:r>
            <a:r>
              <a:rPr lang="en-US" sz="2800" dirty="0">
                <a:solidFill>
                  <a:srgbClr val="FFC000"/>
                </a:solidFill>
              </a:rPr>
              <a:t>/help/</a:t>
            </a:r>
            <a:r>
              <a:rPr lang="en-US" sz="2800" dirty="0" err="1">
                <a:solidFill>
                  <a:srgbClr val="FFC000"/>
                </a:solidFill>
              </a:rPr>
              <a:t>sessions.html</a:t>
            </a:r>
            <a:endParaRPr lang="en-US" sz="2800" dirty="0">
              <a:solidFill>
                <a:srgbClr val="FFC000"/>
              </a:solidFill>
            </a:endParaRPr>
          </a:p>
        </p:txBody>
      </p:sp>
    </p:spTree>
    <p:extLst>
      <p:ext uri="{BB962C8B-B14F-4D97-AF65-F5344CB8AC3E}">
        <p14:creationId xmlns:p14="http://schemas.microsoft.com/office/powerpoint/2010/main" val="162960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2746401" y="6334780"/>
            <a:ext cx="7091083"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https://</a:t>
            </a:r>
            <a:r>
              <a:rPr lang="en-US" sz="2800" dirty="0" err="1">
                <a:solidFill>
                  <a:srgbClr val="FFC000"/>
                </a:solidFill>
              </a:rPr>
              <a:t>genome.ucsc.edu</a:t>
            </a:r>
            <a:r>
              <a:rPr lang="en-US" sz="2800" dirty="0">
                <a:solidFill>
                  <a:srgbClr val="FFC000"/>
                </a:solidFill>
              </a:rPr>
              <a:t>/s/Hiram/hg38.codis</a:t>
            </a:r>
          </a:p>
        </p:txBody>
      </p:sp>
      <p:pic>
        <p:nvPicPr>
          <p:cNvPr id="4" name="Picture 3" descr="Timeline&#10;&#10;Description automatically generated">
            <a:extLst>
              <a:ext uri="{FF2B5EF4-FFF2-40B4-BE49-F238E27FC236}">
                <a16:creationId xmlns:a16="http://schemas.microsoft.com/office/drawing/2014/main" id="{EF6D84E0-E689-C2F4-E750-9C7E401916F4}"/>
              </a:ext>
            </a:extLst>
          </p:cNvPr>
          <p:cNvPicPr>
            <a:picLocks noChangeAspect="1"/>
          </p:cNvPicPr>
          <p:nvPr/>
        </p:nvPicPr>
        <p:blipFill>
          <a:blip r:embed="rId3"/>
          <a:stretch>
            <a:fillRect/>
          </a:stretch>
        </p:blipFill>
        <p:spPr>
          <a:xfrm>
            <a:off x="0" y="658912"/>
            <a:ext cx="12204700" cy="5545945"/>
          </a:xfrm>
          <a:prstGeom prst="rect">
            <a:avLst/>
          </a:prstGeom>
        </p:spPr>
      </p:pic>
      <p:sp>
        <p:nvSpPr>
          <p:cNvPr id="6" name="TextBox 5">
            <a:extLst>
              <a:ext uri="{FF2B5EF4-FFF2-40B4-BE49-F238E27FC236}">
                <a16:creationId xmlns:a16="http://schemas.microsoft.com/office/drawing/2014/main" id="{7E7CD1CC-BFAE-9E78-F651-9C2DF6F4EE16}"/>
              </a:ext>
            </a:extLst>
          </p:cNvPr>
          <p:cNvSpPr txBox="1"/>
          <p:nvPr/>
        </p:nvSpPr>
        <p:spPr>
          <a:xfrm>
            <a:off x="103414" y="70731"/>
            <a:ext cx="11985171"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Leave you with a puzzle: how does DNA forensic identification work ?</a:t>
            </a:r>
          </a:p>
        </p:txBody>
      </p:sp>
    </p:spTree>
    <p:extLst>
      <p:ext uri="{BB962C8B-B14F-4D97-AF65-F5344CB8AC3E}">
        <p14:creationId xmlns:p14="http://schemas.microsoft.com/office/powerpoint/2010/main" val="217232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B70B95-C737-244D-AE17-E35C92742D15}"/>
              </a:ext>
            </a:extLst>
          </p:cNvPr>
          <p:cNvSpPr txBox="1"/>
          <p:nvPr/>
        </p:nvSpPr>
        <p:spPr>
          <a:xfrm>
            <a:off x="854690" y="2017985"/>
            <a:ext cx="9785131" cy="2308324"/>
          </a:xfrm>
          <a:prstGeom prst="rect">
            <a:avLst/>
          </a:prstGeom>
          <a:solidFill>
            <a:schemeClr val="accent1">
              <a:lumMod val="75000"/>
            </a:schemeClr>
          </a:solidFill>
        </p:spPr>
        <p:txBody>
          <a:bodyPr wrap="square" rtlCol="0">
            <a:spAutoFit/>
          </a:bodyPr>
          <a:lstStyle/>
          <a:p>
            <a:r>
              <a:rPr lang="en-US" sz="2400" dirty="0">
                <a:solidFill>
                  <a:srgbClr val="FFFF00"/>
                </a:solidFill>
              </a:rPr>
              <a:t>'what we do' - it is an activity performed by people</a:t>
            </a:r>
          </a:p>
          <a:p>
            <a:r>
              <a:rPr lang="en-US" sz="2400" dirty="0">
                <a:solidFill>
                  <a:srgbClr val="FFFF00"/>
                </a:solidFill>
              </a:rPr>
              <a:t>'to understand' - answering questions, endless numbers of questions</a:t>
            </a:r>
          </a:p>
          <a:p>
            <a:r>
              <a:rPr lang="en-US" sz="2400" dirty="0">
                <a:solidFill>
                  <a:srgbClr val="FFFF00"/>
                </a:solidFill>
              </a:rPr>
              <a:t>'natural world' - the only one we can know by direct evidence</a:t>
            </a:r>
          </a:p>
          <a:p>
            <a:r>
              <a:rPr lang="en-US" sz="2400" dirty="0">
                <a:solidFill>
                  <a:srgbClr val="FFFF00"/>
                </a:solidFill>
              </a:rPr>
              <a:t>'how ... works' - 'how' are natural processes functioning, not necessarily 'why'</a:t>
            </a:r>
          </a:p>
          <a:p>
            <a:r>
              <a:rPr lang="en-US" sz="2400" dirty="0">
                <a:solidFill>
                  <a:srgbClr val="FFFF00"/>
                </a:solidFill>
              </a:rPr>
              <a:t>'looking at' - making observations, recording evidence</a:t>
            </a:r>
          </a:p>
          <a:p>
            <a:r>
              <a:rPr lang="en-US" sz="2400" dirty="0">
                <a:solidFill>
                  <a:srgbClr val="FFFF00"/>
                </a:solidFill>
              </a:rPr>
              <a:t>'physical evidence' - objective real stuff, no hand waving allowed</a:t>
            </a:r>
          </a:p>
        </p:txBody>
      </p:sp>
      <p:sp>
        <p:nvSpPr>
          <p:cNvPr id="5" name="TextBox 4">
            <a:extLst>
              <a:ext uri="{FF2B5EF4-FFF2-40B4-BE49-F238E27FC236}">
                <a16:creationId xmlns:a16="http://schemas.microsoft.com/office/drawing/2014/main" id="{4FC501F5-B9BF-F94D-B5AE-51B85712B668}"/>
              </a:ext>
            </a:extLst>
          </p:cNvPr>
          <p:cNvSpPr txBox="1"/>
          <p:nvPr/>
        </p:nvSpPr>
        <p:spPr>
          <a:xfrm>
            <a:off x="1240221" y="693683"/>
            <a:ext cx="9014071" cy="954107"/>
          </a:xfrm>
          <a:prstGeom prst="rect">
            <a:avLst/>
          </a:prstGeom>
          <a:solidFill>
            <a:schemeClr val="accent1">
              <a:lumMod val="75000"/>
            </a:schemeClr>
          </a:solidFill>
        </p:spPr>
        <p:txBody>
          <a:bodyPr wrap="none" rtlCol="0">
            <a:spAutoFit/>
          </a:bodyPr>
          <a:lstStyle/>
          <a:p>
            <a:pPr algn="ctr"/>
            <a:r>
              <a:rPr lang="en-US" sz="2800" dirty="0">
                <a:solidFill>
                  <a:srgbClr val="FFFF00"/>
                </a:solidFill>
              </a:rPr>
              <a:t>‘Science’ is what we do to understand how the natural world</a:t>
            </a:r>
          </a:p>
          <a:p>
            <a:pPr algn="ctr"/>
            <a:r>
              <a:rPr lang="en-US" sz="2800" dirty="0">
                <a:solidFill>
                  <a:srgbClr val="FFFF00"/>
                </a:solidFill>
              </a:rPr>
              <a:t>works by looking at physical evidence.</a:t>
            </a:r>
          </a:p>
        </p:txBody>
      </p:sp>
    </p:spTree>
    <p:extLst>
      <p:ext uri="{BB962C8B-B14F-4D97-AF65-F5344CB8AC3E}">
        <p14:creationId xmlns:p14="http://schemas.microsoft.com/office/powerpoint/2010/main" val="273088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B70B95-C737-244D-AE17-E35C92742D15}"/>
              </a:ext>
            </a:extLst>
          </p:cNvPr>
          <p:cNvSpPr txBox="1"/>
          <p:nvPr/>
        </p:nvSpPr>
        <p:spPr>
          <a:xfrm>
            <a:off x="353947" y="2017985"/>
            <a:ext cx="8332853" cy="3785652"/>
          </a:xfrm>
          <a:prstGeom prst="rect">
            <a:avLst/>
          </a:prstGeom>
          <a:solidFill>
            <a:schemeClr val="accent1">
              <a:lumMod val="75000"/>
            </a:schemeClr>
          </a:solidFill>
        </p:spPr>
        <p:txBody>
          <a:bodyPr wrap="square" rtlCol="0">
            <a:spAutoFit/>
          </a:bodyPr>
          <a:lstStyle/>
          <a:p>
            <a:r>
              <a:rPr lang="en-US" sz="2400" dirty="0">
                <a:solidFill>
                  <a:srgbClr val="FFFF00"/>
                </a:solidFill>
              </a:rPr>
              <a:t>Providing a web browser view of the human genome since 2001, added mouse genome in 2002, today serving up a view of over 3,600 genome assemblies for over 2,500 species</a:t>
            </a:r>
          </a:p>
          <a:p>
            <a:endParaRPr lang="en-US" sz="2400" dirty="0">
              <a:solidFill>
                <a:srgbClr val="FFFF00"/>
              </a:solidFill>
            </a:endParaRPr>
          </a:p>
          <a:p>
            <a:r>
              <a:rPr lang="en-US" sz="2400" dirty="0">
                <a:solidFill>
                  <a:srgbClr val="FFFF00"/>
                </a:solidFill>
              </a:rPr>
              <a:t>15,000 users per day, web site 300,000+ data files == 23 Tb of data, 59,000+ MySQL tables == 7 Tb of data, 90 Tb data available for download (over 2 Tb per day is sent out)</a:t>
            </a:r>
          </a:p>
          <a:p>
            <a:endParaRPr lang="en-US" sz="2400" dirty="0">
              <a:solidFill>
                <a:srgbClr val="FFFF00"/>
              </a:solidFill>
            </a:endParaRPr>
          </a:p>
          <a:p>
            <a:r>
              <a:rPr lang="en-US" sz="2400" dirty="0">
                <a:solidFill>
                  <a:srgbClr val="FFFF00"/>
                </a:solidFill>
              </a:rPr>
              <a:t>Live demonstration:    </a:t>
            </a:r>
            <a:r>
              <a:rPr lang="en-US" sz="2400" dirty="0">
                <a:solidFill>
                  <a:srgbClr val="FFC000"/>
                </a:solidFill>
              </a:rPr>
              <a:t>https://</a:t>
            </a:r>
            <a:r>
              <a:rPr lang="en-US" sz="2400" dirty="0" err="1">
                <a:solidFill>
                  <a:srgbClr val="FFC000"/>
                </a:solidFill>
              </a:rPr>
              <a:t>genome.ucsc.edu</a:t>
            </a:r>
            <a:r>
              <a:rPr lang="en-US" sz="2400" dirty="0">
                <a:solidFill>
                  <a:srgbClr val="FFC000"/>
                </a:solidFill>
              </a:rPr>
              <a:t>/</a:t>
            </a:r>
          </a:p>
          <a:p>
            <a:endParaRPr lang="en-US" sz="2400" dirty="0">
              <a:solidFill>
                <a:srgbClr val="FFFF00"/>
              </a:solidFill>
            </a:endParaRPr>
          </a:p>
        </p:txBody>
      </p:sp>
      <p:sp>
        <p:nvSpPr>
          <p:cNvPr id="5" name="TextBox 4">
            <a:extLst>
              <a:ext uri="{FF2B5EF4-FFF2-40B4-BE49-F238E27FC236}">
                <a16:creationId xmlns:a16="http://schemas.microsoft.com/office/drawing/2014/main" id="{4FC501F5-B9BF-F94D-B5AE-51B85712B668}"/>
              </a:ext>
            </a:extLst>
          </p:cNvPr>
          <p:cNvSpPr txBox="1"/>
          <p:nvPr/>
        </p:nvSpPr>
        <p:spPr>
          <a:xfrm>
            <a:off x="1851354" y="693683"/>
            <a:ext cx="7791813" cy="954107"/>
          </a:xfrm>
          <a:prstGeom prst="rect">
            <a:avLst/>
          </a:prstGeom>
          <a:solidFill>
            <a:schemeClr val="accent1">
              <a:lumMod val="75000"/>
            </a:schemeClr>
          </a:solidFill>
        </p:spPr>
        <p:txBody>
          <a:bodyPr wrap="none" rtlCol="0">
            <a:spAutoFit/>
          </a:bodyPr>
          <a:lstStyle/>
          <a:p>
            <a:pPr algn="ctr"/>
            <a:r>
              <a:rPr lang="en-US" sz="2800" dirty="0">
                <a:solidFill>
                  <a:srgbClr val="FFFF00"/>
                </a:solidFill>
              </a:rPr>
              <a:t>The UCSC Genome Browser</a:t>
            </a:r>
          </a:p>
          <a:p>
            <a:pPr algn="ctr"/>
            <a:r>
              <a:rPr lang="en-US" sz="2800" dirty="0">
                <a:solidFill>
                  <a:srgbClr val="FFFF00"/>
                </a:solidFill>
              </a:rPr>
              <a:t>2002 - </a:t>
            </a:r>
            <a:r>
              <a:rPr lang="en-US" sz="2800" dirty="0">
                <a:solidFill>
                  <a:srgbClr val="FFC000"/>
                </a:solidFill>
              </a:rPr>
              <a:t>https://</a:t>
            </a:r>
            <a:r>
              <a:rPr lang="en-US" sz="2800" dirty="0" err="1">
                <a:solidFill>
                  <a:srgbClr val="FFC000"/>
                </a:solidFill>
              </a:rPr>
              <a:t>pubmed.ncbi.nlm.nih.gov</a:t>
            </a:r>
            <a:r>
              <a:rPr lang="en-US" sz="2800" dirty="0">
                <a:solidFill>
                  <a:srgbClr val="FFC000"/>
                </a:solidFill>
              </a:rPr>
              <a:t>/19957273/</a:t>
            </a:r>
          </a:p>
        </p:txBody>
      </p:sp>
      <p:pic>
        <p:nvPicPr>
          <p:cNvPr id="3" name="Picture 2" descr="Table&#10;&#10;Description automatically generated">
            <a:extLst>
              <a:ext uri="{FF2B5EF4-FFF2-40B4-BE49-F238E27FC236}">
                <a16:creationId xmlns:a16="http://schemas.microsoft.com/office/drawing/2014/main" id="{0E36359C-A97C-F561-E3CB-D22FB0BE15D8}"/>
              </a:ext>
            </a:extLst>
          </p:cNvPr>
          <p:cNvPicPr>
            <a:picLocks noChangeAspect="1"/>
          </p:cNvPicPr>
          <p:nvPr/>
        </p:nvPicPr>
        <p:blipFill>
          <a:blip r:embed="rId3"/>
          <a:stretch>
            <a:fillRect/>
          </a:stretch>
        </p:blipFill>
        <p:spPr>
          <a:xfrm>
            <a:off x="8936903" y="2017985"/>
            <a:ext cx="2901150" cy="4453164"/>
          </a:xfrm>
          <a:prstGeom prst="rect">
            <a:avLst/>
          </a:prstGeom>
        </p:spPr>
      </p:pic>
    </p:spTree>
    <p:extLst>
      <p:ext uri="{BB962C8B-B14F-4D97-AF65-F5344CB8AC3E}">
        <p14:creationId xmlns:p14="http://schemas.microsoft.com/office/powerpoint/2010/main" val="246052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501F5-B9BF-F94D-B5AE-51B85712B668}"/>
              </a:ext>
            </a:extLst>
          </p:cNvPr>
          <p:cNvSpPr txBox="1"/>
          <p:nvPr/>
        </p:nvSpPr>
        <p:spPr>
          <a:xfrm>
            <a:off x="6614136" y="974785"/>
            <a:ext cx="4942892" cy="523220"/>
          </a:xfrm>
          <a:prstGeom prst="rect">
            <a:avLst/>
          </a:prstGeom>
          <a:solidFill>
            <a:schemeClr val="accent1">
              <a:lumMod val="75000"/>
            </a:schemeClr>
          </a:solidFill>
        </p:spPr>
        <p:txBody>
          <a:bodyPr wrap="none" rtlCol="0">
            <a:spAutoFit/>
          </a:bodyPr>
          <a:lstStyle/>
          <a:p>
            <a:pPr algn="ctr"/>
            <a:r>
              <a:rPr lang="en-US" sz="2800" dirty="0">
                <a:solidFill>
                  <a:srgbClr val="FFFF00"/>
                </a:solidFill>
              </a:rPr>
              <a:t>The UCSC Genome Browser Staff</a:t>
            </a:r>
          </a:p>
        </p:txBody>
      </p:sp>
      <p:pic>
        <p:nvPicPr>
          <p:cNvPr id="4" name="Picture 3" descr="A collage of people&#10;&#10;Description automatically generated with low confidence">
            <a:extLst>
              <a:ext uri="{FF2B5EF4-FFF2-40B4-BE49-F238E27FC236}">
                <a16:creationId xmlns:a16="http://schemas.microsoft.com/office/drawing/2014/main" id="{2D4A2E14-4C93-D6A1-6E26-B7F1D89B6EC2}"/>
              </a:ext>
            </a:extLst>
          </p:cNvPr>
          <p:cNvPicPr>
            <a:picLocks noChangeAspect="1"/>
          </p:cNvPicPr>
          <p:nvPr/>
        </p:nvPicPr>
        <p:blipFill>
          <a:blip r:embed="rId3"/>
          <a:stretch>
            <a:fillRect/>
          </a:stretch>
        </p:blipFill>
        <p:spPr>
          <a:xfrm>
            <a:off x="-1038" y="785003"/>
            <a:ext cx="6097038" cy="5934617"/>
          </a:xfrm>
          <a:prstGeom prst="rect">
            <a:avLst/>
          </a:prstGeom>
        </p:spPr>
      </p:pic>
      <p:pic>
        <p:nvPicPr>
          <p:cNvPr id="7" name="Picture 6" descr="A collage of people&#10;&#10;Description automatically generated with medium confidence">
            <a:extLst>
              <a:ext uri="{FF2B5EF4-FFF2-40B4-BE49-F238E27FC236}">
                <a16:creationId xmlns:a16="http://schemas.microsoft.com/office/drawing/2014/main" id="{6275B3A1-D247-6D99-A9ED-E6AA8D4CC4E2}"/>
              </a:ext>
            </a:extLst>
          </p:cNvPr>
          <p:cNvPicPr>
            <a:picLocks noChangeAspect="1"/>
          </p:cNvPicPr>
          <p:nvPr/>
        </p:nvPicPr>
        <p:blipFill>
          <a:blip r:embed="rId4"/>
          <a:stretch>
            <a:fillRect/>
          </a:stretch>
        </p:blipFill>
        <p:spPr>
          <a:xfrm>
            <a:off x="6096000" y="2113471"/>
            <a:ext cx="6125067" cy="4606149"/>
          </a:xfrm>
          <a:prstGeom prst="rect">
            <a:avLst/>
          </a:prstGeom>
        </p:spPr>
      </p:pic>
      <p:sp>
        <p:nvSpPr>
          <p:cNvPr id="6" name="Oval 5">
            <a:extLst>
              <a:ext uri="{FF2B5EF4-FFF2-40B4-BE49-F238E27FC236}">
                <a16:creationId xmlns:a16="http://schemas.microsoft.com/office/drawing/2014/main" id="{37B2F928-7BC9-7308-B58F-A5D80F8587E5}"/>
              </a:ext>
            </a:extLst>
          </p:cNvPr>
          <p:cNvSpPr/>
          <p:nvPr/>
        </p:nvSpPr>
        <p:spPr>
          <a:xfrm>
            <a:off x="5549463" y="850215"/>
            <a:ext cx="199696" cy="2008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A10CE7-ACFA-B5FC-390A-9321188633E8}"/>
              </a:ext>
            </a:extLst>
          </p:cNvPr>
          <p:cNvSpPr/>
          <p:nvPr/>
        </p:nvSpPr>
        <p:spPr>
          <a:xfrm>
            <a:off x="1522500" y="1051034"/>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A083AB-DB23-AEBB-99A4-4C1AE74263F6}"/>
              </a:ext>
            </a:extLst>
          </p:cNvPr>
          <p:cNvSpPr/>
          <p:nvPr/>
        </p:nvSpPr>
        <p:spPr>
          <a:xfrm>
            <a:off x="1326557" y="2916863"/>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FB326A-E221-1DEE-7AE4-6CA925928E26}"/>
              </a:ext>
            </a:extLst>
          </p:cNvPr>
          <p:cNvSpPr/>
          <p:nvPr/>
        </p:nvSpPr>
        <p:spPr>
          <a:xfrm>
            <a:off x="3681625" y="2549001"/>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EB927B-D290-1FAA-16F7-72ECE11D1E7A}"/>
              </a:ext>
            </a:extLst>
          </p:cNvPr>
          <p:cNvSpPr/>
          <p:nvPr/>
        </p:nvSpPr>
        <p:spPr>
          <a:xfrm>
            <a:off x="7765645" y="2893165"/>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46FD16-F468-0E1E-5156-6AABBD44DABE}"/>
              </a:ext>
            </a:extLst>
          </p:cNvPr>
          <p:cNvSpPr/>
          <p:nvPr/>
        </p:nvSpPr>
        <p:spPr>
          <a:xfrm>
            <a:off x="1522500" y="3675179"/>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EFD57-41A2-E1A4-B372-399921FBC983}"/>
              </a:ext>
            </a:extLst>
          </p:cNvPr>
          <p:cNvSpPr/>
          <p:nvPr/>
        </p:nvSpPr>
        <p:spPr>
          <a:xfrm>
            <a:off x="3683502" y="3852485"/>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5444CE-E864-D65A-5CAB-CE4A98CE5B0E}"/>
              </a:ext>
            </a:extLst>
          </p:cNvPr>
          <p:cNvSpPr/>
          <p:nvPr/>
        </p:nvSpPr>
        <p:spPr>
          <a:xfrm>
            <a:off x="5553216" y="3871693"/>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1F28DC-266A-034D-2ECE-17E46DB5C245}"/>
              </a:ext>
            </a:extLst>
          </p:cNvPr>
          <p:cNvSpPr/>
          <p:nvPr/>
        </p:nvSpPr>
        <p:spPr>
          <a:xfrm>
            <a:off x="6203795" y="3763832"/>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EC01314-9227-F4F4-E0EB-4D792D8A01DA}"/>
              </a:ext>
            </a:extLst>
          </p:cNvPr>
          <p:cNvSpPr/>
          <p:nvPr/>
        </p:nvSpPr>
        <p:spPr>
          <a:xfrm>
            <a:off x="8259254" y="3631388"/>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A36785-8164-C231-A099-7497F0CC7FC1}"/>
              </a:ext>
            </a:extLst>
          </p:cNvPr>
          <p:cNvSpPr/>
          <p:nvPr/>
        </p:nvSpPr>
        <p:spPr>
          <a:xfrm>
            <a:off x="428673" y="4368121"/>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FA2116C-8FB6-54C7-6A9C-0730344D8AEF}"/>
              </a:ext>
            </a:extLst>
          </p:cNvPr>
          <p:cNvSpPr/>
          <p:nvPr/>
        </p:nvSpPr>
        <p:spPr>
          <a:xfrm>
            <a:off x="3638834" y="4824490"/>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0909DEB-8355-A4CF-DBA8-8F6CDC7FFE74}"/>
              </a:ext>
            </a:extLst>
          </p:cNvPr>
          <p:cNvSpPr/>
          <p:nvPr/>
        </p:nvSpPr>
        <p:spPr>
          <a:xfrm>
            <a:off x="5781817" y="5001796"/>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C64437-4C1A-63A4-26A7-5649530121D7}"/>
              </a:ext>
            </a:extLst>
          </p:cNvPr>
          <p:cNvSpPr/>
          <p:nvPr/>
        </p:nvSpPr>
        <p:spPr>
          <a:xfrm>
            <a:off x="7804306" y="5046658"/>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BCF58-97EA-701D-D694-9A4E7EF08D4B}"/>
              </a:ext>
            </a:extLst>
          </p:cNvPr>
          <p:cNvSpPr/>
          <p:nvPr/>
        </p:nvSpPr>
        <p:spPr>
          <a:xfrm>
            <a:off x="1718443" y="6299324"/>
            <a:ext cx="195943" cy="1773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00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3A3C5454-4B8D-8FDB-3135-E43F399FF1BA}"/>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228F42BC-71A5-E170-E51E-C03E963824D7}"/>
              </a:ext>
            </a:extLst>
          </p:cNvPr>
          <p:cNvPicPr>
            <a:picLocks noChangeAspect="1"/>
          </p:cNvPicPr>
          <p:nvPr/>
        </p:nvPicPr>
        <p:blipFill>
          <a:blip r:embed="rId3"/>
          <a:stretch>
            <a:fillRect/>
          </a:stretch>
        </p:blipFill>
        <p:spPr>
          <a:xfrm>
            <a:off x="350808" y="-1"/>
            <a:ext cx="11399758" cy="6778025"/>
          </a:xfrm>
          <a:prstGeom prst="rect">
            <a:avLst/>
          </a:prstGeom>
        </p:spPr>
      </p:pic>
      <p:sp>
        <p:nvSpPr>
          <p:cNvPr id="5" name="TextBox 4">
            <a:extLst>
              <a:ext uri="{FF2B5EF4-FFF2-40B4-BE49-F238E27FC236}">
                <a16:creationId xmlns:a16="http://schemas.microsoft.com/office/drawing/2014/main" id="{B9DD2D47-BD6D-8737-EE8A-E28B95182A54}"/>
              </a:ext>
            </a:extLst>
          </p:cNvPr>
          <p:cNvSpPr txBox="1"/>
          <p:nvPr/>
        </p:nvSpPr>
        <p:spPr>
          <a:xfrm>
            <a:off x="94593" y="5409907"/>
            <a:ext cx="4081822" cy="954107"/>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https://</a:t>
            </a:r>
            <a:r>
              <a:rPr lang="en-US" sz="2800" dirty="0" err="1">
                <a:solidFill>
                  <a:srgbClr val="FFC000"/>
                </a:solidFill>
              </a:rPr>
              <a:t>genome.ucsc.edu</a:t>
            </a:r>
            <a:r>
              <a:rPr lang="en-US" sz="2800" dirty="0">
                <a:solidFill>
                  <a:srgbClr val="FFC000"/>
                </a:solidFill>
              </a:rPr>
              <a:t>/ browser ‘home’ page</a:t>
            </a:r>
          </a:p>
        </p:txBody>
      </p:sp>
      <p:cxnSp>
        <p:nvCxnSpPr>
          <p:cNvPr id="4" name="Straight Arrow Connector 3">
            <a:extLst>
              <a:ext uri="{FF2B5EF4-FFF2-40B4-BE49-F238E27FC236}">
                <a16:creationId xmlns:a16="http://schemas.microsoft.com/office/drawing/2014/main" id="{8D0B56E9-BF3A-738A-AEE9-4BB4A041C237}"/>
              </a:ext>
            </a:extLst>
          </p:cNvPr>
          <p:cNvCxnSpPr>
            <a:cxnSpLocks/>
          </p:cNvCxnSpPr>
          <p:nvPr/>
        </p:nvCxnSpPr>
        <p:spPr>
          <a:xfrm flipV="1">
            <a:off x="160308" y="1216572"/>
            <a:ext cx="1106242" cy="1463566"/>
          </a:xfrm>
          <a:prstGeom prst="straightConnector1">
            <a:avLst/>
          </a:prstGeom>
          <a:ln w="1047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Frame 5">
            <a:extLst>
              <a:ext uri="{FF2B5EF4-FFF2-40B4-BE49-F238E27FC236}">
                <a16:creationId xmlns:a16="http://schemas.microsoft.com/office/drawing/2014/main" id="{1E6EF392-F4DB-9B70-5D7B-EF2F436CB8D1}"/>
              </a:ext>
            </a:extLst>
          </p:cNvPr>
          <p:cNvSpPr/>
          <p:nvPr/>
        </p:nvSpPr>
        <p:spPr>
          <a:xfrm>
            <a:off x="1266550" y="737601"/>
            <a:ext cx="762000" cy="478971"/>
          </a:xfrm>
          <a:prstGeom prst="frame">
            <a:avLst/>
          </a:prstGeom>
          <a:solidFill>
            <a:schemeClr val="accent2"/>
          </a:solidFill>
          <a:ln w="19050" cap="rnd">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0797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18DDEACB-7D52-94D9-55A3-16DD09C35E23}"/>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99DD20C3-AC28-8B2A-67FA-A2702B5AB64C}"/>
              </a:ext>
            </a:extLst>
          </p:cNvPr>
          <p:cNvPicPr>
            <a:picLocks noChangeAspect="1"/>
          </p:cNvPicPr>
          <p:nvPr/>
        </p:nvPicPr>
        <p:blipFill>
          <a:blip r:embed="rId3"/>
          <a:stretch>
            <a:fillRect/>
          </a:stretch>
        </p:blipFill>
        <p:spPr>
          <a:xfrm>
            <a:off x="94593" y="168392"/>
            <a:ext cx="11971202" cy="6195622"/>
          </a:xfrm>
          <a:prstGeom prst="rect">
            <a:avLst/>
          </a:prstGeom>
        </p:spPr>
      </p:pic>
      <p:sp>
        <p:nvSpPr>
          <p:cNvPr id="5" name="TextBox 4">
            <a:extLst>
              <a:ext uri="{FF2B5EF4-FFF2-40B4-BE49-F238E27FC236}">
                <a16:creationId xmlns:a16="http://schemas.microsoft.com/office/drawing/2014/main" id="{71C3BFFA-151D-73C4-5A7F-FAA857ED0E90}"/>
              </a:ext>
            </a:extLst>
          </p:cNvPr>
          <p:cNvSpPr txBox="1"/>
          <p:nvPr/>
        </p:nvSpPr>
        <p:spPr>
          <a:xfrm>
            <a:off x="68316" y="4944535"/>
            <a:ext cx="7115504" cy="954107"/>
          </a:xfrm>
          <a:prstGeom prst="rect">
            <a:avLst/>
          </a:prstGeom>
          <a:solidFill>
            <a:schemeClr val="accent1">
              <a:lumMod val="75000"/>
            </a:schemeClr>
          </a:solidFill>
        </p:spPr>
        <p:txBody>
          <a:bodyPr wrap="square" rtlCol="0">
            <a:spAutoFit/>
          </a:bodyPr>
          <a:lstStyle/>
          <a:p>
            <a:pPr algn="ctr"/>
            <a:r>
              <a:rPr lang="en-US" sz="2800" dirty="0" err="1">
                <a:solidFill>
                  <a:srgbClr val="FFC000"/>
                </a:solidFill>
              </a:rPr>
              <a:t>genome.ucsc.edu</a:t>
            </a:r>
            <a:r>
              <a:rPr lang="en-US" sz="2800" dirty="0">
                <a:solidFill>
                  <a:srgbClr val="FFC000"/>
                </a:solidFill>
              </a:rPr>
              <a:t>/</a:t>
            </a:r>
            <a:r>
              <a:rPr lang="en-US" sz="2800" dirty="0" err="1">
                <a:solidFill>
                  <a:srgbClr val="FFC000"/>
                </a:solidFill>
              </a:rPr>
              <a:t>cgi</a:t>
            </a:r>
            <a:r>
              <a:rPr lang="en-US" sz="2800" dirty="0">
                <a:solidFill>
                  <a:srgbClr val="FFC000"/>
                </a:solidFill>
              </a:rPr>
              <a:t>-bin/</a:t>
            </a:r>
            <a:r>
              <a:rPr lang="en-US" sz="2800" dirty="0" err="1">
                <a:solidFill>
                  <a:srgbClr val="FFC000"/>
                </a:solidFill>
              </a:rPr>
              <a:t>hgGateway</a:t>
            </a:r>
            <a:endParaRPr lang="en-US" sz="2800" dirty="0">
              <a:solidFill>
                <a:srgbClr val="FFC000"/>
              </a:solidFill>
            </a:endParaRPr>
          </a:p>
          <a:p>
            <a:pPr algn="ctr"/>
            <a:r>
              <a:rPr lang="en-US" sz="2800" dirty="0">
                <a:solidFill>
                  <a:srgbClr val="FFC000"/>
                </a:solidFill>
              </a:rPr>
              <a:t>browser ‘gateway’ page</a:t>
            </a:r>
          </a:p>
        </p:txBody>
      </p:sp>
      <p:cxnSp>
        <p:nvCxnSpPr>
          <p:cNvPr id="4" name="Straight Arrow Connector 3">
            <a:extLst>
              <a:ext uri="{FF2B5EF4-FFF2-40B4-BE49-F238E27FC236}">
                <a16:creationId xmlns:a16="http://schemas.microsoft.com/office/drawing/2014/main" id="{ABA59D4D-393E-A964-F821-704611E5213D}"/>
              </a:ext>
            </a:extLst>
          </p:cNvPr>
          <p:cNvCxnSpPr>
            <a:cxnSpLocks/>
          </p:cNvCxnSpPr>
          <p:nvPr/>
        </p:nvCxnSpPr>
        <p:spPr>
          <a:xfrm flipH="1">
            <a:off x="3473796" y="1668281"/>
            <a:ext cx="4188102" cy="643234"/>
          </a:xfrm>
          <a:prstGeom prst="straightConnector1">
            <a:avLst/>
          </a:prstGeom>
          <a:ln w="1047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Frame 5">
            <a:extLst>
              <a:ext uri="{FF2B5EF4-FFF2-40B4-BE49-F238E27FC236}">
                <a16:creationId xmlns:a16="http://schemas.microsoft.com/office/drawing/2014/main" id="{98FA2C51-9EC8-E2F5-B2CE-526B67C4539B}"/>
              </a:ext>
            </a:extLst>
          </p:cNvPr>
          <p:cNvSpPr/>
          <p:nvPr/>
        </p:nvSpPr>
        <p:spPr>
          <a:xfrm>
            <a:off x="47169" y="1991447"/>
            <a:ext cx="3379203" cy="640137"/>
          </a:xfrm>
          <a:prstGeom prst="frame">
            <a:avLst/>
          </a:prstGeom>
          <a:solidFill>
            <a:schemeClr val="accent2"/>
          </a:solidFill>
          <a:ln w="19050" cap="rnd">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6F5D0686-E159-E9E4-7855-D75FD63968F8}"/>
              </a:ext>
            </a:extLst>
          </p:cNvPr>
          <p:cNvSpPr txBox="1"/>
          <p:nvPr/>
        </p:nvSpPr>
        <p:spPr>
          <a:xfrm>
            <a:off x="7661898" y="1345116"/>
            <a:ext cx="3594970" cy="646331"/>
          </a:xfrm>
          <a:prstGeom prst="rect">
            <a:avLst/>
          </a:prstGeom>
          <a:noFill/>
        </p:spPr>
        <p:txBody>
          <a:bodyPr wrap="square" rtlCol="0">
            <a:spAutoFit/>
          </a:bodyPr>
          <a:lstStyle/>
          <a:p>
            <a:r>
              <a:rPr lang="en-US" sz="3600" dirty="0">
                <a:solidFill>
                  <a:srgbClr val="FF0000"/>
                </a:solidFill>
              </a:rPr>
              <a:t>FIND ASSEMBLY</a:t>
            </a:r>
          </a:p>
        </p:txBody>
      </p:sp>
      <p:cxnSp>
        <p:nvCxnSpPr>
          <p:cNvPr id="2" name="Straight Arrow Connector 1">
            <a:extLst>
              <a:ext uri="{FF2B5EF4-FFF2-40B4-BE49-F238E27FC236}">
                <a16:creationId xmlns:a16="http://schemas.microsoft.com/office/drawing/2014/main" id="{B91E03DD-E038-DEDB-5773-EE87D95A98DD}"/>
              </a:ext>
            </a:extLst>
          </p:cNvPr>
          <p:cNvCxnSpPr>
            <a:cxnSpLocks/>
          </p:cNvCxnSpPr>
          <p:nvPr/>
        </p:nvCxnSpPr>
        <p:spPr>
          <a:xfrm flipH="1">
            <a:off x="11085882" y="1025048"/>
            <a:ext cx="1106118" cy="1528966"/>
          </a:xfrm>
          <a:prstGeom prst="straightConnector1">
            <a:avLst/>
          </a:prstGeom>
          <a:ln w="1047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20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A51F-339C-1E28-D96E-1F0595724578}"/>
              </a:ext>
            </a:extLst>
          </p:cNvPr>
          <p:cNvSpPr>
            <a:spLocks noGrp="1"/>
          </p:cNvSpPr>
          <p:nvPr>
            <p:ph type="ctrTitle"/>
          </p:nvPr>
        </p:nvSpPr>
        <p:spPr>
          <a:xfrm>
            <a:off x="1443668" y="-1204"/>
            <a:ext cx="9910131" cy="621687"/>
          </a:xfrm>
          <a:solidFill>
            <a:schemeClr val="accent5">
              <a:lumMod val="50000"/>
            </a:schemeClr>
          </a:solidFill>
        </p:spPr>
        <p:txBody>
          <a:bodyPr>
            <a:noAutofit/>
          </a:bodyPr>
          <a:lstStyle/>
          <a:p>
            <a:r>
              <a:rPr lang="en-US" sz="3600" dirty="0">
                <a:solidFill>
                  <a:srgbClr val="FFC000"/>
                </a:solidFill>
              </a:rPr>
              <a:t>view sequences show names and aliases</a:t>
            </a:r>
          </a:p>
        </p:txBody>
      </p:sp>
      <p:cxnSp>
        <p:nvCxnSpPr>
          <p:cNvPr id="13" name="Straight Arrow Connector 12">
            <a:extLst>
              <a:ext uri="{FF2B5EF4-FFF2-40B4-BE49-F238E27FC236}">
                <a16:creationId xmlns:a16="http://schemas.microsoft.com/office/drawing/2014/main" id="{DF071424-51B0-2166-C733-C6E0D7F92B77}"/>
              </a:ext>
            </a:extLst>
          </p:cNvPr>
          <p:cNvCxnSpPr/>
          <p:nvPr/>
        </p:nvCxnSpPr>
        <p:spPr>
          <a:xfrm>
            <a:off x="1004935" y="724277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10;&#10;Description automatically generated">
            <a:extLst>
              <a:ext uri="{FF2B5EF4-FFF2-40B4-BE49-F238E27FC236}">
                <a16:creationId xmlns:a16="http://schemas.microsoft.com/office/drawing/2014/main" id="{FB2333C2-37B3-E675-51D8-35A75F13ADFA}"/>
              </a:ext>
            </a:extLst>
          </p:cNvPr>
          <p:cNvPicPr>
            <a:picLocks noChangeAspect="1"/>
          </p:cNvPicPr>
          <p:nvPr/>
        </p:nvPicPr>
        <p:blipFill>
          <a:blip r:embed="rId3"/>
          <a:stretch>
            <a:fillRect/>
          </a:stretch>
        </p:blipFill>
        <p:spPr>
          <a:xfrm>
            <a:off x="2542721" y="620483"/>
            <a:ext cx="7930243" cy="436305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C89B64A-3BCC-B04B-787C-F259B3255A0B}"/>
              </a:ext>
            </a:extLst>
          </p:cNvPr>
          <p:cNvPicPr>
            <a:picLocks noChangeAspect="1"/>
          </p:cNvPicPr>
          <p:nvPr/>
        </p:nvPicPr>
        <p:blipFill>
          <a:blip r:embed="rId4"/>
          <a:stretch>
            <a:fillRect/>
          </a:stretch>
        </p:blipFill>
        <p:spPr>
          <a:xfrm>
            <a:off x="2580251" y="5202238"/>
            <a:ext cx="7930243" cy="1560513"/>
          </a:xfrm>
          <a:prstGeom prst="rect">
            <a:avLst/>
          </a:prstGeom>
        </p:spPr>
      </p:pic>
      <p:sp>
        <p:nvSpPr>
          <p:cNvPr id="11" name="Oval 10">
            <a:extLst>
              <a:ext uri="{FF2B5EF4-FFF2-40B4-BE49-F238E27FC236}">
                <a16:creationId xmlns:a16="http://schemas.microsoft.com/office/drawing/2014/main" id="{E08C03FE-47FB-8B3E-A5E6-4A237D82FF75}"/>
              </a:ext>
            </a:extLst>
          </p:cNvPr>
          <p:cNvSpPr/>
          <p:nvPr/>
        </p:nvSpPr>
        <p:spPr>
          <a:xfrm>
            <a:off x="4169228" y="4983537"/>
            <a:ext cx="293915"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14D1AA-3122-69EC-41FC-19E4B4490B2E}"/>
              </a:ext>
            </a:extLst>
          </p:cNvPr>
          <p:cNvSpPr/>
          <p:nvPr/>
        </p:nvSpPr>
        <p:spPr>
          <a:xfrm>
            <a:off x="8654142" y="4983538"/>
            <a:ext cx="293915"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602B85-F6EC-327E-08B6-796A6662910D}"/>
              </a:ext>
            </a:extLst>
          </p:cNvPr>
          <p:cNvSpPr/>
          <p:nvPr/>
        </p:nvSpPr>
        <p:spPr>
          <a:xfrm flipV="1">
            <a:off x="6411685" y="5006295"/>
            <a:ext cx="293915"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000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B495D7B2-997D-492F-7088-489F0E72C605}"/>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7F8624E-DCBD-4DC2-92C0-08888C9A2DE6}"/>
              </a:ext>
            </a:extLst>
          </p:cNvPr>
          <p:cNvPicPr>
            <a:picLocks noChangeAspect="1"/>
          </p:cNvPicPr>
          <p:nvPr/>
        </p:nvPicPr>
        <p:blipFill>
          <a:blip r:embed="rId3"/>
          <a:stretch>
            <a:fillRect/>
          </a:stretch>
        </p:blipFill>
        <p:spPr>
          <a:xfrm>
            <a:off x="1532785" y="814963"/>
            <a:ext cx="8726031" cy="5884703"/>
          </a:xfrm>
          <a:prstGeom prst="rect">
            <a:avLst/>
          </a:prstGeom>
        </p:spPr>
      </p:pic>
      <p:sp>
        <p:nvSpPr>
          <p:cNvPr id="5" name="TextBox 4">
            <a:extLst>
              <a:ext uri="{FF2B5EF4-FFF2-40B4-BE49-F238E27FC236}">
                <a16:creationId xmlns:a16="http://schemas.microsoft.com/office/drawing/2014/main" id="{B88FA722-704B-6C5D-68AA-64DE7AC0C00A}"/>
              </a:ext>
            </a:extLst>
          </p:cNvPr>
          <p:cNvSpPr txBox="1"/>
          <p:nvPr/>
        </p:nvSpPr>
        <p:spPr>
          <a:xfrm>
            <a:off x="2184854" y="81572"/>
            <a:ext cx="7115504" cy="523220"/>
          </a:xfrm>
          <a:prstGeom prst="rect">
            <a:avLst/>
          </a:prstGeom>
          <a:solidFill>
            <a:schemeClr val="accent1">
              <a:lumMod val="75000"/>
            </a:schemeClr>
          </a:solidFill>
        </p:spPr>
        <p:txBody>
          <a:bodyPr wrap="square" rtlCol="0">
            <a:spAutoFit/>
          </a:bodyPr>
          <a:lstStyle/>
          <a:p>
            <a:pPr algn="ctr"/>
            <a:r>
              <a:rPr lang="en-US" sz="2800" dirty="0">
                <a:solidFill>
                  <a:srgbClr val="FFC000"/>
                </a:solidFill>
              </a:rPr>
              <a:t>single word search can be prefix search:</a:t>
            </a:r>
          </a:p>
        </p:txBody>
      </p:sp>
    </p:spTree>
    <p:extLst>
      <p:ext uri="{BB962C8B-B14F-4D97-AF65-F5344CB8AC3E}">
        <p14:creationId xmlns:p14="http://schemas.microsoft.com/office/powerpoint/2010/main" val="1389460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1478</Words>
  <Application>Microsoft Macintosh PowerPoint</Application>
  <PresentationFormat>Widescreen</PresentationFormat>
  <Paragraphs>110</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sequences show names and aliases</vt:lpstr>
      <vt:lpstr>PowerPoint Presentation</vt:lpstr>
      <vt:lpstr>PowerPoint Presentation</vt:lpstr>
      <vt:lpstr>Unannounced new feature: https://genome.ucsc.edu/assemblySearch.html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Hiram M Clawson</dc:creator>
  <cp:lastModifiedBy>Hiram Clawson</cp:lastModifiedBy>
  <cp:revision>21</cp:revision>
  <dcterms:created xsi:type="dcterms:W3CDTF">2020-11-13T22:49:30Z</dcterms:created>
  <dcterms:modified xsi:type="dcterms:W3CDTF">2024-10-28T17:51:51Z</dcterms:modified>
</cp:coreProperties>
</file>