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7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Default Extension="gif" ContentType="image/gif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  <p:sldMasterId id="2147483673" r:id="rId2"/>
  </p:sldMasterIdLst>
  <p:sldIdLst>
    <p:sldId id="256" r:id="rId3"/>
    <p:sldId id="257" r:id="rId4"/>
    <p:sldId id="258" r:id="rId5"/>
    <p:sldId id="261" r:id="rId6"/>
    <p:sldId id="259" r:id="rId7"/>
    <p:sldId id="260" r:id="rId8"/>
    <p:sldId id="262" r:id="rId9"/>
    <p:sldId id="263" r:id="rId10"/>
    <p:sldId id="264" r:id="rId11"/>
    <p:sldId id="265" r:id="rId12"/>
    <p:sldId id="272" r:id="rId13"/>
    <p:sldId id="270" r:id="rId14"/>
    <p:sldId id="271" r:id="rId15"/>
    <p:sldId id="266" r:id="rId16"/>
    <p:sldId id="267" r:id="rId17"/>
    <p:sldId id="269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8FAE-7B3E-D747-B9C2-E0A4692CE590}" type="datetimeFigureOut">
              <a:rPr lang="en-US" smtClean="0"/>
              <a:t>4/25/11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F384-55AE-2149-AB52-898E75305FA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8FAE-7B3E-D747-B9C2-E0A4692CE590}" type="datetimeFigureOut">
              <a:rPr lang="en-US" smtClean="0"/>
              <a:t>4/25/11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F384-55AE-2149-AB52-898E75305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8FAE-7B3E-D747-B9C2-E0A4692CE590}" type="datetimeFigureOut">
              <a:rPr lang="en-US" smtClean="0"/>
              <a:t>4/25/11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F384-55AE-2149-AB52-898E75305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8FAE-7B3E-D747-B9C2-E0A4692CE590}" type="datetimeFigureOut">
              <a:rPr lang="en-US" smtClean="0"/>
              <a:t>4/25/11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F384-55AE-2149-AB52-898E75305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3707-1406-2248-B807-CAFE9EAA51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DC212-1293-334A-9F80-6841BAF73C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8FAE-7B3E-D747-B9C2-E0A4692CE590}" type="datetimeFigureOut">
              <a:rPr lang="en-US" smtClean="0"/>
              <a:t>4/25/11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F384-55AE-2149-AB52-898E75305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8FAE-7B3E-D747-B9C2-E0A4692CE590}" type="datetimeFigureOut">
              <a:rPr lang="en-US" smtClean="0"/>
              <a:t>4/25/11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F384-55AE-2149-AB52-898E75305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8FAE-7B3E-D747-B9C2-E0A4692CE590}" type="datetimeFigureOut">
              <a:rPr lang="en-US" smtClean="0"/>
              <a:t>4/25/11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F384-55AE-2149-AB52-898E75305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8FAE-7B3E-D747-B9C2-E0A4692CE590}" type="datetimeFigureOut">
              <a:rPr lang="en-US" smtClean="0"/>
              <a:t>4/25/11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F384-55AE-2149-AB52-898E75305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8FAE-7B3E-D747-B9C2-E0A4692CE590}" type="datetimeFigureOut">
              <a:rPr lang="en-US" smtClean="0"/>
              <a:t>4/25/11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F384-55AE-2149-AB52-898E75305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8FAE-7B3E-D747-B9C2-E0A4692CE590}" type="datetimeFigureOut">
              <a:rPr lang="en-US" smtClean="0"/>
              <a:t>4/25/11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F384-55AE-2149-AB52-898E75305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8FAE-7B3E-D747-B9C2-E0A4692CE590}" type="datetimeFigureOut">
              <a:rPr lang="en-US" smtClean="0"/>
              <a:t>4/25/11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F384-55AE-2149-AB52-898E75305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8FAE-7B3E-D747-B9C2-E0A4692CE590}" type="datetimeFigureOut">
              <a:rPr lang="en-US" smtClean="0"/>
              <a:t>4/25/11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F384-55AE-2149-AB52-898E75305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1F7C8FAE-7B3E-D747-B9C2-E0A4692CE590}" type="datetimeFigureOut">
              <a:rPr lang="en-US" smtClean="0"/>
              <a:t>4/25/11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9BE2F384-55AE-2149-AB52-898E75305F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E3707-1406-2248-B807-CAFE9EAA51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DC212-1293-334A-9F80-6841BAF73C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UCSC Genome Browser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Accelerating biomedical research for 10 years and counting.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992181"/>
          </a:xfrm>
        </p:spPr>
        <p:txBody>
          <a:bodyPr/>
          <a:lstStyle/>
          <a:p>
            <a:r>
              <a:rPr lang="en-US" dirty="0" smtClean="0"/>
              <a:t>Core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409549"/>
            <a:ext cx="7581901" cy="39534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Determining the classical DNA-&gt;mRNA-&gt;Protein genes – very slow growth here, but they are the most important class of genes, even though the most is known of them</a:t>
            </a:r>
          </a:p>
          <a:p>
            <a:r>
              <a:rPr lang="en-US" dirty="0" smtClean="0"/>
              <a:t>Determining the regulatory regions.  This is an explosive area now, and ENCODE is at it’s core.</a:t>
            </a:r>
          </a:p>
          <a:p>
            <a:r>
              <a:rPr lang="en-US" dirty="0" smtClean="0"/>
              <a:t>Determining short RNA and other genes. Also a major ENCODE effort </a:t>
            </a:r>
            <a:r>
              <a:rPr lang="en-US" dirty="0" err="1" smtClean="0"/>
              <a:t>yeilding</a:t>
            </a:r>
            <a:r>
              <a:rPr lang="en-US" dirty="0" smtClean="0"/>
              <a:t> some fruit.</a:t>
            </a:r>
          </a:p>
          <a:p>
            <a:r>
              <a:rPr lang="en-US" dirty="0" smtClean="0"/>
              <a:t>Determining all the variants of all the genes, both functional variation and pathological.  In spite of 1000 genomes effort, it is early days here…..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detour into regulation….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100"/>
            <a:ext cx="8229600" cy="4769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Average signals around features</a:t>
            </a:r>
            <a:endParaRPr lang="en-US" dirty="0"/>
          </a:p>
        </p:txBody>
      </p:sp>
      <p:pic>
        <p:nvPicPr>
          <p:cNvPr id="5" name="Picture 4" descr="enhR.png"/>
          <p:cNvPicPr>
            <a:picLocks noChangeAspect="1"/>
          </p:cNvPicPr>
          <p:nvPr/>
        </p:nvPicPr>
        <p:blipFill>
          <a:blip r:embed="rId2"/>
          <a:srcRect l="10800" t="16800" r="5400" b="14400"/>
          <a:stretch>
            <a:fillRect/>
          </a:stretch>
        </p:blipFill>
        <p:spPr>
          <a:xfrm>
            <a:off x="355600" y="686871"/>
            <a:ext cx="4257040" cy="2621280"/>
          </a:xfrm>
          <a:prstGeom prst="rect">
            <a:avLst/>
          </a:prstGeom>
        </p:spPr>
      </p:pic>
      <p:pic>
        <p:nvPicPr>
          <p:cNvPr id="6" name="Picture 5" descr="proR.png"/>
          <p:cNvPicPr>
            <a:picLocks noChangeAspect="1"/>
          </p:cNvPicPr>
          <p:nvPr/>
        </p:nvPicPr>
        <p:blipFill>
          <a:blip r:embed="rId3"/>
          <a:srcRect l="10800" t="16800" r="5400" b="14400"/>
          <a:stretch>
            <a:fillRect/>
          </a:stretch>
        </p:blipFill>
        <p:spPr>
          <a:xfrm>
            <a:off x="4612640" y="699829"/>
            <a:ext cx="4257040" cy="2621280"/>
          </a:xfrm>
          <a:prstGeom prst="rect">
            <a:avLst/>
          </a:prstGeom>
        </p:spPr>
      </p:pic>
      <p:pic>
        <p:nvPicPr>
          <p:cNvPr id="7" name="Picture 6" descr="spliceR.png"/>
          <p:cNvPicPr>
            <a:picLocks noChangeAspect="1"/>
          </p:cNvPicPr>
          <p:nvPr/>
        </p:nvPicPr>
        <p:blipFill>
          <a:blip r:embed="rId4"/>
          <a:srcRect l="10800" t="16800" r="5400" b="14400"/>
          <a:stretch>
            <a:fillRect/>
          </a:stretch>
        </p:blipFill>
        <p:spPr>
          <a:xfrm>
            <a:off x="355600" y="3558291"/>
            <a:ext cx="4257040" cy="2621280"/>
          </a:xfrm>
          <a:prstGeom prst="rect">
            <a:avLst/>
          </a:prstGeom>
        </p:spPr>
      </p:pic>
      <p:pic>
        <p:nvPicPr>
          <p:cNvPr id="8" name="Picture 7" descr="ctcfR.png"/>
          <p:cNvPicPr>
            <a:picLocks noChangeAspect="1"/>
          </p:cNvPicPr>
          <p:nvPr/>
        </p:nvPicPr>
        <p:blipFill>
          <a:blip r:embed="rId5"/>
          <a:srcRect l="10800" t="16800" r="5400" b="14400"/>
          <a:stretch>
            <a:fillRect/>
          </a:stretch>
        </p:blipFill>
        <p:spPr>
          <a:xfrm>
            <a:off x="4612640" y="3571659"/>
            <a:ext cx="4257040" cy="26212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1904" y="3174471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DNAse</a:t>
            </a:r>
            <a:r>
              <a:rPr lang="en-US" dirty="0">
                <a:solidFill>
                  <a:prstClr val="black"/>
                </a:solidFill>
              </a:rPr>
              <a:t> + H3K4Me1 – Pro - CTCF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5164" y="3174061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Active promoters  in GM12878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904" y="6045891"/>
            <a:ext cx="2769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Start of second coding </a:t>
            </a:r>
            <a:r>
              <a:rPr lang="en-US" dirty="0" err="1">
                <a:solidFill>
                  <a:prstClr val="black"/>
                </a:solidFill>
              </a:rPr>
              <a:t>exon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97939" y="6067097"/>
            <a:ext cx="1490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CTCF Sites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934" y="6499545"/>
            <a:ext cx="899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Blue H3K4Me1, purple H3K27Ac, red H3K4Me3, orange </a:t>
            </a:r>
            <a:r>
              <a:rPr lang="en-US" dirty="0" err="1">
                <a:solidFill>
                  <a:prstClr val="black"/>
                </a:solidFill>
              </a:rPr>
              <a:t>DNAse</a:t>
            </a:r>
            <a:r>
              <a:rPr lang="en-US" dirty="0">
                <a:solidFill>
                  <a:prstClr val="black"/>
                </a:solidFill>
              </a:rPr>
              <a:t>, brown RNA-</a:t>
            </a:r>
            <a:r>
              <a:rPr lang="en-US" dirty="0" err="1">
                <a:solidFill>
                  <a:prstClr val="black"/>
                </a:solidFill>
              </a:rPr>
              <a:t>seq</a:t>
            </a:r>
            <a:r>
              <a:rPr lang="en-US" dirty="0">
                <a:solidFill>
                  <a:prstClr val="black"/>
                </a:solidFill>
              </a:rPr>
              <a:t>, black </a:t>
            </a:r>
            <a:r>
              <a:rPr lang="en-US" dirty="0" err="1">
                <a:solidFill>
                  <a:prstClr val="black"/>
                </a:solidFill>
              </a:rPr>
              <a:t>conserv</a:t>
            </a:r>
            <a:r>
              <a:rPr lang="en-US" dirty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vs. </a:t>
            </a:r>
            <a:r>
              <a:rPr lang="en-US" dirty="0" err="1" smtClean="0"/>
              <a:t>ChromHMM</a:t>
            </a:r>
            <a:endParaRPr lang="en-US" dirty="0"/>
          </a:p>
        </p:txBody>
      </p:sp>
      <p:pic>
        <p:nvPicPr>
          <p:cNvPr id="12" name="Picture 11" descr="chromHmmGm12878EnhR.png"/>
          <p:cNvPicPr>
            <a:picLocks noChangeAspect="1"/>
          </p:cNvPicPr>
          <p:nvPr/>
        </p:nvPicPr>
        <p:blipFill>
          <a:blip r:embed="rId2"/>
          <a:srcRect l="10800" t="16800" r="5400" b="14400"/>
          <a:stretch>
            <a:fillRect/>
          </a:stretch>
        </p:blipFill>
        <p:spPr>
          <a:xfrm>
            <a:off x="4612640" y="2285821"/>
            <a:ext cx="4257040" cy="2621280"/>
          </a:xfrm>
          <a:prstGeom prst="rect">
            <a:avLst/>
          </a:prstGeom>
        </p:spPr>
      </p:pic>
      <p:pic>
        <p:nvPicPr>
          <p:cNvPr id="13" name="Picture 12" descr="enhR.png"/>
          <p:cNvPicPr>
            <a:picLocks noChangeAspect="1"/>
          </p:cNvPicPr>
          <p:nvPr/>
        </p:nvPicPr>
        <p:blipFill>
          <a:blip r:embed="rId3"/>
          <a:srcRect l="10800" t="16800" r="5400" b="14400"/>
          <a:stretch>
            <a:fillRect/>
          </a:stretch>
        </p:blipFill>
        <p:spPr>
          <a:xfrm>
            <a:off x="457200" y="2285821"/>
            <a:ext cx="4257040" cy="26212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22341" y="4907101"/>
            <a:ext cx="2954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Jason Ernst’s Chromatin HMM: 60,000 Stringent Enhancers.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1904" y="4907101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DNAse</a:t>
            </a:r>
            <a:r>
              <a:rPr lang="en-US" dirty="0">
                <a:solidFill>
                  <a:prstClr val="black"/>
                </a:solidFill>
              </a:rPr>
              <a:t> + H3K4Me1 – Pro - CTCF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934" y="6499545"/>
            <a:ext cx="899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Blue H3K4Me1, purple H3K27Ac, red H3K4Me3, orange </a:t>
            </a:r>
            <a:r>
              <a:rPr lang="en-US" dirty="0" err="1">
                <a:solidFill>
                  <a:prstClr val="black"/>
                </a:solidFill>
              </a:rPr>
              <a:t>DNAse</a:t>
            </a:r>
            <a:r>
              <a:rPr lang="en-US" dirty="0">
                <a:solidFill>
                  <a:prstClr val="black"/>
                </a:solidFill>
              </a:rPr>
              <a:t>, brown RNA-</a:t>
            </a:r>
            <a:r>
              <a:rPr lang="en-US" dirty="0" err="1">
                <a:solidFill>
                  <a:prstClr val="black"/>
                </a:solidFill>
              </a:rPr>
              <a:t>seq</a:t>
            </a:r>
            <a:r>
              <a:rPr lang="en-US" dirty="0">
                <a:solidFill>
                  <a:prstClr val="black"/>
                </a:solidFill>
              </a:rPr>
              <a:t>, black </a:t>
            </a:r>
            <a:r>
              <a:rPr lang="en-US" dirty="0" err="1">
                <a:solidFill>
                  <a:prstClr val="black"/>
                </a:solidFill>
              </a:rPr>
              <a:t>conserv</a:t>
            </a:r>
            <a:r>
              <a:rPr lang="en-US" dirty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131587"/>
          </a:xfrm>
        </p:spPr>
        <p:txBody>
          <a:bodyPr/>
          <a:lstStyle/>
          <a:p>
            <a:r>
              <a:rPr lang="en-US" dirty="0" smtClean="0"/>
              <a:t>Outside browser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239164"/>
            <a:ext cx="7581901" cy="4596860"/>
          </a:xfrm>
        </p:spPr>
        <p:txBody>
          <a:bodyPr/>
          <a:lstStyle/>
          <a:p>
            <a:r>
              <a:rPr lang="en-US" dirty="0" smtClean="0"/>
              <a:t>Medical sequencing:  we are designed to be open, medical sequencing is a private concern.  It badly _needs_ our core work, and so our core work can and should be funded by medical groups, but for many reasons I don’t think our group should focus on it.</a:t>
            </a:r>
          </a:p>
          <a:p>
            <a:r>
              <a:rPr lang="en-US" dirty="0" smtClean="0"/>
              <a:t>10,000 genomes – this is very interesting, but to be done properly needs a group about our size,  and needs funding from the ecologically concerned more than NIH.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961202"/>
          </a:xfrm>
        </p:spPr>
        <p:txBody>
          <a:bodyPr/>
          <a:lstStyle/>
          <a:p>
            <a:r>
              <a:rPr lang="en-US" dirty="0" err="1" smtClean="0"/>
              <a:t>Rearchitecting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068779"/>
            <a:ext cx="7581901" cy="4767245"/>
          </a:xfrm>
        </p:spPr>
        <p:txBody>
          <a:bodyPr/>
          <a:lstStyle/>
          <a:p>
            <a:r>
              <a:rPr lang="en-US" dirty="0" smtClean="0"/>
              <a:t>I’ll save most of this for another talk.</a:t>
            </a:r>
          </a:p>
          <a:p>
            <a:r>
              <a:rPr lang="en-US" dirty="0" smtClean="0"/>
              <a:t>In general the 2000-2001 base design has been stretched and stretched and is growing brittle.</a:t>
            </a:r>
          </a:p>
          <a:p>
            <a:r>
              <a:rPr lang="en-US" dirty="0" smtClean="0"/>
              <a:t>I would like to simplify the UI, and separate the display from the database a bit more.</a:t>
            </a:r>
          </a:p>
          <a:p>
            <a:r>
              <a:rPr lang="en-US" dirty="0" smtClean="0"/>
              <a:t>This </a:t>
            </a:r>
            <a:r>
              <a:rPr lang="en-US" dirty="0" err="1" smtClean="0"/>
              <a:t>rearchitecture</a:t>
            </a:r>
            <a:r>
              <a:rPr lang="en-US" dirty="0" smtClean="0"/>
              <a:t> will take more than a week….</a:t>
            </a:r>
          </a:p>
          <a:p>
            <a:pPr lvl="1"/>
            <a:r>
              <a:rPr lang="en-US" dirty="0" smtClean="0"/>
              <a:t>Biggest </a:t>
            </a:r>
            <a:r>
              <a:rPr lang="en-US" dirty="0" err="1" smtClean="0"/>
              <a:t>rearchitecture</a:t>
            </a:r>
            <a:r>
              <a:rPr lang="en-US" dirty="0" smtClean="0"/>
              <a:t> so far was table browser, which took 2 months.</a:t>
            </a:r>
          </a:p>
          <a:p>
            <a:pPr lvl="1"/>
            <a:r>
              <a:rPr lang="en-US" dirty="0" smtClean="0"/>
              <a:t>Realistically </a:t>
            </a:r>
            <a:r>
              <a:rPr lang="en-US" dirty="0" err="1" smtClean="0"/>
              <a:t>rearchitecture</a:t>
            </a:r>
            <a:r>
              <a:rPr lang="en-US" dirty="0" smtClean="0"/>
              <a:t> will end up dropping features, and so will have a mixed reception.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054140"/>
          </a:xfrm>
        </p:spPr>
        <p:txBody>
          <a:bodyPr/>
          <a:lstStyle/>
          <a:p>
            <a:r>
              <a:rPr lang="en-US" dirty="0" smtClean="0"/>
              <a:t>Funding Stability?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409549"/>
            <a:ext cx="7581901" cy="44264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Next year is a “triple witching” time as the main browser grant, ENCODE, and David H’s HHMI all come up for renewal or for ENCODE grant </a:t>
            </a:r>
            <a:r>
              <a:rPr lang="en-US" dirty="0" err="1" smtClean="0"/>
              <a:t>rearchitecture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On the other hand a lot of medical related money is coming in, and browser group will get a piece of that.</a:t>
            </a:r>
          </a:p>
          <a:p>
            <a:pPr lvl="1"/>
            <a:r>
              <a:rPr lang="en-US" dirty="0" smtClean="0"/>
              <a:t>Much less of a stretch to consider browser medical than you might think.  Compare us to work in yeast funded by medical agencies!</a:t>
            </a:r>
          </a:p>
          <a:p>
            <a:pPr lvl="1"/>
            <a:r>
              <a:rPr lang="en-US" dirty="0" smtClean="0"/>
              <a:t>Truly for medicines developed 10 years from now, the browser is likely to play more of a role than most more explicitly medical project do</a:t>
            </a:r>
          </a:p>
          <a:p>
            <a:r>
              <a:rPr lang="en-US" dirty="0" smtClean="0"/>
              <a:t>We are likely to get renewals in any case.</a:t>
            </a:r>
          </a:p>
          <a:p>
            <a:r>
              <a:rPr lang="en-US" dirty="0" smtClean="0"/>
              <a:t>In worst case, 2012 promises to be a much better year to find a job than 2010 was!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140" y="107577"/>
            <a:ext cx="8005128" cy="930223"/>
          </a:xfrm>
        </p:spPr>
        <p:txBody>
          <a:bodyPr/>
          <a:lstStyle/>
          <a:p>
            <a:r>
              <a:rPr lang="en-US" dirty="0" smtClean="0"/>
              <a:t>Conclusions &amp;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037800"/>
            <a:ext cx="7581901" cy="479822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Keeping the core browser going is an _important_ job.</a:t>
            </a:r>
          </a:p>
          <a:p>
            <a:r>
              <a:rPr lang="en-US" dirty="0" smtClean="0"/>
              <a:t>The browser staff is doing an admirable job at it, a job that may sometimes be taken for granted but shouldn’t be.</a:t>
            </a:r>
          </a:p>
          <a:p>
            <a:r>
              <a:rPr lang="en-US" dirty="0" smtClean="0"/>
              <a:t>Maintaining good social interactions and other ways keeping the job fun is important.</a:t>
            </a:r>
          </a:p>
          <a:p>
            <a:r>
              <a:rPr lang="en-US" dirty="0" smtClean="0"/>
              <a:t>Our work is mature enough that while no piece of it may be _urgent_ most of it is _important_.</a:t>
            </a:r>
          </a:p>
          <a:p>
            <a:r>
              <a:rPr lang="en-US" dirty="0" smtClean="0"/>
              <a:t>While there is too much work people want us to do, we have the ability to select what we consider most important and interesting to work on.</a:t>
            </a:r>
          </a:p>
          <a:p>
            <a:r>
              <a:rPr lang="en-US" dirty="0" smtClean="0"/>
              <a:t>Let us know what _you_ find important and interesting, so we can write them into the next grants!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956030" cy="868265"/>
          </a:xfrm>
        </p:spPr>
        <p:txBody>
          <a:bodyPr/>
          <a:lstStyle/>
          <a:p>
            <a:r>
              <a:rPr lang="en-US" dirty="0" smtClean="0"/>
              <a:t>Past Present and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608" y="1316611"/>
            <a:ext cx="7834755" cy="494116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initial phase of the browser was quite a rush</a:t>
            </a:r>
          </a:p>
          <a:p>
            <a:pPr lvl="1"/>
            <a:r>
              <a:rPr lang="en-US" dirty="0" smtClean="0"/>
              <a:t>We build software much more quickly and robustly than other groups, consistently exceeding expectations.</a:t>
            </a:r>
          </a:p>
          <a:p>
            <a:r>
              <a:rPr lang="en-US" dirty="0" smtClean="0"/>
              <a:t>The present is sometimes difficult but often satisfying</a:t>
            </a:r>
          </a:p>
          <a:p>
            <a:pPr lvl="1"/>
            <a:r>
              <a:rPr lang="en-US" dirty="0" smtClean="0"/>
              <a:t>As software grows it tends to become harder to change</a:t>
            </a:r>
          </a:p>
          <a:p>
            <a:pPr lvl="1"/>
            <a:r>
              <a:rPr lang="en-US" dirty="0" smtClean="0"/>
              <a:t>Changes seem small when compared with the big existing thing</a:t>
            </a:r>
          </a:p>
          <a:p>
            <a:pPr lvl="1"/>
            <a:r>
              <a:rPr lang="en-US" dirty="0" smtClean="0"/>
              <a:t>Users rather than being excited by increases in productivity when they discover our tool, are now expected  to use the tool, and annoyed by warts.</a:t>
            </a:r>
          </a:p>
          <a:p>
            <a:r>
              <a:rPr lang="en-US" dirty="0" smtClean="0"/>
              <a:t>The future is as ever uncertain</a:t>
            </a:r>
          </a:p>
          <a:p>
            <a:pPr lvl="1"/>
            <a:r>
              <a:rPr lang="en-US" dirty="0" smtClean="0"/>
              <a:t>Major grants up for renewal next year.</a:t>
            </a:r>
          </a:p>
          <a:p>
            <a:pPr lvl="1"/>
            <a:r>
              <a:rPr lang="en-US" dirty="0" smtClean="0"/>
              <a:t>What is the future of genomics and our role in it?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054140"/>
          </a:xfrm>
        </p:spPr>
        <p:txBody>
          <a:bodyPr/>
          <a:lstStyle/>
          <a:p>
            <a:r>
              <a:rPr lang="en-US" dirty="0" err="1" smtClean="0"/>
              <a:t>Intronerator</a:t>
            </a:r>
            <a:r>
              <a:rPr lang="en-US" dirty="0" smtClean="0"/>
              <a:t> 1999</a:t>
            </a:r>
            <a:endParaRPr lang="en-US" dirty="0"/>
          </a:p>
        </p:txBody>
      </p:sp>
      <p:pic>
        <p:nvPicPr>
          <p:cNvPr id="4" name="Picture 3" descr="unc47_a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1360775"/>
            <a:ext cx="7594600" cy="1689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9462" y="3887878"/>
            <a:ext cx="791304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C. </a:t>
            </a:r>
            <a:r>
              <a:rPr lang="en-US" dirty="0" err="1" smtClean="0"/>
              <a:t>Elegans</a:t>
            </a:r>
            <a:r>
              <a:rPr lang="en-US" dirty="0" smtClean="0"/>
              <a:t> (worm) browser that was direct predecessor to Genome Browser</a:t>
            </a:r>
          </a:p>
          <a:p>
            <a:r>
              <a:rPr lang="en-US" dirty="0" smtClean="0"/>
              <a:t>Version 1 was 3 tracks,  by Nov 1999 up to 5.</a:t>
            </a:r>
          </a:p>
          <a:p>
            <a:r>
              <a:rPr lang="en-US" dirty="0" smtClean="0"/>
              <a:t>Based on custom index files rather than SQL</a:t>
            </a:r>
          </a:p>
          <a:p>
            <a:r>
              <a:rPr lang="en-US" dirty="0" smtClean="0"/>
              <a:t>The difficulty in adding new tracks, and the desire to use a SQL database</a:t>
            </a:r>
          </a:p>
          <a:p>
            <a:r>
              <a:rPr lang="en-US" dirty="0" smtClean="0"/>
              <a:t>    led to a </a:t>
            </a:r>
            <a:r>
              <a:rPr lang="en-US" dirty="0" err="1" smtClean="0"/>
              <a:t>rearchitecture</a:t>
            </a:r>
            <a:r>
              <a:rPr lang="en-US" dirty="0" smtClean="0"/>
              <a:t>, starting over from main, and selectively importing bits</a:t>
            </a:r>
          </a:p>
          <a:p>
            <a:r>
              <a:rPr lang="en-US" dirty="0" smtClean="0"/>
              <a:t>    of old code.</a:t>
            </a:r>
          </a:p>
          <a:p>
            <a:r>
              <a:rPr lang="en-US" dirty="0" smtClean="0"/>
              <a:t>This </a:t>
            </a:r>
            <a:r>
              <a:rPr lang="en-US" dirty="0" err="1" smtClean="0"/>
              <a:t>rearchitecture</a:t>
            </a:r>
            <a:r>
              <a:rPr lang="en-US" dirty="0" smtClean="0"/>
              <a:t> took 1 week…..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765345"/>
          </a:xfrm>
        </p:spPr>
        <p:txBody>
          <a:bodyPr/>
          <a:lstStyle/>
          <a:p>
            <a:r>
              <a:rPr lang="en-US" dirty="0" smtClean="0"/>
              <a:t>Genome Browser 2001</a:t>
            </a:r>
            <a:endParaRPr lang="en-US" dirty="0"/>
          </a:p>
        </p:txBody>
      </p:sp>
      <p:pic>
        <p:nvPicPr>
          <p:cNvPr id="4" name="Picture 3" descr="slide2001a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63" y="872922"/>
            <a:ext cx="7416800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899244"/>
          </a:xfrm>
        </p:spPr>
        <p:txBody>
          <a:bodyPr/>
          <a:lstStyle/>
          <a:p>
            <a:r>
              <a:rPr lang="en-US" dirty="0" smtClean="0"/>
              <a:t>Genome Browser 2001</a:t>
            </a:r>
            <a:endParaRPr lang="en-US" dirty="0"/>
          </a:p>
        </p:txBody>
      </p:sp>
      <p:pic>
        <p:nvPicPr>
          <p:cNvPr id="4" name="Picture 3" descr="slide200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263" y="1253628"/>
            <a:ext cx="7531100" cy="5156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Genome Browser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548955"/>
            <a:ext cx="7581901" cy="428706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2672 tracks on RR, 6863 on main site</a:t>
            </a:r>
          </a:p>
          <a:p>
            <a:r>
              <a:rPr lang="en-US" dirty="0" smtClean="0"/>
              <a:t>500,000 hits/day</a:t>
            </a:r>
          </a:p>
          <a:p>
            <a:r>
              <a:rPr lang="en-US" dirty="0" smtClean="0"/>
              <a:t>Staff of 30 including ENCODE, </a:t>
            </a:r>
            <a:r>
              <a:rPr lang="en-US" dirty="0" err="1" smtClean="0"/>
              <a:t>admins</a:t>
            </a:r>
            <a:r>
              <a:rPr lang="en-US" dirty="0" smtClean="0"/>
              <a:t>, grant administrators, etc.</a:t>
            </a:r>
          </a:p>
          <a:p>
            <a:endParaRPr lang="en-US" dirty="0" smtClean="0"/>
          </a:p>
          <a:p>
            <a:r>
              <a:rPr lang="en-US" dirty="0" smtClean="0"/>
              <a:t>Thousands of citations</a:t>
            </a:r>
          </a:p>
          <a:p>
            <a:r>
              <a:rPr lang="en-US" dirty="0" smtClean="0"/>
              <a:t>In textbooks, classes</a:t>
            </a:r>
          </a:p>
          <a:p>
            <a:r>
              <a:rPr lang="en-US" dirty="0" smtClean="0"/>
              <a:t>In many senses _required_ for workers in molecular biology, genetics, and for students in the field.</a:t>
            </a:r>
          </a:p>
          <a:p>
            <a:r>
              <a:rPr lang="en-US" dirty="0" smtClean="0"/>
              <a:t>Continues to be most reliable site in bioinformatics.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Exponential growth can’t last</a:t>
            </a:r>
            <a:endParaRPr lang="en-US" dirty="0"/>
          </a:p>
        </p:txBody>
      </p:sp>
      <p:pic>
        <p:nvPicPr>
          <p:cNvPr id="4" name="Picture 3" descr="bacteriaGrowth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1761565"/>
            <a:ext cx="6756400" cy="4864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209035"/>
          </a:xfrm>
        </p:spPr>
        <p:txBody>
          <a:bodyPr/>
          <a:lstStyle/>
          <a:p>
            <a:r>
              <a:rPr lang="en-US" dirty="0" smtClean="0"/>
              <a:t>On the other 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316612"/>
            <a:ext cx="7581901" cy="45194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well run groups/companies, the “stationary” phase can still slowly expand with the market they are serving</a:t>
            </a:r>
          </a:p>
          <a:p>
            <a:pPr lvl="1"/>
            <a:r>
              <a:rPr lang="en-US" dirty="0" smtClean="0"/>
              <a:t>Our market continues to grow.  Genomics is moving from research to medicine among other things….</a:t>
            </a:r>
          </a:p>
          <a:p>
            <a:r>
              <a:rPr lang="en-US" dirty="0" smtClean="0"/>
              <a:t>The “flat part” of the growth chart can last almost indefinitely if you don’t poison your environment.</a:t>
            </a:r>
          </a:p>
          <a:p>
            <a:r>
              <a:rPr lang="en-US" dirty="0" smtClean="0"/>
              <a:t>The flat part is where you are actually having the most impact on the most people.</a:t>
            </a:r>
          </a:p>
          <a:p>
            <a:r>
              <a:rPr lang="en-US" dirty="0" smtClean="0"/>
              <a:t>Even as software decays, it can provide a rich base for the next generation of software.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50" y="417377"/>
            <a:ext cx="8720003" cy="961202"/>
          </a:xfrm>
        </p:spPr>
        <p:txBody>
          <a:bodyPr/>
          <a:lstStyle/>
          <a:p>
            <a:r>
              <a:rPr lang="en-US" dirty="0" smtClean="0"/>
              <a:t>Supporting a mature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2184027"/>
            <a:ext cx="7581901" cy="3651997"/>
          </a:xfrm>
        </p:spPr>
        <p:txBody>
          <a:bodyPr/>
          <a:lstStyle/>
          <a:p>
            <a:r>
              <a:rPr lang="en-US" dirty="0" smtClean="0"/>
              <a:t>The need to know what is the function of any particular base or larger region of the genome will, for the next few decades at least,  _slowly_ grow.</a:t>
            </a:r>
          </a:p>
          <a:p>
            <a:r>
              <a:rPr lang="en-US" dirty="0" smtClean="0"/>
              <a:t>Particular facets of this will grow quickly.</a:t>
            </a:r>
          </a:p>
          <a:p>
            <a:r>
              <a:rPr lang="en-US" dirty="0" smtClean="0"/>
              <a:t>It’s important for us to support seeds taking off in new areas, but maintaining the large core we have is in some ways even more important.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FFFFFF"/>
      </a:dk1>
      <a:lt1>
        <a:srgbClr val="000000"/>
      </a:lt1>
      <a:dk2>
        <a:srgbClr val="212C28"/>
      </a:dk2>
      <a:lt2>
        <a:srgbClr val="7C9BA5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2479</TotalTime>
  <Words>1072</Words>
  <Application>Microsoft Macintosh PowerPoint</Application>
  <PresentationFormat>On-screen Show (4:3)</PresentationFormat>
  <Paragraphs>82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Orbit</vt:lpstr>
      <vt:lpstr>Office Theme</vt:lpstr>
      <vt:lpstr>UCSC Genome Browser</vt:lpstr>
      <vt:lpstr>Past Present and Future</vt:lpstr>
      <vt:lpstr>Intronerator 1999</vt:lpstr>
      <vt:lpstr>Genome Browser 2001</vt:lpstr>
      <vt:lpstr>Genome Browser 2001</vt:lpstr>
      <vt:lpstr>Genome Browser Now</vt:lpstr>
      <vt:lpstr>Exponential growth can’t last</vt:lpstr>
      <vt:lpstr>On the other hand</vt:lpstr>
      <vt:lpstr>Supporting a mature product</vt:lpstr>
      <vt:lpstr>Core Areas</vt:lpstr>
      <vt:lpstr>A brief detour into regulation….</vt:lpstr>
      <vt:lpstr>Average signals around features</vt:lpstr>
      <vt:lpstr>Comparing vs. ChromHMM</vt:lpstr>
      <vt:lpstr>Outside browser core</vt:lpstr>
      <vt:lpstr>Rearchitecting?</vt:lpstr>
      <vt:lpstr>Funding Stability?</vt:lpstr>
      <vt:lpstr>Conclusions &amp; Discussion</vt:lpstr>
    </vt:vector>
  </TitlesOfParts>
  <Company>UCSC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UCSC Genome Browser</dc:title>
  <dc:creator>Jim Kent</dc:creator>
  <cp:lastModifiedBy>Jim Kent</cp:lastModifiedBy>
  <cp:revision>4</cp:revision>
  <dcterms:created xsi:type="dcterms:W3CDTF">2011-04-26T03:27:18Z</dcterms:created>
  <dcterms:modified xsi:type="dcterms:W3CDTF">2011-04-27T20:47:15Z</dcterms:modified>
</cp:coreProperties>
</file>