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9" r:id="rId4"/>
    <p:sldId id="290" r:id="rId5"/>
    <p:sldId id="307" r:id="rId6"/>
    <p:sldId id="312" r:id="rId7"/>
    <p:sldId id="316" r:id="rId8"/>
    <p:sldId id="308" r:id="rId9"/>
    <p:sldId id="282" r:id="rId10"/>
    <p:sldId id="272" r:id="rId11"/>
    <p:sldId id="311" r:id="rId12"/>
    <p:sldId id="314" r:id="rId13"/>
    <p:sldId id="309" r:id="rId14"/>
    <p:sldId id="315" r:id="rId15"/>
    <p:sldId id="291" r:id="rId16"/>
    <p:sldId id="263" r:id="rId17"/>
    <p:sldId id="269" r:id="rId18"/>
    <p:sldId id="260" r:id="rId19"/>
    <p:sldId id="305" r:id="rId20"/>
    <p:sldId id="304" r:id="rId21"/>
    <p:sldId id="292" r:id="rId22"/>
    <p:sldId id="306" r:id="rId23"/>
    <p:sldId id="279" r:id="rId24"/>
    <p:sldId id="294" r:id="rId25"/>
    <p:sldId id="293" r:id="rId26"/>
    <p:sldId id="281" r:id="rId27"/>
    <p:sldId id="295" r:id="rId28"/>
    <p:sldId id="275" r:id="rId29"/>
    <p:sldId id="310" r:id="rId30"/>
    <p:sldId id="270" r:id="rId31"/>
    <p:sldId id="303" r:id="rId32"/>
    <p:sldId id="264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WC:Users:flicek:Library:Mail%20Downloads:sequence_alignment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cked"/>
        <c:ser>
          <c:idx val="0"/>
          <c:order val="0"/>
          <c:tx>
            <c:strRef>
              <c:f>Sheet1!$A$21</c:f>
              <c:strCache>
                <c:ptCount val="1"/>
                <c:pt idx="0">
                  <c:v>ASW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Sheet1!$B$21:$F$21</c:f>
              <c:numCache>
                <c:formatCode>General</c:formatCode>
                <c:ptCount val="5"/>
                <c:pt idx="0">
                  <c:v>218.3</c:v>
                </c:pt>
                <c:pt idx="1">
                  <c:v>434.49</c:v>
                </c:pt>
                <c:pt idx="2">
                  <c:v>606.19955876</c:v>
                </c:pt>
                <c:pt idx="3">
                  <c:v>620.41</c:v>
                </c:pt>
                <c:pt idx="4">
                  <c:v>642.6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CEU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Sheet1!$B$22:$F$22</c:f>
              <c:numCache>
                <c:formatCode>General</c:formatCode>
                <c:ptCount val="5"/>
                <c:pt idx="0">
                  <c:v>99.76</c:v>
                </c:pt>
                <c:pt idx="1">
                  <c:v>252.09</c:v>
                </c:pt>
                <c:pt idx="2">
                  <c:v>979.654940031</c:v>
                </c:pt>
                <c:pt idx="3">
                  <c:v>1067.26</c:v>
                </c:pt>
                <c:pt idx="4">
                  <c:v>1116.13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CHB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Sheet1!$B$23:$F$23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535.696705543</c:v>
                </c:pt>
                <c:pt idx="3">
                  <c:v>925.64</c:v>
                </c:pt>
                <c:pt idx="4">
                  <c:v>981.59</c:v>
                </c:pt>
              </c:numCache>
            </c:numRef>
          </c:val>
        </c:ser>
        <c:ser>
          <c:idx val="3"/>
          <c:order val="3"/>
          <c:tx>
            <c:strRef>
              <c:f>Sheet1!$A$24</c:f>
              <c:strCache>
                <c:ptCount val="1"/>
                <c:pt idx="0">
                  <c:v>CHS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Sheet1!$B$24:$F$24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173.287417738</c:v>
                </c:pt>
                <c:pt idx="3">
                  <c:v>753.53</c:v>
                </c:pt>
                <c:pt idx="4">
                  <c:v>838.91</c:v>
                </c:pt>
              </c:numCache>
            </c:numRef>
          </c:val>
        </c:ser>
        <c:ser>
          <c:idx val="4"/>
          <c:order val="4"/>
          <c:tx>
            <c:strRef>
              <c:f>Sheet1!$A$25</c:f>
              <c:strCache>
                <c:ptCount val="1"/>
                <c:pt idx="0">
                  <c:v>CLM</c:v>
                </c:pt>
              </c:strCache>
            </c:strRef>
          </c:tx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Sheet1!$B$25:$F$25</c:f>
              <c:numCache>
                <c:formatCode>General</c:formatCode>
                <c:ptCount val="5"/>
                <c:pt idx="0">
                  <c:v>126.44</c:v>
                </c:pt>
                <c:pt idx="1">
                  <c:v>284.74</c:v>
                </c:pt>
                <c:pt idx="2">
                  <c:v>555.8000607180001</c:v>
                </c:pt>
                <c:pt idx="3">
                  <c:v>664.21</c:v>
                </c:pt>
                <c:pt idx="4">
                  <c:v>728.29</c:v>
                </c:pt>
              </c:numCache>
            </c:numRef>
          </c:val>
        </c:ser>
        <c:ser>
          <c:idx val="5"/>
          <c:order val="5"/>
          <c:tx>
            <c:strRef>
              <c:f>Sheet1!$A$26</c:f>
              <c:strCache>
                <c:ptCount val="1"/>
                <c:pt idx="0">
                  <c:v>FIN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Sheet1!$B$26:$F$26</c:f>
              <c:numCache>
                <c:formatCode>General</c:formatCode>
                <c:ptCount val="5"/>
                <c:pt idx="0">
                  <c:v>93.95</c:v>
                </c:pt>
                <c:pt idx="1">
                  <c:v>103.34</c:v>
                </c:pt>
                <c:pt idx="2">
                  <c:v>368.944170066</c:v>
                </c:pt>
                <c:pt idx="3">
                  <c:v>848.39</c:v>
                </c:pt>
                <c:pt idx="4">
                  <c:v>965.61</c:v>
                </c:pt>
              </c:numCache>
            </c:numRef>
          </c:val>
        </c:ser>
        <c:ser>
          <c:idx val="6"/>
          <c:order val="6"/>
          <c:tx>
            <c:strRef>
              <c:f>Sheet1!$A$27</c:f>
              <c:strCache>
                <c:ptCount val="1"/>
                <c:pt idx="0">
                  <c:v>GBR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Sheet1!$B$27:$F$27</c:f>
              <c:numCache>
                <c:formatCode>General</c:formatCode>
                <c:ptCount val="5"/>
                <c:pt idx="0">
                  <c:v>48.28</c:v>
                </c:pt>
                <c:pt idx="1">
                  <c:v>95.98</c:v>
                </c:pt>
                <c:pt idx="2">
                  <c:v>805.938274332</c:v>
                </c:pt>
                <c:pt idx="3">
                  <c:v>1088.83</c:v>
                </c:pt>
                <c:pt idx="4">
                  <c:v>1196.01</c:v>
                </c:pt>
              </c:numCache>
            </c:numRef>
          </c:val>
        </c:ser>
        <c:ser>
          <c:idx val="7"/>
          <c:order val="7"/>
          <c:tx>
            <c:strRef>
              <c:f>Sheet1!$A$28</c:f>
              <c:strCache>
                <c:ptCount val="1"/>
                <c:pt idx="0">
                  <c:v>JPT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Sheet1!$B$28:$F$28</c:f>
              <c:numCache>
                <c:formatCode>General</c:formatCode>
                <c:ptCount val="5"/>
                <c:pt idx="0">
                  <c:v>106.21</c:v>
                </c:pt>
                <c:pt idx="1">
                  <c:v>280.14</c:v>
                </c:pt>
                <c:pt idx="2">
                  <c:v>981.523799366</c:v>
                </c:pt>
                <c:pt idx="3">
                  <c:v>1145.71</c:v>
                </c:pt>
                <c:pt idx="4">
                  <c:v>1215.58</c:v>
                </c:pt>
              </c:numCache>
            </c:numRef>
          </c:val>
        </c:ser>
        <c:ser>
          <c:idx val="8"/>
          <c:order val="8"/>
          <c:tx>
            <c:strRef>
              <c:f>Sheet1!$A$29</c:f>
              <c:strCache>
                <c:ptCount val="1"/>
                <c:pt idx="0">
                  <c:v>LWK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Sheet1!$B$29:$F$29</c:f>
              <c:numCache>
                <c:formatCode>General</c:formatCode>
                <c:ptCount val="5"/>
                <c:pt idx="0">
                  <c:v>80.66</c:v>
                </c:pt>
                <c:pt idx="1">
                  <c:v>150.23</c:v>
                </c:pt>
                <c:pt idx="2">
                  <c:v>1028.907366274</c:v>
                </c:pt>
                <c:pt idx="3">
                  <c:v>1086.85</c:v>
                </c:pt>
                <c:pt idx="4">
                  <c:v>1374.0</c:v>
                </c:pt>
              </c:numCache>
            </c:numRef>
          </c:val>
        </c:ser>
        <c:ser>
          <c:idx val="9"/>
          <c:order val="9"/>
          <c:tx>
            <c:strRef>
              <c:f>Sheet1!$A$30</c:f>
              <c:strCache>
                <c:ptCount val="1"/>
                <c:pt idx="0">
                  <c:v>MXL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Sheet1!$B$30:$F$30</c:f>
              <c:numCache>
                <c:formatCode>General</c:formatCode>
                <c:ptCount val="5"/>
                <c:pt idx="0">
                  <c:v>145.78</c:v>
                </c:pt>
                <c:pt idx="1">
                  <c:v>522.13</c:v>
                </c:pt>
                <c:pt idx="2">
                  <c:v>703.491506241</c:v>
                </c:pt>
                <c:pt idx="3">
                  <c:v>710.38</c:v>
                </c:pt>
                <c:pt idx="4">
                  <c:v>736.42</c:v>
                </c:pt>
              </c:numCache>
            </c:numRef>
          </c:val>
        </c:ser>
        <c:ser>
          <c:idx val="10"/>
          <c:order val="10"/>
          <c:tx>
            <c:strRef>
              <c:f>Sheet1!$A$31</c:f>
              <c:strCache>
                <c:ptCount val="1"/>
                <c:pt idx="0">
                  <c:v>PUR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Sheet1!$B$31:$F$31</c:f>
              <c:numCache>
                <c:formatCode>General</c:formatCode>
                <c:ptCount val="5"/>
                <c:pt idx="0">
                  <c:v>58.16</c:v>
                </c:pt>
                <c:pt idx="1">
                  <c:v>72.92</c:v>
                </c:pt>
                <c:pt idx="2">
                  <c:v>676.502422076</c:v>
                </c:pt>
                <c:pt idx="3">
                  <c:v>730.1</c:v>
                </c:pt>
                <c:pt idx="4">
                  <c:v>741.8399999999995</c:v>
                </c:pt>
              </c:numCache>
            </c:numRef>
          </c:val>
        </c:ser>
        <c:ser>
          <c:idx val="11"/>
          <c:order val="11"/>
          <c:tx>
            <c:strRef>
              <c:f>Sheet1!$A$32</c:f>
              <c:strCache>
                <c:ptCount val="1"/>
                <c:pt idx="0">
                  <c:v>TSI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Sheet1!$B$32:$F$32</c:f>
              <c:numCache>
                <c:formatCode>General</c:formatCode>
                <c:ptCount val="5"/>
                <c:pt idx="0">
                  <c:v>27.26</c:v>
                </c:pt>
                <c:pt idx="1">
                  <c:v>282.29</c:v>
                </c:pt>
                <c:pt idx="2">
                  <c:v>1006.999400533</c:v>
                </c:pt>
                <c:pt idx="3">
                  <c:v>1021.91</c:v>
                </c:pt>
                <c:pt idx="4">
                  <c:v>1086.12</c:v>
                </c:pt>
              </c:numCache>
            </c:numRef>
          </c:val>
        </c:ser>
        <c:ser>
          <c:idx val="12"/>
          <c:order val="12"/>
          <c:tx>
            <c:strRef>
              <c:f>Sheet1!$A$33</c:f>
              <c:strCache>
                <c:ptCount val="1"/>
                <c:pt idx="0">
                  <c:v>YRI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Sheet1!$B$20:$F$20</c:f>
              <c:numCache>
                <c:formatCode>General</c:formatCode>
                <c:ptCount val="5"/>
                <c:pt idx="0">
                  <c:v>2.0101123E7</c:v>
                </c:pt>
                <c:pt idx="1">
                  <c:v>2.0110124E7</c:v>
                </c:pt>
                <c:pt idx="2">
                  <c:v>2.0110228E7</c:v>
                </c:pt>
                <c:pt idx="3">
                  <c:v>2.0110414E7</c:v>
                </c:pt>
                <c:pt idx="4">
                  <c:v>2.0110507E7</c:v>
                </c:pt>
              </c:numCache>
            </c:numRef>
          </c:cat>
          <c:val>
            <c:numRef>
              <c:f>Sheet1!$B$33:$F$33</c:f>
              <c:numCache>
                <c:formatCode>General</c:formatCode>
                <c:ptCount val="5"/>
                <c:pt idx="0">
                  <c:v>90.92</c:v>
                </c:pt>
                <c:pt idx="1">
                  <c:v>323.9299999999996</c:v>
                </c:pt>
                <c:pt idx="2">
                  <c:v>1022.461202199</c:v>
                </c:pt>
                <c:pt idx="3">
                  <c:v>1156.05</c:v>
                </c:pt>
                <c:pt idx="4">
                  <c:v>1160.29</c:v>
                </c:pt>
              </c:numCache>
            </c:numRef>
          </c:val>
        </c:ser>
        <c:dLbls/>
        <c:axId val="710676232"/>
        <c:axId val="664055592"/>
      </c:areaChart>
      <c:catAx>
        <c:axId val="710676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64055592"/>
        <c:crosses val="autoZero"/>
        <c:auto val="1"/>
        <c:lblAlgn val="ctr"/>
        <c:lblOffset val="100"/>
      </c:catAx>
      <c:valAx>
        <c:axId val="664055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10676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2719967802973"/>
          <c:y val="0.00259312300996927"/>
          <c:w val="0.10949990247432"/>
          <c:h val="0.887793738288126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FDBB8-B3C8-014B-AD55-A68361A15E3D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9B39-07CE-0F40-855B-966D5A942D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40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02C4-D1BB-3C40-9802-87F6407F62C3}" type="datetimeFigureOut">
              <a:rPr lang="en-US" smtClean="0"/>
              <a:pPr/>
              <a:t>5/13/11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8D9E-0904-C746-8C9B-98711085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20" Type="http://schemas.openxmlformats.org/officeDocument/2006/relationships/image" Target="../media/image39.jpeg"/><Relationship Id="rId21" Type="http://schemas.openxmlformats.org/officeDocument/2006/relationships/image" Target="../media/image40.gif"/><Relationship Id="rId22" Type="http://schemas.openxmlformats.org/officeDocument/2006/relationships/image" Target="../media/image41.jpeg"/><Relationship Id="rId23" Type="http://schemas.openxmlformats.org/officeDocument/2006/relationships/image" Target="../media/image42.jpeg"/><Relationship Id="rId24" Type="http://schemas.openxmlformats.org/officeDocument/2006/relationships/image" Target="../media/image43.jpeg"/><Relationship Id="rId25" Type="http://schemas.openxmlformats.org/officeDocument/2006/relationships/image" Target="../media/image44.gif"/><Relationship Id="rId10" Type="http://schemas.openxmlformats.org/officeDocument/2006/relationships/image" Target="../media/image29.jpeg"/><Relationship Id="rId11" Type="http://schemas.openxmlformats.org/officeDocument/2006/relationships/image" Target="../media/image30.jpeg"/><Relationship Id="rId12" Type="http://schemas.openxmlformats.org/officeDocument/2006/relationships/image" Target="../media/image31.jpeg"/><Relationship Id="rId13" Type="http://schemas.openxmlformats.org/officeDocument/2006/relationships/image" Target="../media/image32.jpeg"/><Relationship Id="rId14" Type="http://schemas.openxmlformats.org/officeDocument/2006/relationships/image" Target="../media/image33.jpeg"/><Relationship Id="rId15" Type="http://schemas.openxmlformats.org/officeDocument/2006/relationships/image" Target="../media/image34.jpeg"/><Relationship Id="rId16" Type="http://schemas.openxmlformats.org/officeDocument/2006/relationships/image" Target="../media/image35.jpeg"/><Relationship Id="rId17" Type="http://schemas.openxmlformats.org/officeDocument/2006/relationships/image" Target="../media/image36.jpeg"/><Relationship Id="rId18" Type="http://schemas.openxmlformats.org/officeDocument/2006/relationships/image" Target="../media/image37.jpeg"/><Relationship Id="rId1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117" y="3285030"/>
            <a:ext cx="3269852" cy="2741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117" y="1395412"/>
            <a:ext cx="8302549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Toward a unified view of human genetic variation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6773" y="3514834"/>
            <a:ext cx="4863894" cy="219877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Gabor Marth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Boston College Biology Department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on behalf of the International 1000 Genomes Project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Exome</a:t>
            </a:r>
            <a:r>
              <a:rPr lang="en-US" dirty="0" smtClean="0"/>
              <a:t> variants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5477" r="7080"/>
          <a:stretch>
            <a:fillRect/>
          </a:stretch>
        </p:blipFill>
        <p:spPr>
          <a:xfrm>
            <a:off x="285689" y="1358288"/>
            <a:ext cx="8325287" cy="5214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9607" y="6411713"/>
            <a:ext cx="36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Alistair Ward, </a:t>
            </a:r>
            <a:r>
              <a:rPr lang="en-US" dirty="0" err="1" smtClean="0"/>
              <a:t>Kiran</a:t>
            </a:r>
            <a:r>
              <a:rPr lang="en-US" dirty="0" smtClean="0"/>
              <a:t> </a:t>
            </a:r>
            <a:r>
              <a:rPr lang="en-US" dirty="0" err="1" smtClean="0"/>
              <a:t>Garimella</a:t>
            </a:r>
            <a:r>
              <a:rPr lang="en-US" dirty="0" smtClean="0"/>
              <a:t>, </a:t>
            </a:r>
            <a:r>
              <a:rPr lang="en-US" dirty="0" err="1" smtClean="0"/>
              <a:t>Fuli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359" y="1660854"/>
            <a:ext cx="81156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~30Mb aggregate exon target length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+/-50bp beyond exon boundaries analyzed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Based on ~half the data analyzed (458 samples)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~400,000 SNPs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~15,000 INDELs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35" y="274638"/>
            <a:ext cx="869395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Sensitivity </a:t>
            </a:r>
            <a:r>
              <a:rPr lang="en-US" dirty="0" smtClean="0"/>
              <a:t>of low coverage whole genome data measured against </a:t>
            </a:r>
            <a:r>
              <a:rPr lang="en-US" dirty="0" err="1" smtClean="0"/>
              <a:t>exomes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9164" y="6320475"/>
            <a:ext cx="775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 of alternate allele in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exomes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(in 688 shared samples)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853" y="2617549"/>
            <a:ext cx="553998" cy="20434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</a:rPr>
              <a:t>number of sites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79394" y="3726631"/>
            <a:ext cx="216469" cy="236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9156" y="3469182"/>
            <a:ext cx="442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Number of sites also found in low coverage whole genome data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87484" y="3050605"/>
            <a:ext cx="216469" cy="2365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7246" y="2913395"/>
            <a:ext cx="417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Number of sites in </a:t>
            </a:r>
            <a:r>
              <a:rPr lang="en-US" sz="2400" dirty="0" err="1" smtClean="0">
                <a:solidFill>
                  <a:srgbClr val="0000FF"/>
                </a:solidFill>
              </a:rPr>
              <a:t>exome</a:t>
            </a:r>
            <a:r>
              <a:rPr lang="en-US" sz="2400" dirty="0" smtClean="0">
                <a:solidFill>
                  <a:srgbClr val="0000FF"/>
                </a:solidFill>
              </a:rPr>
              <a:t> data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1" name="Picture 10" descr="bc688.vqsr.PD.vs.AC.cumulative.simple.ac_lt_20-2.pdf"/>
          <p:cNvPicPr>
            <a:picLocks noChangeAspect="1"/>
          </p:cNvPicPr>
          <p:nvPr/>
        </p:nvPicPr>
        <p:blipFill>
          <a:blip r:embed="rId2"/>
          <a:srcRect l="4554" t="11191" r="12163" b="5546"/>
          <a:stretch>
            <a:fillRect/>
          </a:stretch>
        </p:blipFill>
        <p:spPr>
          <a:xfrm>
            <a:off x="1925787" y="1590900"/>
            <a:ext cx="4856332" cy="4855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31059" y="5666442"/>
            <a:ext cx="139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Erik Garrison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37529" y="5080258"/>
            <a:ext cx="3426005" cy="955516"/>
          </a:xfrm>
          <a:prstGeom prst="ellipse">
            <a:avLst/>
          </a:prstGeom>
          <a:solidFill>
            <a:srgbClr val="008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AF &gt; 0.5%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69" y="274638"/>
            <a:ext cx="79822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concordance is very high above 1% allele frequency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79394" y="3642889"/>
            <a:ext cx="216469" cy="236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9157" y="3371483"/>
            <a:ext cx="315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Number of sites also found in </a:t>
            </a:r>
            <a:r>
              <a:rPr lang="en-US" sz="2400" dirty="0" err="1" smtClean="0">
                <a:solidFill>
                  <a:srgbClr val="FF0000"/>
                </a:solidFill>
              </a:rPr>
              <a:t>exome</a:t>
            </a:r>
            <a:r>
              <a:rPr lang="en-US" sz="2400" dirty="0" smtClean="0">
                <a:solidFill>
                  <a:srgbClr val="FF0000"/>
                </a:solidFill>
              </a:rPr>
              <a:t> data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87484" y="2855207"/>
            <a:ext cx="216469" cy="2365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7246" y="2540511"/>
            <a:ext cx="273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Number of sites in low coverage data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2" name="Picture 11" descr="VQSR_BBMM.bc688q1.PD.vs.AC.cumulative.simple.ac_lt_20-4.pdf"/>
          <p:cNvPicPr>
            <a:picLocks noChangeAspect="1"/>
          </p:cNvPicPr>
          <p:nvPr/>
        </p:nvPicPr>
        <p:blipFill>
          <a:blip r:embed="rId2"/>
          <a:srcRect l="4323" t="11173" r="10868" b="6841"/>
          <a:stretch>
            <a:fillRect/>
          </a:stretch>
        </p:blipFill>
        <p:spPr>
          <a:xfrm>
            <a:off x="1925789" y="1610260"/>
            <a:ext cx="5023792" cy="48565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4469" y="6320475"/>
            <a:ext cx="8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 of alternate allele in low coverage (in 688 shared samples)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6853" y="2617549"/>
            <a:ext cx="553998" cy="20434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</a:rPr>
              <a:t>number of sites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1059" y="5666442"/>
            <a:ext cx="139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Erik Garrison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537529" y="5061300"/>
            <a:ext cx="3426005" cy="955516"/>
          </a:xfrm>
          <a:prstGeom prst="ellipse">
            <a:avLst/>
          </a:prstGeom>
          <a:solidFill>
            <a:srgbClr val="008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AF &gt; 0.5%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Genotypes are accurate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low coverage depth is ~5x</a:t>
            </a:r>
          </a:p>
          <a:p>
            <a:r>
              <a:rPr lang="en-US" dirty="0" smtClean="0"/>
              <a:t>We obtain genotypes by sharing data between samples (using imputation-related methods)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9325" y="4005588"/>
          <a:ext cx="8679995" cy="16468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97877"/>
                <a:gridCol w="1856012"/>
                <a:gridCol w="1454108"/>
                <a:gridCol w="1735999"/>
                <a:gridCol w="1735999"/>
              </a:tblGrid>
              <a:tr h="82344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0000"/>
                          </a:solidFill>
                        </a:rPr>
                        <a:t>HomRef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Het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0000"/>
                          </a:solidFill>
                        </a:rPr>
                        <a:t>HomAlt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Overall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234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00"/>
                          </a:solidFill>
                        </a:rPr>
                        <a:t>Error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</a:rPr>
                        <a:t> rate</a:t>
                      </a:r>
                      <a:endParaRPr lang="en-US" sz="3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0.16%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0.76%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0.39%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0.37%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Newly discovered SNPs are enriched for </a:t>
            </a:r>
            <a:r>
              <a:rPr lang="en-US" smtClean="0"/>
              <a:t>functional variants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04088" y="1423171"/>
            <a:ext cx="6372395" cy="5456668"/>
            <a:chOff x="1704088" y="1423171"/>
            <a:chExt cx="6372395" cy="5456668"/>
          </a:xfrm>
        </p:grpSpPr>
        <p:pic>
          <p:nvPicPr>
            <p:cNvPr id="11" name="Picture 10" descr="1000G discovery.pdf"/>
            <p:cNvPicPr>
              <a:picLocks noChangeAspect="1"/>
            </p:cNvPicPr>
            <p:nvPr/>
          </p:nvPicPr>
          <p:blipFill>
            <a:blip r:embed="rId2"/>
            <a:srcRect l="58207" t="9185" b="5983"/>
            <a:stretch>
              <a:fillRect/>
            </a:stretch>
          </p:blipFill>
          <p:spPr>
            <a:xfrm>
              <a:off x="2707266" y="1520870"/>
              <a:ext cx="3070095" cy="48154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79045" y="4171232"/>
              <a:ext cx="1397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Ryan Poplin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91255" y="1423171"/>
              <a:ext cx="6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4105" y="2203636"/>
              <a:ext cx="6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8060" y="2924459"/>
              <a:ext cx="551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8M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04105" y="4339057"/>
              <a:ext cx="551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4M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6955" y="5119522"/>
              <a:ext cx="551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2M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6955" y="5840345"/>
              <a:ext cx="510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6955" y="3663053"/>
              <a:ext cx="551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6M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4088" y="2547764"/>
              <a:ext cx="553998" cy="204343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dirty="0" smtClean="0"/>
                <a:t>number of sites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16529" y="6418174"/>
              <a:ext cx="4005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frequency of alternate allele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0545" y="6216057"/>
              <a:ext cx="919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0.001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82243" y="6241717"/>
              <a:ext cx="698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0.01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4926" y="6241717"/>
              <a:ext cx="581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0.1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1420" y="6241717"/>
              <a:ext cx="581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1.0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5145" y="1718277"/>
            <a:ext cx="8693952" cy="4497387"/>
            <a:chOff x="265145" y="1718277"/>
            <a:chExt cx="8693952" cy="4497387"/>
          </a:xfrm>
        </p:grpSpPr>
        <p:pic>
          <p:nvPicPr>
            <p:cNvPr id="27" name="Picture 26" descr="allele-freq_110509.jpeg"/>
            <p:cNvPicPr>
              <a:picLocks noChangeAspect="1"/>
            </p:cNvPicPr>
            <p:nvPr/>
          </p:nvPicPr>
          <p:blipFill>
            <a:blip r:embed="rId3"/>
            <a:srcRect l="1831" t="6673" r="3090"/>
            <a:stretch>
              <a:fillRect/>
            </a:stretch>
          </p:blipFill>
          <p:spPr bwMode="auto">
            <a:xfrm>
              <a:off x="265145" y="1718277"/>
              <a:ext cx="8693952" cy="449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2006901" y="2121427"/>
              <a:ext cx="4572000" cy="1815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lvl="1"/>
              <a:r>
                <a:rPr lang="en-GB" sz="2800" dirty="0" smtClean="0">
                  <a:solidFill>
                    <a:schemeClr val="accent4">
                      <a:lumMod val="75000"/>
                    </a:schemeClr>
                  </a:solidFill>
                </a:rPr>
                <a:t>splice-disrupting	621</a:t>
              </a:r>
            </a:p>
            <a:p>
              <a:pPr lvl="1"/>
              <a:r>
                <a:rPr lang="en-GB" sz="2800" dirty="0" smtClean="0">
                  <a:solidFill>
                    <a:srgbClr val="FF0000"/>
                  </a:solidFill>
                </a:rPr>
                <a:t>stop-gain				1,654</a:t>
              </a:r>
            </a:p>
            <a:p>
              <a:pPr lvl="1"/>
              <a:r>
                <a:rPr lang="en-GB" sz="2800" dirty="0" smtClean="0">
                  <a:solidFill>
                    <a:schemeClr val="accent6">
                      <a:lumMod val="75000"/>
                    </a:schemeClr>
                  </a:solidFill>
                </a:rPr>
                <a:t>non-synonymous	84,358</a:t>
              </a:r>
            </a:p>
            <a:p>
              <a:pPr lvl="1"/>
              <a:r>
                <a:rPr lang="en-GB" sz="2800" dirty="0" smtClean="0">
                  <a:solidFill>
                    <a:srgbClr val="FFFF00"/>
                  </a:solidFill>
                </a:rPr>
                <a:t>synonymous 		61,155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92571" y="4610349"/>
              <a:ext cx="4368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Daniel MacArthur, </a:t>
              </a:r>
              <a:r>
                <a:rPr lang="en-US" dirty="0" err="1" smtClean="0"/>
                <a:t>Suganti</a:t>
              </a:r>
              <a:r>
                <a:rPr lang="en-US" dirty="0" smtClean="0"/>
                <a:t> </a:t>
              </a:r>
              <a:r>
                <a:rPr lang="en-US" dirty="0" err="1" smtClean="0"/>
                <a:t>Balasubramaniam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NON-SNP Variants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INDEL variants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60" y="1285073"/>
            <a:ext cx="7592840" cy="53023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79805" y="1285073"/>
            <a:ext cx="1438695" cy="5302325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structural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774" y="1781641"/>
            <a:ext cx="4702828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Discovery with a number of different methods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Several types (e.g. deletions, tandem duplications, mobile element insertions) now detectable with high accuracy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We are pulling in new types for the Phase I data (inversions, </a:t>
            </a:r>
            <a:r>
              <a:rPr lang="en-US" i="1" dirty="0" smtClean="0"/>
              <a:t>de novo </a:t>
            </a:r>
            <a:r>
              <a:rPr lang="en-US" dirty="0" smtClean="0"/>
              <a:t>insertions, translocations)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 t="5361" r="69816" b="54532"/>
          <a:stretch>
            <a:fillRect/>
          </a:stretch>
        </p:blipFill>
        <p:spPr bwMode="auto">
          <a:xfrm>
            <a:off x="120969" y="1786465"/>
            <a:ext cx="4484173" cy="45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Mobile Element Insertions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77490" y="6378235"/>
            <a:ext cx="138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Stewart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34825" y="1417638"/>
            <a:ext cx="6841869" cy="4823231"/>
            <a:chOff x="1018156" y="1543050"/>
            <a:chExt cx="5461000" cy="3771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156" y="1543050"/>
              <a:ext cx="5461000" cy="37719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018156" y="1543050"/>
              <a:ext cx="516892" cy="4821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9138" y="1417638"/>
            <a:ext cx="6602602" cy="4711265"/>
            <a:chOff x="457200" y="2924867"/>
            <a:chExt cx="5613400" cy="3822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924867"/>
              <a:ext cx="5613400" cy="38227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57200" y="2958825"/>
              <a:ext cx="516892" cy="4821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of non-reference mobile element insertion (MEI) 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77490" y="6378235"/>
            <a:ext cx="138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Stewart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1201"/>
          <a:stretch>
            <a:fillRect/>
          </a:stretch>
        </p:blipFill>
        <p:spPr>
          <a:xfrm>
            <a:off x="1491070" y="1442140"/>
            <a:ext cx="5994400" cy="534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 allele frequency behavior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77490" y="6378235"/>
            <a:ext cx="138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Stewart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5" y="1417637"/>
            <a:ext cx="7790781" cy="49605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3600843"/>
            <a:ext cx="8916526" cy="726735"/>
          </a:xfrm>
          <a:solidFill>
            <a:schemeClr val="tx1">
              <a:alpha val="85000"/>
            </a:schemeClr>
          </a:solidFill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Segregation properties of MEIs are very similar to SNPs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AIM: Integrating Datasets and variant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 &amp; variant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982" t="21141" r="49098"/>
          <a:stretch>
            <a:fillRect/>
          </a:stretch>
        </p:blipFill>
        <p:spPr>
          <a:xfrm>
            <a:off x="55820" y="1423567"/>
            <a:ext cx="3432925" cy="3540126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3558519" y="3754367"/>
            <a:ext cx="865209" cy="68388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69" descr="SV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999" y="4438248"/>
            <a:ext cx="2879063" cy="2085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11999" y="1417638"/>
            <a:ext cx="2450979" cy="8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dirty="0">
              <a:latin typeface="Courier"/>
              <a:cs typeface="Courier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i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35279" y="2336486"/>
            <a:ext cx="2450979" cy="8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CC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dirty="0">
              <a:latin typeface="Courier"/>
              <a:cs typeface="Courier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AG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i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40083" y="3343229"/>
            <a:ext cx="2450979" cy="8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CC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dirty="0">
              <a:latin typeface="Courier"/>
              <a:cs typeface="Courier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GCGTG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--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TGAG</a:t>
            </a:r>
            <a:endParaRPr lang="en-US" sz="2800" i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1732" y="1542743"/>
            <a:ext cx="766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SNP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487862" y="2434864"/>
            <a:ext cx="90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MNP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96082" y="3424684"/>
            <a:ext cx="1054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96082" y="5226963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SV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28467" r="26893"/>
          <a:stretch>
            <a:fillRect/>
          </a:stretch>
        </p:blipFill>
        <p:spPr>
          <a:xfrm>
            <a:off x="3237555" y="740587"/>
            <a:ext cx="2442121" cy="54707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448" y="4963692"/>
            <a:ext cx="1702107" cy="17021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550" y="5429177"/>
            <a:ext cx="108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SNP array 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07704" y="2212152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7704" y="2550590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7704" y="2889028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7704" y="3227466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7704" y="3565904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7704" y="3904342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7704" y="4242780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7704" y="4581218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7704" y="4919656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7704" y="5258094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7704" y="5596528"/>
            <a:ext cx="4896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83768" y="2068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483768" y="2428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483768" y="30762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24128" y="34362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24128" y="50924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724128" y="54525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>
            <a:off x="3203849" y="3904342"/>
            <a:ext cx="216024" cy="186228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3203848" y="4588416"/>
            <a:ext cx="216024" cy="186228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3203848" y="4242780"/>
            <a:ext cx="216024" cy="186228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788024" y="48044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39952" y="2140144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39952" y="2500184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139952" y="2860224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139952" y="4516408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2160" y="1564080"/>
            <a:ext cx="98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Deletion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5884560"/>
            <a:ext cx="257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SNPs (from LC, EX, OMNI)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1600" y="350829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Indels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95506" y="6319181"/>
            <a:ext cx="181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Goncalo Abecasis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 haplotypes including all variant types, using all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08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POPULATIONS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21" y="1116545"/>
            <a:ext cx="7718920" cy="557867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Continental &amp; admixed populations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ancestry </a:t>
            </a:r>
            <a:r>
              <a:rPr lang="en-US" dirty="0" err="1" smtClean="0"/>
              <a:t>deconvolution</a:t>
            </a:r>
            <a:endParaRPr lang="en-US" dirty="0"/>
          </a:p>
        </p:txBody>
      </p:sp>
      <p:pic>
        <p:nvPicPr>
          <p:cNvPr id="3" name="Picture 2" descr="HG01114_karyogra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433"/>
            <a:ext cx="4528250" cy="4528251"/>
          </a:xfrm>
          <a:prstGeom prst="rect">
            <a:avLst/>
          </a:prstGeom>
        </p:spPr>
      </p:pic>
      <p:pic>
        <p:nvPicPr>
          <p:cNvPr id="4" name="Picture 3" descr="HG01126_karyogra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50" y="1687433"/>
            <a:ext cx="4528251" cy="4528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0257" y="1687433"/>
            <a:ext cx="101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303" y="1727963"/>
            <a:ext cx="22564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Columbian child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9962" y="1727963"/>
            <a:ext cx="22564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Columbian child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5805" y="6488668"/>
            <a:ext cx="142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 Gravel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delivering?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Comprehensive catalog of human variants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SNPs, short INDELs</a:t>
            </a:r>
          </a:p>
          <a:p>
            <a:pPr lvl="1">
              <a:spcAft>
                <a:spcPts val="600"/>
              </a:spcAft>
            </a:pPr>
            <a:r>
              <a:rPr lang="en-US" dirty="0" err="1" smtClean="0"/>
              <a:t>MNPs</a:t>
            </a:r>
            <a:r>
              <a:rPr lang="en-US" dirty="0" smtClean="0"/>
              <a:t>, structural variations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Sites and allele frequency estimates in “normal” genomes that can be used in interpreting rare and common variants in medical sequencing projects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Imputation panels to help accurate genotype calling in medical sequencing projects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Genotyping chips based on new variants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1124" y="4952539"/>
            <a:ext cx="8857686" cy="16490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Bulk downloads</a:t>
            </a:r>
          </a:p>
          <a:p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Currently based on August 2010 data (to be updated)</a:t>
            </a:r>
          </a:p>
          <a:p>
            <a:pPr lvl="1"/>
            <a:r>
              <a:rPr lang="en-US" dirty="0" smtClean="0"/>
              <a:t>Allows retrieval of </a:t>
            </a:r>
            <a:r>
              <a:rPr lang="en-US" b="1" dirty="0" smtClean="0"/>
              <a:t>data “slices” </a:t>
            </a:r>
            <a:r>
              <a:rPr lang="en-US" dirty="0" smtClean="0"/>
              <a:t>(both VCF and BAM)</a:t>
            </a:r>
            <a:endParaRPr lang="en-US" dirty="0"/>
          </a:p>
        </p:txBody>
      </p:sp>
      <p:pic>
        <p:nvPicPr>
          <p:cNvPr id="7" name="Picture 6" descr="1KGSlic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2694"/>
          <a:stretch/>
        </p:blipFill>
        <p:spPr>
          <a:xfrm>
            <a:off x="191124" y="1376888"/>
            <a:ext cx="8857686" cy="357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1000 Genomes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Discover population level human genetic variations of all types (95% of variation &gt; 1% frequency)</a:t>
            </a:r>
          </a:p>
          <a:p>
            <a:pPr algn="just"/>
            <a:r>
              <a:rPr lang="en-US" dirty="0" smtClean="0"/>
              <a:t>Define haplotype structure in the human genome</a:t>
            </a:r>
          </a:p>
          <a:p>
            <a:pPr algn="just"/>
            <a:r>
              <a:rPr lang="en-US" dirty="0" smtClean="0"/>
              <a:t>Develop sequence analysis methods, tools, and other reagents that can be transferred to other sequencing projects 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1000GP is a driver for method and tool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New data formats (BAM, VCF) developed by the 1000GP are now adopted by the entire genomics community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Tools (read mappers e.g. BWA, MOSAIK, etc; variant callers including those for SVs)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 processing protocols (BQ recalibration, dup removal, etc.)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Imputation and haplotype phasing methods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5151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Fraction of variant sites present in an individual that are </a:t>
            </a:r>
            <a:r>
              <a:rPr lang="en-US" u="sng" dirty="0" smtClean="0"/>
              <a:t>NOT</a:t>
            </a:r>
            <a:r>
              <a:rPr lang="en-US" dirty="0" smtClean="0"/>
              <a:t> already represented in dbSNP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0580" y="2597226"/>
          <a:ext cx="7519728" cy="361958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87844"/>
                <a:gridCol w="3931884"/>
              </a:tblGrid>
              <a:tr h="71722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Fraction </a:t>
                      </a:r>
                      <a:r>
                        <a:rPr lang="en-US" sz="2800" u="sng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dbSNP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solidFill>
                      <a:srgbClr val="FF0000"/>
                    </a:solidFill>
                  </a:tcPr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February,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2000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98%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February, 2001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April, 2008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February, 2011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T="45734" marB="45734" anchor="ctr"/>
                </a:tc>
              </a:tr>
              <a:tr h="58047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2011 (now)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T="45734" marB="45734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0448" y="6443522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Ryan Poplin, David </a:t>
            </a:r>
            <a:r>
              <a:rPr lang="en-US" dirty="0" err="1" smtClean="0"/>
              <a:t>Altshuler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71500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9119" y="6486525"/>
            <a:ext cx="53339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976287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7" y="6496050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62022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672" y="6486525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823965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3930" y="6486525"/>
            <a:ext cx="52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</a:t>
            </a:r>
          </a:p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538230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8715" y="6486525"/>
            <a:ext cx="495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</a:p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319326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5399" y="648652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</a:t>
            </a:r>
          </a:p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109699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0182" y="6486525"/>
            <a:ext cx="53339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2010</a:t>
            </a:r>
            <a:endParaRPr lang="en-US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776510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5026" y="6496050"/>
            <a:ext cx="53339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414482" y="636270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7842" y="6496050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862142" y="6381750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33635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233694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7969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2010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690880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6580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5148061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33761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767171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52871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491056" y="6372225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76756" y="6505575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53174" y="3995737"/>
            <a:ext cx="2600326" cy="485775"/>
            <a:chOff x="5133974" y="3786187"/>
            <a:chExt cx="2600326" cy="485775"/>
          </a:xfrm>
        </p:grpSpPr>
        <p:grpSp>
          <p:nvGrpSpPr>
            <p:cNvPr id="35" name="Group 232"/>
            <p:cNvGrpSpPr/>
            <p:nvPr/>
          </p:nvGrpSpPr>
          <p:grpSpPr>
            <a:xfrm>
              <a:off x="5181599" y="4033837"/>
              <a:ext cx="1857375" cy="238125"/>
              <a:chOff x="5181599" y="4033837"/>
              <a:chExt cx="1857375" cy="23812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248275" y="4033837"/>
                <a:ext cx="1790699" cy="238125"/>
              </a:xfrm>
              <a:prstGeom prst="roundRect">
                <a:avLst/>
              </a:prstGeom>
              <a:blipFill dpi="0" rotWithShape="1">
                <a:blip r:embed="rId2" cstate="print">
                  <a:alphaModFix amt="47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0"/>
                    </a:schemeClr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10175" y="4033837"/>
                <a:ext cx="1714499" cy="238125"/>
              </a:xfrm>
              <a:prstGeom prst="roundRect">
                <a:avLst/>
              </a:prstGeom>
              <a:blipFill dpi="0" rotWithShape="1">
                <a:blip r:embed="rId2" cstate="print">
                  <a:alphaModFix amt="65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0"/>
                    </a:schemeClr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181599" y="4033837"/>
                <a:ext cx="1619251" cy="238125"/>
              </a:xfrm>
              <a:prstGeom prst="roundRect">
                <a:avLst/>
              </a:prstGeom>
              <a:blipFill dpi="0" rotWithShape="1">
                <a:blip r:embed="rId2" cstate="print">
                  <a:alphaModFix amt="8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0"/>
                    </a:schemeClr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133974" y="3786187"/>
              <a:ext cx="26003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MAB (target – 100T);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48374" y="4500562"/>
            <a:ext cx="2295526" cy="471488"/>
            <a:chOff x="6048374" y="4500562"/>
            <a:chExt cx="2295526" cy="471488"/>
          </a:xfrm>
        </p:grpSpPr>
        <p:grpSp>
          <p:nvGrpSpPr>
            <p:cNvPr id="41" name="Group 418"/>
            <p:cNvGrpSpPr/>
            <p:nvPr/>
          </p:nvGrpSpPr>
          <p:grpSpPr>
            <a:xfrm>
              <a:off x="6172191" y="4733925"/>
              <a:ext cx="1666872" cy="238125"/>
              <a:chOff x="4810125" y="4857750"/>
              <a:chExt cx="1524000" cy="23812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5257800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>
                  <a:alphaModFix amt="1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114925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>
                  <a:alphaModFix amt="42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962525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>
                  <a:alphaModFix amt="6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810125" y="4857750"/>
                <a:ext cx="1076325" cy="238125"/>
              </a:xfrm>
              <a:prstGeom prst="round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048374" y="4500562"/>
              <a:ext cx="2295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AJM (target – 80T); </a:t>
              </a:r>
              <a:r>
                <a:rPr lang="en-US" sz="1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</a:t>
              </a:r>
              <a:r>
                <a:rPr lang="en-US" sz="1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Bld</a:t>
              </a:r>
              <a:endPara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 rot="5400000">
            <a:off x="7062588" y="6372209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48288" y="6505559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</a:t>
            </a:r>
          </a:p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7596020" y="6372193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81720" y="6496018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2011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8110402" y="6362652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96102" y="6496002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2012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8615260" y="6362636"/>
            <a:ext cx="285750" cy="0"/>
          </a:xfrm>
          <a:prstGeom prst="line">
            <a:avLst/>
          </a:prstGeom>
          <a:ln w="190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00960" y="6495986"/>
            <a:ext cx="53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2012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23899" y="3108241"/>
            <a:ext cx="1685926" cy="485775"/>
            <a:chOff x="57149" y="4032166"/>
            <a:chExt cx="1685926" cy="485775"/>
          </a:xfrm>
        </p:grpSpPr>
        <p:sp>
          <p:nvSpPr>
            <p:cNvPr id="56" name="Rounded Rectangle 55"/>
            <p:cNvSpPr/>
            <p:nvPr/>
          </p:nvSpPr>
          <p:spPr>
            <a:xfrm>
              <a:off x="123824" y="4279816"/>
              <a:ext cx="1619251" cy="238125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49" y="4032166"/>
              <a:ext cx="1676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(100S); DNA from LCL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66750" y="2574394"/>
            <a:ext cx="1752600" cy="476250"/>
            <a:chOff x="666750" y="2574394"/>
            <a:chExt cx="1752600" cy="476250"/>
          </a:xfrm>
        </p:grpSpPr>
        <p:sp>
          <p:nvSpPr>
            <p:cNvPr id="59" name="Rounded Rectangle 58"/>
            <p:cNvSpPr/>
            <p:nvPr/>
          </p:nvSpPr>
          <p:spPr>
            <a:xfrm>
              <a:off x="733426" y="2812519"/>
              <a:ext cx="1628774" cy="238125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6750" y="2574394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(70T);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Blood</a:t>
              </a:r>
              <a:endParaRPr lang="en-U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4374" y="1990725"/>
            <a:ext cx="1695451" cy="466725"/>
            <a:chOff x="714374" y="1990725"/>
            <a:chExt cx="1695451" cy="466725"/>
          </a:xfrm>
        </p:grpSpPr>
        <p:sp>
          <p:nvSpPr>
            <p:cNvPr id="62" name="Rounded Rectangle 61"/>
            <p:cNvSpPr/>
            <p:nvPr/>
          </p:nvSpPr>
          <p:spPr>
            <a:xfrm>
              <a:off x="771525" y="2219325"/>
              <a:ext cx="1619249" cy="238125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4374" y="1990725"/>
              <a:ext cx="1695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CHS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(100T); DNA from LCL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2473" y="1428750"/>
            <a:ext cx="1657352" cy="485775"/>
            <a:chOff x="85723" y="885825"/>
            <a:chExt cx="1657352" cy="485775"/>
          </a:xfrm>
        </p:grpSpPr>
        <p:sp>
          <p:nvSpPr>
            <p:cNvPr id="65" name="Rounded Rectangle 64"/>
            <p:cNvSpPr/>
            <p:nvPr/>
          </p:nvSpPr>
          <p:spPr>
            <a:xfrm>
              <a:off x="123825" y="1133475"/>
              <a:ext cx="1619250" cy="238125"/>
            </a:xfrm>
            <a:prstGeom prst="round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723" y="885825"/>
              <a:ext cx="1638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CLM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(70T);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58696" y="523874"/>
            <a:ext cx="2265431" cy="247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(1,150)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6200000" flipH="1">
            <a:off x="-221453" y="3359942"/>
            <a:ext cx="5519732" cy="9527"/>
          </a:xfrm>
          <a:prstGeom prst="line">
            <a:avLst/>
          </a:prstGeom>
          <a:ln w="12700"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62123" y="4245491"/>
            <a:ext cx="1866901" cy="471490"/>
            <a:chOff x="1762123" y="4245491"/>
            <a:chExt cx="1866901" cy="471490"/>
          </a:xfrm>
        </p:grpSpPr>
        <p:sp>
          <p:nvSpPr>
            <p:cNvPr id="70" name="Rounded Rectangle 69"/>
            <p:cNvSpPr/>
            <p:nvPr/>
          </p:nvSpPr>
          <p:spPr>
            <a:xfrm>
              <a:off x="1885950" y="4478856"/>
              <a:ext cx="1419225" cy="238125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62123" y="4245491"/>
              <a:ext cx="186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IBS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(84/100T); DNA from LCL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933949" y="4138628"/>
            <a:ext cx="762001" cy="587878"/>
            <a:chOff x="4933949" y="4138628"/>
            <a:chExt cx="762001" cy="587878"/>
          </a:xfrm>
        </p:grpSpPr>
        <p:sp>
          <p:nvSpPr>
            <p:cNvPr id="73" name="Rounded Rectangle 72"/>
            <p:cNvSpPr/>
            <p:nvPr/>
          </p:nvSpPr>
          <p:spPr>
            <a:xfrm>
              <a:off x="5048250" y="4488381"/>
              <a:ext cx="219075" cy="238125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33949" y="4138628"/>
              <a:ext cx="762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 (8T)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rot="5400000" flipH="1" flipV="1">
              <a:off x="5103132" y="43838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547933" y="3019424"/>
            <a:ext cx="2690816" cy="490538"/>
            <a:chOff x="1881183" y="4267199"/>
            <a:chExt cx="2690816" cy="490538"/>
          </a:xfrm>
        </p:grpSpPr>
        <p:sp>
          <p:nvSpPr>
            <p:cNvPr id="77" name="Rounded Rectangle 76"/>
            <p:cNvSpPr/>
            <p:nvPr/>
          </p:nvSpPr>
          <p:spPr>
            <a:xfrm>
              <a:off x="1919288" y="4519612"/>
              <a:ext cx="2652711" cy="238125"/>
            </a:xfrm>
            <a:prstGeom prst="roundRect">
              <a:avLst/>
            </a:prstGeom>
            <a:blipFill>
              <a:blip r:embed="rId9" cstate="print"/>
              <a:stretch>
                <a:fillRect/>
              </a:stretch>
            </a:blip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81183" y="4267199"/>
              <a:ext cx="2624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(70T);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Blood</a:t>
              </a:r>
              <a:endParaRPr lang="en-U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66824" y="822248"/>
            <a:ext cx="4629150" cy="573164"/>
            <a:chOff x="1266824" y="822248"/>
            <a:chExt cx="4629150" cy="573164"/>
          </a:xfrm>
        </p:grpSpPr>
        <p:grpSp>
          <p:nvGrpSpPr>
            <p:cNvPr id="80" name="Group 477"/>
            <p:cNvGrpSpPr/>
            <p:nvPr/>
          </p:nvGrpSpPr>
          <p:grpSpPr>
            <a:xfrm>
              <a:off x="1266824" y="822248"/>
              <a:ext cx="676275" cy="568402"/>
              <a:chOff x="2800349" y="1908098"/>
              <a:chExt cx="676275" cy="568402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2962276" y="2238375"/>
                <a:ext cx="209549" cy="238125"/>
              </a:xfrm>
              <a:prstGeom prst="round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800349" y="1908098"/>
                <a:ext cx="6762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CDX 17S</a:t>
                </a:r>
                <a:endParaRPr lang="en-US" sz="1000" b="1" dirty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rot="5400000" flipH="1" flipV="1">
                <a:off x="2988585" y="2155011"/>
                <a:ext cx="138121" cy="1588"/>
              </a:xfrm>
              <a:prstGeom prst="straightConnector1">
                <a:avLst/>
              </a:prstGeom>
              <a:ln>
                <a:solidFill>
                  <a:srgbClr val="E6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222"/>
            <p:cNvGrpSpPr/>
            <p:nvPr/>
          </p:nvGrpSpPr>
          <p:grpSpPr>
            <a:xfrm>
              <a:off x="2933697" y="900112"/>
              <a:ext cx="2962277" cy="495300"/>
              <a:chOff x="2933697" y="900112"/>
              <a:chExt cx="2962277" cy="495300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933697" y="900112"/>
                <a:ext cx="2962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CDX </a:t>
                </a:r>
                <a:r>
                  <a:rPr lang="en-US" sz="105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(100S); DNA: </a:t>
                </a:r>
                <a:r>
                  <a:rPr lang="en-US" sz="105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 DNA from </a:t>
                </a:r>
                <a:r>
                  <a:rPr lang="en-US" sz="1050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Bld</a:t>
                </a:r>
                <a:r>
                  <a:rPr lang="en-US" sz="105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105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83 from LCL</a:t>
                </a:r>
                <a:endParaRPr lang="en-US" sz="1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3114674" y="1157287"/>
                <a:ext cx="2124076" cy="238125"/>
              </a:xfrm>
              <a:prstGeom prst="roundRect">
                <a:avLst/>
              </a:pr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7" name="Rectangle 86"/>
          <p:cNvSpPr/>
          <p:nvPr/>
        </p:nvSpPr>
        <p:spPr>
          <a:xfrm>
            <a:off x="2533651" y="523875"/>
            <a:ext cx="2724150" cy="247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(1,721)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2088" y="523875"/>
            <a:ext cx="3233737" cy="247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III (2,500)            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rot="16200000" flipH="1">
            <a:off x="5729289" y="3462336"/>
            <a:ext cx="5524499" cy="9526"/>
          </a:xfrm>
          <a:prstGeom prst="line">
            <a:avLst/>
          </a:prstGeom>
          <a:ln w="12700"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5667375" y="3433762"/>
            <a:ext cx="2886075" cy="514351"/>
            <a:chOff x="4724400" y="3186112"/>
            <a:chExt cx="2886075" cy="514351"/>
          </a:xfrm>
        </p:grpSpPr>
        <p:grpSp>
          <p:nvGrpSpPr>
            <p:cNvPr id="91" name="Group 255"/>
            <p:cNvGrpSpPr/>
            <p:nvPr/>
          </p:nvGrpSpPr>
          <p:grpSpPr>
            <a:xfrm>
              <a:off x="4991103" y="3438544"/>
              <a:ext cx="1781174" cy="261939"/>
              <a:chOff x="6562728" y="4867294"/>
              <a:chExt cx="1781174" cy="261939"/>
            </a:xfrm>
          </p:grpSpPr>
          <p:grpSp>
            <p:nvGrpSpPr>
              <p:cNvPr id="97" name="Group 246"/>
              <p:cNvGrpSpPr/>
              <p:nvPr/>
            </p:nvGrpSpPr>
            <p:grpSpPr>
              <a:xfrm>
                <a:off x="6657978" y="4867294"/>
                <a:ext cx="1685924" cy="261939"/>
                <a:chOff x="5410200" y="5753100"/>
                <a:chExt cx="1785938" cy="290513"/>
              </a:xfrm>
            </p:grpSpPr>
            <p:sp>
              <p:nvSpPr>
                <p:cNvPr id="102" name="Rounded Rectangle 101"/>
                <p:cNvSpPr/>
                <p:nvPr/>
              </p:nvSpPr>
              <p:spPr>
                <a:xfrm>
                  <a:off x="5419724" y="5767387"/>
                  <a:ext cx="1761997" cy="274068"/>
                </a:xfrm>
                <a:prstGeom prst="roundRect">
                  <a:avLst/>
                </a:prstGeom>
                <a:blipFill dpi="0" rotWithShape="1">
                  <a:blip r:embed="rId10" cstate="print">
                    <a:alphaModFix amt="34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3" name="Content Placeholder 3" descr="Sierra-leonne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B4B1FF"/>
                    </a:clrFrom>
                    <a:clrTo>
                      <a:srgbClr val="B4B1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414510" y="5762625"/>
                  <a:ext cx="1767239" cy="27329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14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04" name="Rounded Rectangle 103"/>
                <p:cNvSpPr/>
                <p:nvPr/>
              </p:nvSpPr>
              <p:spPr>
                <a:xfrm>
                  <a:off x="5410200" y="5753100"/>
                  <a:ext cx="1785938" cy="290513"/>
                </a:xfrm>
                <a:prstGeom prst="roundRect">
                  <a:avLst/>
                </a:prstGeom>
                <a:solidFill>
                  <a:schemeClr val="bg1">
                    <a:alpha val="4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251"/>
              <p:cNvGrpSpPr/>
              <p:nvPr/>
            </p:nvGrpSpPr>
            <p:grpSpPr>
              <a:xfrm>
                <a:off x="6562728" y="4867294"/>
                <a:ext cx="1685924" cy="261939"/>
                <a:chOff x="5410200" y="5753100"/>
                <a:chExt cx="1785938" cy="290513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5419724" y="5767387"/>
                  <a:ext cx="1761997" cy="274068"/>
                </a:xfrm>
                <a:prstGeom prst="roundRect">
                  <a:avLst/>
                </a:prstGeom>
                <a:blipFill dpi="0" rotWithShape="1">
                  <a:blip r:embed="rId10" cstate="print">
                    <a:alphaModFix amt="34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0" name="Content Placeholder 3" descr="Sierra-leonne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B4B1FF"/>
                    </a:clrFrom>
                    <a:clrTo>
                      <a:srgbClr val="B4B1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414510" y="5762625"/>
                  <a:ext cx="1767239" cy="27329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14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01" name="Rounded Rectangle 100"/>
                <p:cNvSpPr/>
                <p:nvPr/>
              </p:nvSpPr>
              <p:spPr>
                <a:xfrm>
                  <a:off x="5410200" y="5753100"/>
                  <a:ext cx="1785938" cy="290513"/>
                </a:xfrm>
                <a:prstGeom prst="roundRect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436"/>
            <p:cNvGrpSpPr/>
            <p:nvPr/>
          </p:nvGrpSpPr>
          <p:grpSpPr>
            <a:xfrm>
              <a:off x="4905378" y="3438544"/>
              <a:ext cx="1685924" cy="261939"/>
              <a:chOff x="5410200" y="5753100"/>
              <a:chExt cx="1785938" cy="290513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419724" y="5767387"/>
                <a:ext cx="1761997" cy="274068"/>
              </a:xfrm>
              <a:prstGeom prst="roundRect">
                <a:avLst/>
              </a:prstGeom>
              <a:blipFill dpi="0" rotWithShape="1">
                <a:blip r:embed="rId10" cstate="print">
                  <a:alphaModFix amt="34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5" name="Content Placeholder 3" descr="Sierra-leonne.jp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B4B1FF"/>
                  </a:clrFrom>
                  <a:clrTo>
                    <a:srgbClr val="B4B1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14510" y="5762625"/>
                <a:ext cx="1767239" cy="27329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14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6" name="Rounded Rectangle 95"/>
              <p:cNvSpPr/>
              <p:nvPr/>
            </p:nvSpPr>
            <p:spPr>
              <a:xfrm>
                <a:off x="5410200" y="5753100"/>
                <a:ext cx="1785938" cy="290513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724400" y="3186112"/>
              <a:ext cx="2886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Sierra Leone (target – 100T); DNA from LCL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 rot="5400000">
            <a:off x="2512221" y="3359945"/>
            <a:ext cx="5529258" cy="0"/>
          </a:xfrm>
          <a:prstGeom prst="line">
            <a:avLst/>
          </a:prstGeom>
          <a:ln w="12700"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entagon 105"/>
          <p:cNvSpPr/>
          <p:nvPr/>
        </p:nvSpPr>
        <p:spPr>
          <a:xfrm>
            <a:off x="523875" y="6334125"/>
            <a:ext cx="8420101" cy="85725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714375" y="3657606"/>
            <a:ext cx="1943100" cy="457194"/>
            <a:chOff x="714375" y="3657606"/>
            <a:chExt cx="1943100" cy="457194"/>
          </a:xfrm>
        </p:grpSpPr>
        <p:sp>
          <p:nvSpPr>
            <p:cNvPr id="108" name="TextBox 107"/>
            <p:cNvSpPr txBox="1"/>
            <p:nvPr/>
          </p:nvSpPr>
          <p:spPr>
            <a:xfrm>
              <a:off x="714375" y="3657606"/>
              <a:ext cx="1943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GBR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(96/100S);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809624" y="3914782"/>
              <a:ext cx="1609726" cy="200018"/>
            </a:xfrm>
            <a:prstGeom prst="roundRect">
              <a:avLst/>
            </a:prstGeom>
            <a:blipFill>
              <a:blip r:embed="rId12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67110" y="3600460"/>
            <a:ext cx="342900" cy="518999"/>
            <a:chOff x="3567110" y="3600460"/>
            <a:chExt cx="342900" cy="518999"/>
          </a:xfrm>
        </p:grpSpPr>
        <p:sp>
          <p:nvSpPr>
            <p:cNvPr id="111" name="Rounded Rectangle 110"/>
            <p:cNvSpPr/>
            <p:nvPr/>
          </p:nvSpPr>
          <p:spPr>
            <a:xfrm>
              <a:off x="3602001" y="3928960"/>
              <a:ext cx="190500" cy="190499"/>
            </a:xfrm>
            <a:prstGeom prst="round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567110" y="3600460"/>
              <a:ext cx="342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626755" y="38504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053010" y="3609985"/>
            <a:ext cx="342900" cy="533282"/>
            <a:chOff x="5081585" y="5276860"/>
            <a:chExt cx="342900" cy="533282"/>
          </a:xfrm>
        </p:grpSpPr>
        <p:sp>
          <p:nvSpPr>
            <p:cNvPr id="115" name="Rounded Rectangle 114"/>
            <p:cNvSpPr/>
            <p:nvPr/>
          </p:nvSpPr>
          <p:spPr>
            <a:xfrm>
              <a:off x="5106950" y="5619643"/>
              <a:ext cx="190500" cy="190499"/>
            </a:xfrm>
            <a:prstGeom prst="round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81585" y="5276860"/>
              <a:ext cx="342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rot="5400000" flipH="1" flipV="1">
              <a:off x="5131705" y="55268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047981" y="1352560"/>
            <a:ext cx="3162319" cy="924573"/>
            <a:chOff x="2381231" y="2571760"/>
            <a:chExt cx="3038493" cy="924573"/>
          </a:xfrm>
        </p:grpSpPr>
        <p:sp>
          <p:nvSpPr>
            <p:cNvPr id="119" name="Right Brace 118"/>
            <p:cNvSpPr/>
            <p:nvPr/>
          </p:nvSpPr>
          <p:spPr>
            <a:xfrm rot="5400000" flipV="1">
              <a:off x="3217072" y="3131321"/>
              <a:ext cx="176219" cy="228600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81231" y="2714616"/>
              <a:ext cx="22526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KHV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(82/100) – 15 trios;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</a:t>
              </a:r>
              <a:r>
                <a:rPr lang="en-US" sz="105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Bld</a:t>
              </a:r>
              <a:endParaRPr lang="en-US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552695" y="2952741"/>
              <a:ext cx="2266955" cy="238125"/>
            </a:xfrm>
            <a:prstGeom prst="roundRect">
              <a:avLst/>
            </a:prstGeom>
            <a:blipFill dpi="0" rotWithShape="1">
              <a:blip r:embed="rId14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57454" y="325011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2550425" y="3259907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3067044" y="3247989"/>
              <a:ext cx="8001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99 (29T)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5400000" flipH="1" flipV="1">
              <a:off x="4255401" y="3231334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4086219" y="3228939"/>
              <a:ext cx="581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 (7T)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24359" y="2571760"/>
              <a:ext cx="9953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 (5-10 trios)</a:t>
              </a:r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4703080" y="2859867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3319453" y="2171710"/>
            <a:ext cx="2786072" cy="936725"/>
            <a:chOff x="2652703" y="3419485"/>
            <a:chExt cx="2786072" cy="936725"/>
          </a:xfrm>
        </p:grpSpPr>
        <p:sp>
          <p:nvSpPr>
            <p:cNvPr id="130" name="Right Brace 129"/>
            <p:cNvSpPr/>
            <p:nvPr/>
          </p:nvSpPr>
          <p:spPr>
            <a:xfrm rot="5400000" flipV="1">
              <a:off x="2821779" y="3964785"/>
              <a:ext cx="176219" cy="20002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ight Brace 130"/>
            <p:cNvSpPr/>
            <p:nvPr/>
          </p:nvSpPr>
          <p:spPr>
            <a:xfrm rot="5400000" flipV="1">
              <a:off x="3024183" y="3981455"/>
              <a:ext cx="171457" cy="19049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52703" y="3567112"/>
              <a:ext cx="21383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ACB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(28/79T) – 14 trios;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</a:t>
              </a:r>
              <a:r>
                <a:rPr lang="en-US" sz="105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Bld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2800350" y="3790949"/>
              <a:ext cx="2105025" cy="214993"/>
            </a:xfrm>
            <a:prstGeom prst="round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62238" y="4081455"/>
              <a:ext cx="3143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947979" y="4090985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Right Brace 135"/>
            <p:cNvSpPr/>
            <p:nvPr/>
          </p:nvSpPr>
          <p:spPr>
            <a:xfrm rot="5400000" flipV="1">
              <a:off x="3226591" y="3988588"/>
              <a:ext cx="171457" cy="18572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152772" y="409096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Right Brace 137"/>
            <p:cNvSpPr/>
            <p:nvPr/>
          </p:nvSpPr>
          <p:spPr>
            <a:xfrm rot="5400000" flipV="1">
              <a:off x="3407561" y="4002878"/>
              <a:ext cx="171457" cy="157150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371842" y="4090970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Right Brace 139"/>
            <p:cNvSpPr/>
            <p:nvPr/>
          </p:nvSpPr>
          <p:spPr>
            <a:xfrm rot="5400000" flipV="1">
              <a:off x="3605208" y="3976672"/>
              <a:ext cx="171457" cy="209559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538525" y="409096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Right Brace 141"/>
            <p:cNvSpPr/>
            <p:nvPr/>
          </p:nvSpPr>
          <p:spPr>
            <a:xfrm rot="5400000" flipV="1">
              <a:off x="3817139" y="3983816"/>
              <a:ext cx="171457" cy="204797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743311" y="4095732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Right Brace 143"/>
            <p:cNvSpPr/>
            <p:nvPr/>
          </p:nvSpPr>
          <p:spPr>
            <a:xfrm rot="5400000" flipV="1">
              <a:off x="4026688" y="3988578"/>
              <a:ext cx="171457" cy="204799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952859" y="4105258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Right Brace 145"/>
            <p:cNvSpPr/>
            <p:nvPr/>
          </p:nvSpPr>
          <p:spPr>
            <a:xfrm rot="5400000" flipV="1">
              <a:off x="4217189" y="3998091"/>
              <a:ext cx="171457" cy="176215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138600" y="410047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Right Brace 147"/>
            <p:cNvSpPr/>
            <p:nvPr/>
          </p:nvSpPr>
          <p:spPr>
            <a:xfrm rot="5400000" flipV="1">
              <a:off x="4398167" y="4007601"/>
              <a:ext cx="171457" cy="176215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319578" y="4109989"/>
              <a:ext cx="354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57684" y="3419485"/>
              <a:ext cx="1081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 (11 trios; 39S)</a:t>
              </a:r>
            </a:p>
            <a:p>
              <a:endParaRPr lang="en-US" sz="1000" b="1" dirty="0">
                <a:solidFill>
                  <a:srgbClr val="E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rot="5400000" flipH="1" flipV="1">
              <a:off x="4731655" y="3707592"/>
              <a:ext cx="138121" cy="1588"/>
            </a:xfrm>
            <a:prstGeom prst="straightConnector1">
              <a:avLst/>
            </a:prstGeom>
            <a:ln>
              <a:solidFill>
                <a:srgbClr val="E6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157541" y="4795837"/>
            <a:ext cx="3929059" cy="855773"/>
            <a:chOff x="3157541" y="4795837"/>
            <a:chExt cx="3671883" cy="855773"/>
          </a:xfrm>
        </p:grpSpPr>
        <p:sp>
          <p:nvSpPr>
            <p:cNvPr id="153" name="TextBox 152"/>
            <p:cNvSpPr txBox="1"/>
            <p:nvPr/>
          </p:nvSpPr>
          <p:spPr>
            <a:xfrm>
              <a:off x="3157541" y="534352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228974" y="4795837"/>
              <a:ext cx="2847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PJL </a:t>
              </a:r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(target – 100T)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  <a:r>
                <a:rPr lang="en-US" sz="105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from Blood</a:t>
              </a:r>
              <a:endParaRPr lang="en-US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3267073" y="5043487"/>
              <a:ext cx="3562351" cy="238125"/>
            </a:xfrm>
            <a:prstGeom prst="roundRect">
              <a:avLst/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 rot="5400000" flipH="1" flipV="1">
              <a:off x="3248027" y="5338766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4048127" y="5329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3986216" y="532447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14891" y="5333996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1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4876802" y="5338766"/>
              <a:ext cx="128587" cy="4759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ight Brace 160"/>
            <p:cNvSpPr/>
            <p:nvPr/>
          </p:nvSpPr>
          <p:spPr>
            <a:xfrm rot="5400000" flipV="1">
              <a:off x="5803083" y="4860109"/>
              <a:ext cx="171495" cy="1042987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81653" y="5405389"/>
              <a:ext cx="4429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171698" y="5510212"/>
            <a:ext cx="5391151" cy="862671"/>
            <a:chOff x="2171699" y="5510212"/>
            <a:chExt cx="5057776" cy="862671"/>
          </a:xfrm>
        </p:grpSpPr>
        <p:sp>
          <p:nvSpPr>
            <p:cNvPr id="164" name="TextBox 163"/>
            <p:cNvSpPr txBox="1"/>
            <p:nvPr/>
          </p:nvSpPr>
          <p:spPr>
            <a:xfrm>
              <a:off x="4224341" y="6115046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91079" y="612666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172079" y="612666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24479" y="6126662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610099" y="5510212"/>
              <a:ext cx="2619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 </a:t>
              </a:r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(target – 100T); DNA from LCL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6442815" y="5767387"/>
              <a:ext cx="142875" cy="238125"/>
            </a:xfrm>
            <a:prstGeom prst="roundRect">
              <a:avLst/>
            </a:prstGeom>
            <a:blipFill dpi="0" rotWithShape="1">
              <a:blip r:embed="rId17" cstate="print">
                <a:alphaModFix amt="58000"/>
              </a:blip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4676776" y="5767387"/>
              <a:ext cx="2219323" cy="238125"/>
            </a:xfrm>
            <a:prstGeom prst="roundRect">
              <a:avLst/>
            </a:prstGeom>
            <a:blipFill dpi="0" rotWithShape="1">
              <a:blip r:embed="rId18" cstate="print">
                <a:alphaModFix amt="74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dist="50800" dir="5400000" algn="ctr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6855338" y="5767387"/>
              <a:ext cx="136533" cy="238125"/>
            </a:xfrm>
            <a:prstGeom prst="roundRect">
              <a:avLst/>
            </a:prstGeom>
            <a:blipFill dpi="0" rotWithShape="1">
              <a:blip r:embed="rId19" cstate="print">
                <a:alphaModFix amt="65000"/>
              </a:blip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6969117" y="5767387"/>
              <a:ext cx="155583" cy="238125"/>
            </a:xfrm>
            <a:prstGeom prst="roundRect">
              <a:avLst/>
            </a:prstGeom>
            <a:blipFill dpi="0" rotWithShape="1">
              <a:blip r:embed="rId19" cstate="print">
                <a:alphaModFix amt="65000"/>
              </a:blip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 rot="5400000" flipH="1" flipV="1">
              <a:off x="2314577" y="6091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2224091" y="606742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2314576" y="5767387"/>
              <a:ext cx="228599" cy="238125"/>
            </a:xfrm>
            <a:prstGeom prst="roundRect">
              <a:avLst/>
            </a:prstGeom>
            <a:blipFill dpi="0" rotWithShape="1">
              <a:blip r:embed="rId20" cstate="print">
                <a:alphaModFix amt="70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171699" y="5538787"/>
              <a:ext cx="523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 rot="5400000" flipH="1" flipV="1">
              <a:off x="2962277" y="6091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2871791" y="6067421"/>
              <a:ext cx="3905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D2B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en-US" sz="1000" b="1" dirty="0">
                <a:solidFill>
                  <a:srgbClr val="FD2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2962276" y="5767387"/>
              <a:ext cx="228599" cy="238125"/>
            </a:xfrm>
            <a:prstGeom prst="roundRect">
              <a:avLst/>
            </a:prstGeom>
            <a:blipFill dpi="0" rotWithShape="1">
              <a:blip r:embed="rId20" cstate="print">
                <a:alphaModFix amt="70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819399" y="5538787"/>
              <a:ext cx="523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5400000" flipH="1" flipV="1">
              <a:off x="4286252" y="6091241"/>
              <a:ext cx="128587" cy="4759"/>
            </a:xfrm>
            <a:prstGeom prst="straightConnector1">
              <a:avLst/>
            </a:prstGeom>
            <a:ln>
              <a:solidFill>
                <a:srgbClr val="FD2BF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ounded Rectangle 181"/>
            <p:cNvSpPr/>
            <p:nvPr/>
          </p:nvSpPr>
          <p:spPr>
            <a:xfrm>
              <a:off x="4286251" y="5767387"/>
              <a:ext cx="228599" cy="238125"/>
            </a:xfrm>
            <a:prstGeom prst="roundRect">
              <a:avLst/>
            </a:prstGeom>
            <a:blipFill dpi="0" rotWithShape="1">
              <a:blip r:embed="rId20" cstate="print">
                <a:alphaModFix amt="70000"/>
              </a:blip>
              <a:srcRect/>
              <a:stretch>
                <a:fillRect r="-1000"/>
              </a:stretch>
            </a:blip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143374" y="5538787"/>
              <a:ext cx="523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GWD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5400000" flipH="1" flipV="1">
              <a:off x="4884050" y="6088832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rot="5400000" flipH="1" flipV="1">
              <a:off x="5246000" y="6088832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5400000" flipH="1" flipV="1">
              <a:off x="5388875" y="6088832"/>
              <a:ext cx="138121" cy="1588"/>
            </a:xfrm>
            <a:prstGeom prst="straightConnector1">
              <a:avLst/>
            </a:prstGeom>
            <a:ln>
              <a:solidFill>
                <a:srgbClr val="006DA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ight Brace 186"/>
            <p:cNvSpPr/>
            <p:nvPr/>
          </p:nvSpPr>
          <p:spPr>
            <a:xfrm rot="5400000" flipV="1">
              <a:off x="6307931" y="5364956"/>
              <a:ext cx="171450" cy="1443038"/>
            </a:xfrm>
            <a:prstGeom prst="rightBrace">
              <a:avLst/>
            </a:prstGeom>
            <a:ln w="12700">
              <a:solidFill>
                <a:srgbClr val="006D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205528" y="6119764"/>
              <a:ext cx="4429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270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810251" y="2957512"/>
            <a:ext cx="2619374" cy="500063"/>
            <a:chOff x="4895851" y="2614612"/>
            <a:chExt cx="2619374" cy="500063"/>
          </a:xfrm>
        </p:grpSpPr>
        <p:sp>
          <p:nvSpPr>
            <p:cNvPr id="190" name="TextBox 189"/>
            <p:cNvSpPr txBox="1"/>
            <p:nvPr/>
          </p:nvSpPr>
          <p:spPr>
            <a:xfrm>
              <a:off x="4895851" y="2614612"/>
              <a:ext cx="2619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Nigeria (target – 100T); DNA from LCL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1" name="Group 272"/>
            <p:cNvGrpSpPr/>
            <p:nvPr/>
          </p:nvGrpSpPr>
          <p:grpSpPr>
            <a:xfrm>
              <a:off x="4962525" y="2867025"/>
              <a:ext cx="1847850" cy="247650"/>
              <a:chOff x="6905625" y="5400675"/>
              <a:chExt cx="1847850" cy="247650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7077075" y="5400675"/>
                <a:ext cx="1676400" cy="247650"/>
              </a:xfrm>
              <a:prstGeom prst="roundRect">
                <a:avLst/>
              </a:prstGeom>
              <a:blipFill dpi="0" rotWithShape="1">
                <a:blip r:embed="rId21" cstate="print">
                  <a:alphaModFix amt="63000"/>
                </a:blip>
                <a:srcRect/>
                <a:stretch>
                  <a:fillRect/>
                </a:stretch>
              </a:blip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7010400" y="5400675"/>
                <a:ext cx="1676400" cy="247650"/>
              </a:xfrm>
              <a:prstGeom prst="roundRect">
                <a:avLst/>
              </a:prstGeom>
              <a:blipFill dpi="0" rotWithShape="1">
                <a:blip r:embed="rId21" cstate="print">
                  <a:alphaModFix amt="73000"/>
                </a:blip>
                <a:srcRect/>
                <a:stretch>
                  <a:fillRect/>
                </a:stretch>
              </a:blip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6905625" y="5400675"/>
                <a:ext cx="1676400" cy="247650"/>
              </a:xfrm>
              <a:prstGeom prst="roundRect">
                <a:avLst/>
              </a:prstGeom>
              <a:blipFill>
                <a:blip r:embed="rId21" cstate="print"/>
                <a:stretch>
                  <a:fillRect/>
                </a:stretch>
              </a:blip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6629397" y="2386012"/>
            <a:ext cx="1800228" cy="509588"/>
            <a:chOff x="5410197" y="1624012"/>
            <a:chExt cx="1800228" cy="509588"/>
          </a:xfrm>
        </p:grpSpPr>
        <p:sp>
          <p:nvSpPr>
            <p:cNvPr id="196" name="TextBox 195"/>
            <p:cNvSpPr txBox="1"/>
            <p:nvPr/>
          </p:nvSpPr>
          <p:spPr>
            <a:xfrm>
              <a:off x="5410197" y="1624012"/>
              <a:ext cx="1800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Bengalee</a:t>
              </a:r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7" name="Group 281"/>
            <p:cNvGrpSpPr/>
            <p:nvPr/>
          </p:nvGrpSpPr>
          <p:grpSpPr>
            <a:xfrm>
              <a:off x="5476875" y="1866900"/>
              <a:ext cx="1657350" cy="266700"/>
              <a:chOff x="5476875" y="1866900"/>
              <a:chExt cx="1657350" cy="266700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5553075" y="1866900"/>
                <a:ext cx="1485900" cy="266700"/>
              </a:xfrm>
              <a:prstGeom prst="roundRect">
                <a:avLst/>
              </a:prstGeom>
              <a:blipFill dpi="0" rotWithShape="1">
                <a:blip r:embed="rId22" cstate="print">
                  <a:alphaModFix amt="79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5648325" y="1866900"/>
                <a:ext cx="1485900" cy="266700"/>
              </a:xfrm>
              <a:prstGeom prst="roundRect">
                <a:avLst/>
              </a:prstGeom>
              <a:blipFill dpi="0" rotWithShape="1">
                <a:blip r:embed="rId22" cstate="print">
                  <a:alphaModFix amt="5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5476875" y="1866900"/>
                <a:ext cx="1485900" cy="266700"/>
              </a:xfrm>
              <a:prstGeom prst="roundRect">
                <a:avLst/>
              </a:prstGeom>
              <a:blipFill>
                <a:blip r:embed="rId22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600822" y="1871662"/>
            <a:ext cx="1905003" cy="500063"/>
            <a:chOff x="5381622" y="1700212"/>
            <a:chExt cx="1905003" cy="500063"/>
          </a:xfrm>
        </p:grpSpPr>
        <p:grpSp>
          <p:nvGrpSpPr>
            <p:cNvPr id="202" name="Group 286"/>
            <p:cNvGrpSpPr/>
            <p:nvPr/>
          </p:nvGrpSpPr>
          <p:grpSpPr>
            <a:xfrm>
              <a:off x="5457825" y="1943100"/>
              <a:ext cx="1743075" cy="257175"/>
              <a:chOff x="7305675" y="4991100"/>
              <a:chExt cx="1838325" cy="257175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7448550" y="4991100"/>
                <a:ext cx="1695450" cy="257175"/>
              </a:xfrm>
              <a:prstGeom prst="roundRect">
                <a:avLst/>
              </a:prstGeom>
              <a:blipFill dpi="0" rotWithShape="1">
                <a:blip r:embed="rId23" cstate="print">
                  <a:alphaModFix amt="46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7372350" y="4991100"/>
                <a:ext cx="1695450" cy="257175"/>
              </a:xfrm>
              <a:prstGeom prst="roundRect">
                <a:avLst/>
              </a:prstGeom>
              <a:blipFill dpi="0" rotWithShape="1">
                <a:blip r:embed="rId23" cstate="print">
                  <a:alphaModFix amt="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7305675" y="4991100"/>
                <a:ext cx="1695450" cy="257175"/>
              </a:xfrm>
              <a:prstGeom prst="roundRect">
                <a:avLst/>
              </a:prstGeom>
              <a:blipFill>
                <a:blip r:embed="rId2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3" name="TextBox 202"/>
            <p:cNvSpPr txBox="1"/>
            <p:nvPr/>
          </p:nvSpPr>
          <p:spPr>
            <a:xfrm>
              <a:off x="5381622" y="1700212"/>
              <a:ext cx="19050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Sri Lankan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600823" y="1366837"/>
            <a:ext cx="1771652" cy="523875"/>
            <a:chOff x="6600823" y="1366837"/>
            <a:chExt cx="1771652" cy="523875"/>
          </a:xfrm>
        </p:grpSpPr>
        <p:sp>
          <p:nvSpPr>
            <p:cNvPr id="208" name="TextBox 207"/>
            <p:cNvSpPr txBox="1"/>
            <p:nvPr/>
          </p:nvSpPr>
          <p:spPr>
            <a:xfrm>
              <a:off x="6600823" y="1366837"/>
              <a:ext cx="1581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Tamil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9" name="Group 295"/>
            <p:cNvGrpSpPr/>
            <p:nvPr/>
          </p:nvGrpSpPr>
          <p:grpSpPr>
            <a:xfrm>
              <a:off x="6686550" y="1604962"/>
              <a:ext cx="1685925" cy="285750"/>
              <a:chOff x="7458075" y="3605212"/>
              <a:chExt cx="1685925" cy="285750"/>
            </a:xfrm>
          </p:grpSpPr>
          <p:sp>
            <p:nvSpPr>
              <p:cNvPr id="210" name="Rounded Rectangle 209"/>
              <p:cNvSpPr/>
              <p:nvPr/>
            </p:nvSpPr>
            <p:spPr>
              <a:xfrm>
                <a:off x="75533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7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76676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3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745807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6534151" y="814387"/>
            <a:ext cx="2495549" cy="542925"/>
            <a:chOff x="6534151" y="814387"/>
            <a:chExt cx="2495549" cy="542925"/>
          </a:xfrm>
        </p:grpSpPr>
        <p:sp>
          <p:nvSpPr>
            <p:cNvPr id="214" name="TextBox 213"/>
            <p:cNvSpPr txBox="1"/>
            <p:nvPr/>
          </p:nvSpPr>
          <p:spPr>
            <a:xfrm>
              <a:off x="6581772" y="814387"/>
              <a:ext cx="2447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GIH vs. Sindhi (target – 100T)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5" name="Group 297"/>
            <p:cNvGrpSpPr/>
            <p:nvPr/>
          </p:nvGrpSpPr>
          <p:grpSpPr>
            <a:xfrm>
              <a:off x="6534151" y="1071562"/>
              <a:ext cx="685799" cy="285750"/>
              <a:chOff x="7458075" y="3605212"/>
              <a:chExt cx="1685925" cy="285750"/>
            </a:xfrm>
          </p:grpSpPr>
          <p:sp>
            <p:nvSpPr>
              <p:cNvPr id="217" name="Rounded Rectangle 216"/>
              <p:cNvSpPr/>
              <p:nvPr/>
            </p:nvSpPr>
            <p:spPr>
              <a:xfrm>
                <a:off x="75533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7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766762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>
                  <a:alphaModFix amt="73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219" name="Rounded Rectangle 218"/>
              <p:cNvSpPr/>
              <p:nvPr/>
            </p:nvSpPr>
            <p:spPr>
              <a:xfrm>
                <a:off x="7458075" y="3605212"/>
                <a:ext cx="1476375" cy="285750"/>
              </a:xfrm>
              <a:prstGeom prst="roundRect">
                <a:avLst/>
              </a:prstGeom>
              <a:blipFill dpi="0" rotWithShape="1">
                <a:blip r:embed="rId2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>
                    <a:blip r:embed="rId25"/>
                    <a:stretch>
                      <a:fillRect/>
                    </a:stretch>
                  </a:blipFill>
                </a:endParaRPr>
              </a:p>
            </p:txBody>
          </p:sp>
        </p:grpSp>
        <p:sp>
          <p:nvSpPr>
            <p:cNvPr id="216" name="Rounded Rectangle 215"/>
            <p:cNvSpPr/>
            <p:nvPr/>
          </p:nvSpPr>
          <p:spPr>
            <a:xfrm>
              <a:off x="7439025" y="1071562"/>
              <a:ext cx="733426" cy="280988"/>
            </a:xfrm>
            <a:prstGeom prst="roundRect">
              <a:avLst/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91" y="5164010"/>
            <a:ext cx="798224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★ 1000G Tutorial at ICHG 2011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★ Community Meeting in Spring 2012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730885"/>
            <a:ext cx="2292507" cy="1922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91" y="2708941"/>
            <a:ext cx="8652086" cy="1888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have we come in the PAST year?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Finalized project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Based on the result of the pilot project, we decided to collect data on 2,500 samples from 5 continental groupings</a:t>
            </a:r>
          </a:p>
          <a:p>
            <a:pPr lvl="1" algn="just"/>
            <a:r>
              <a:rPr lang="en-US" dirty="0" smtClean="0"/>
              <a:t>Whole-genome low coverage data (&gt;4x)</a:t>
            </a:r>
          </a:p>
          <a:p>
            <a:pPr lvl="1" algn="just"/>
            <a:r>
              <a:rPr lang="en-US" dirty="0" smtClean="0"/>
              <a:t>Full </a:t>
            </a:r>
            <a:r>
              <a:rPr lang="en-US" dirty="0" err="1" smtClean="0"/>
              <a:t>exome</a:t>
            </a:r>
            <a:r>
              <a:rPr lang="en-US" dirty="0" smtClean="0"/>
              <a:t> data at deep coverage (&gt;50x)</a:t>
            </a:r>
          </a:p>
          <a:p>
            <a:pPr lvl="1" algn="just"/>
            <a:r>
              <a:rPr lang="en-US" dirty="0" smtClean="0"/>
              <a:t>Hi-density genotyping at subsets of sites</a:t>
            </a:r>
          </a:p>
          <a:p>
            <a:pPr algn="just"/>
            <a:r>
              <a:rPr lang="en-US" dirty="0" smtClean="0"/>
              <a:t>Moved from the Pilot into Phase 1 of the project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from new populations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242508"/>
          <a:ext cx="8229600" cy="1981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59519"/>
                <a:gridCol w="2204886"/>
                <a:gridCol w="236519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Data type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Phase 1 (now)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Deep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genomes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coverage genomes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1,094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Deep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exonic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697 (1,000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genes)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977 (full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exomes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Chip genotypes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1,542 (OMNI2.5)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561938"/>
          <a:ext cx="8229600" cy="20376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31609"/>
                <a:gridCol w="2260706"/>
                <a:gridCol w="2337285"/>
              </a:tblGrid>
              <a:tr h="4075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Sample origin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Phase 1 (now)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5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YRI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LWK, ASW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75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JPT, CHB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CHS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75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CEU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GBR,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 FIN, IBS, TSI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75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Americas (admixed)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MXL, PUR, CLM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Detected new variants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05167"/>
          <a:ext cx="8229600" cy="2743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40805"/>
                <a:gridCol w="2525852"/>
                <a:gridCol w="306294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Variant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Phase 1 (now)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SNP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15.2M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38.9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Known SNP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6.8M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8.5M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Novel SNP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8.4M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30.4M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Short</a:t>
                      </a:r>
                      <a:r>
                        <a:rPr lang="en-US" sz="2400" baseline="0" dirty="0" smtClean="0"/>
                        <a:t> INDELs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1.3M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4.7M**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69968" y="5307135"/>
            <a:ext cx="5599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</a:rPr>
              <a:t>ftp://ftp.1000genomes.ebi.ac.uk</a:t>
            </a:r>
            <a:endParaRPr lang="en-US" sz="3200" u="sng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5216" y="6388793"/>
            <a:ext cx="553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**Estimated from chromosome 20. Credit: </a:t>
            </a:r>
            <a:r>
              <a:rPr lang="en-US" dirty="0" err="1" smtClean="0"/>
              <a:t>Gerton</a:t>
            </a:r>
            <a:r>
              <a:rPr lang="en-US" dirty="0" smtClean="0"/>
              <a:t> </a:t>
            </a:r>
            <a:r>
              <a:rPr lang="en-US" dirty="0" err="1" smtClean="0"/>
              <a:t>Lunter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completeness and accuracy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9968" y="2366569"/>
          <a:ext cx="8669681" cy="23774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38607"/>
                <a:gridCol w="1168931"/>
                <a:gridCol w="1702887"/>
                <a:gridCol w="2337863"/>
                <a:gridCol w="21213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Call set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Samples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Sensitivity (HapMap3.3)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Sensitivity (OMNI polymorphic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sites)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FDR (OMNI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monomorphic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 sites)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Pilot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179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97.65%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98.49%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73.02%**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ASHG’10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629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98.45%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97.55%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5.41%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Phase 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1,094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98.87%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98.41%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2.11%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324571"/>
            <a:ext cx="627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**Fraction of the 59,721 sites on the OMNI2.5 chip, designed based on early Pilot data variant call sets, that turned out to be </a:t>
            </a:r>
            <a:r>
              <a:rPr lang="en-US" sz="2000" dirty="0" err="1" smtClean="0"/>
              <a:t>monomorphic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Exome</a:t>
            </a:r>
            <a:r>
              <a:rPr lang="en-US" dirty="0" smtClean="0"/>
              <a:t> sequencing data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5545568"/>
              </p:ext>
            </p:extLst>
          </p:nvPr>
        </p:nvGraphicFramePr>
        <p:xfrm>
          <a:off x="522071" y="1417637"/>
          <a:ext cx="8164729" cy="474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1434" y="6395256"/>
            <a:ext cx="116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Flicek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39705" y="6164423"/>
            <a:ext cx="75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516" y="2274951"/>
            <a:ext cx="553998" cy="22204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data volume [TB]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6937</TotalTime>
  <Words>1281</Words>
  <Application>Microsoft Macintosh PowerPoint</Application>
  <PresentationFormat>On-screen Show (4:3)</PresentationFormat>
  <Paragraphs>293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Toward a unified view of human genetic variation</vt:lpstr>
      <vt:lpstr>Goals</vt:lpstr>
      <vt:lpstr>The 1000 Genomes Project goals</vt:lpstr>
      <vt:lpstr>How far have we come in the PAST year?</vt:lpstr>
      <vt:lpstr>Finalized project design</vt:lpstr>
      <vt:lpstr>New data from new populations</vt:lpstr>
      <vt:lpstr>Detected new variants</vt:lpstr>
      <vt:lpstr>Improved completeness and accuracy</vt:lpstr>
      <vt:lpstr>Exome sequencing data</vt:lpstr>
      <vt:lpstr>Exome variants</vt:lpstr>
      <vt:lpstr>Sensitivity of low coverage whole genome data measured against exomes</vt:lpstr>
      <vt:lpstr>Site concordance is very high above 1% allele frequency</vt:lpstr>
      <vt:lpstr>Genotypes are accurate</vt:lpstr>
      <vt:lpstr>Newly discovered SNPs are enriched for functional variants</vt:lpstr>
      <vt:lpstr>NON-SNP Variants</vt:lpstr>
      <vt:lpstr>Short INDEL variants</vt:lpstr>
      <vt:lpstr>Finding structural variants</vt:lpstr>
      <vt:lpstr>Finding Mobile Element Insertions</vt:lpstr>
      <vt:lpstr>Detection of non-reference mobile element insertion (MEI) events</vt:lpstr>
      <vt:lpstr>MEI allele frequency behavior</vt:lpstr>
      <vt:lpstr>Current AIM: Integrating Datasets and variant types</vt:lpstr>
      <vt:lpstr>Datasets &amp; variant types</vt:lpstr>
      <vt:lpstr>Reconstruct haplotypes including all variant types, using all datasets</vt:lpstr>
      <vt:lpstr>ADDITIONAL POPULATIONS</vt:lpstr>
      <vt:lpstr>Continental &amp; admixed populations</vt:lpstr>
      <vt:lpstr>Local ancestry deconvolution</vt:lpstr>
      <vt:lpstr>What are we delivering?</vt:lpstr>
      <vt:lpstr>Data and resources</vt:lpstr>
      <vt:lpstr>Data delivery</vt:lpstr>
      <vt:lpstr>The 1000GP is a driver for method and tool development</vt:lpstr>
      <vt:lpstr>Fraction of variant sites present in an individual that are NOT already represented in dbSNP</vt:lpstr>
      <vt:lpstr>Slide 32</vt:lpstr>
      <vt:lpstr>Credits</vt:lpstr>
    </vt:vector>
  </TitlesOfParts>
  <Company>Boston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unified view of human genetic variation</dc:title>
  <dc:creator>Gabor Marth</dc:creator>
  <cp:lastModifiedBy>Gabor Marth</cp:lastModifiedBy>
  <cp:revision>129</cp:revision>
  <dcterms:created xsi:type="dcterms:W3CDTF">2011-05-13T20:16:12Z</dcterms:created>
  <dcterms:modified xsi:type="dcterms:W3CDTF">2011-05-16T01:56:01Z</dcterms:modified>
</cp:coreProperties>
</file>