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6" r:id="rId3"/>
    <p:sldId id="278" r:id="rId4"/>
    <p:sldId id="258" r:id="rId5"/>
    <p:sldId id="266" r:id="rId6"/>
    <p:sldId id="262" r:id="rId7"/>
    <p:sldId id="263" r:id="rId8"/>
    <p:sldId id="265" r:id="rId9"/>
    <p:sldId id="267" r:id="rId10"/>
    <p:sldId id="268" r:id="rId11"/>
    <p:sldId id="269" r:id="rId12"/>
    <p:sldId id="270" r:id="rId13"/>
    <p:sldId id="271" r:id="rId14"/>
    <p:sldId id="272" r:id="rId15"/>
    <p:sldId id="281" r:id="rId16"/>
    <p:sldId id="279" r:id="rId17"/>
    <p:sldId id="280" r:id="rId18"/>
    <p:sldId id="290" r:id="rId19"/>
    <p:sldId id="276" r:id="rId20"/>
    <p:sldId id="277" r:id="rId21"/>
    <p:sldId id="282" r:id="rId22"/>
    <p:sldId id="273" r:id="rId23"/>
    <p:sldId id="274" r:id="rId24"/>
    <p:sldId id="275" r:id="rId25"/>
    <p:sldId id="284" r:id="rId26"/>
    <p:sldId id="283" r:id="rId27"/>
    <p:sldId id="285" r:id="rId28"/>
    <p:sldId id="286" r:id="rId29"/>
    <p:sldId id="287" r:id="rId30"/>
    <p:sldId id="288"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6"/>
    <p:restoredTop sz="94694"/>
  </p:normalViewPr>
  <p:slideViewPr>
    <p:cSldViewPr snapToGrid="0">
      <p:cViewPr varScale="1">
        <p:scale>
          <a:sx n="121" d="100"/>
          <a:sy n="121"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9D55C-E267-524D-BF9E-9A6D7CFF677C}"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AEC72-F4AF-C84E-8D46-1970841F0823}" type="slidenum">
              <a:rPr lang="en-US" smtClean="0"/>
              <a:t>‹#›</a:t>
            </a:fld>
            <a:endParaRPr lang="en-US"/>
          </a:p>
        </p:txBody>
      </p:sp>
    </p:spTree>
    <p:extLst>
      <p:ext uri="{BB962C8B-B14F-4D97-AF65-F5344CB8AC3E}">
        <p14:creationId xmlns:p14="http://schemas.microsoft.com/office/powerpoint/2010/main" val="319075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in this presentation: 1. The U.C. Santa Cruz Genome Browser 2. </a:t>
            </a:r>
            <a:r>
              <a:rPr lang="en-US" dirty="0" err="1"/>
              <a:t>GenArk</a:t>
            </a:r>
            <a:r>
              <a:rPr lang="en-US" dirty="0"/>
              <a:t> collection of genome assemblies 3. Assembly hubs for your new genome assembly 4. REST API programmatic interface to extract data</a:t>
            </a:r>
          </a:p>
        </p:txBody>
      </p:sp>
      <p:sp>
        <p:nvSpPr>
          <p:cNvPr id="4" name="Slide Number Placeholder 3"/>
          <p:cNvSpPr>
            <a:spLocks noGrp="1"/>
          </p:cNvSpPr>
          <p:nvPr>
            <p:ph type="sldNum" sz="quarter" idx="5"/>
          </p:nvPr>
        </p:nvSpPr>
        <p:spPr/>
        <p:txBody>
          <a:bodyPr/>
          <a:lstStyle/>
          <a:p>
            <a:fld id="{59CAEC72-F4AF-C84E-8D46-1970841F0823}" type="slidenum">
              <a:rPr lang="en-US" smtClean="0"/>
              <a:t>1</a:t>
            </a:fld>
            <a:endParaRPr lang="en-US"/>
          </a:p>
        </p:txBody>
      </p:sp>
    </p:spTree>
    <p:extLst>
      <p:ext uri="{BB962C8B-B14F-4D97-AF65-F5344CB8AC3E}">
        <p14:creationId xmlns:p14="http://schemas.microsoft.com/office/powerpoint/2010/main" val="3039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individual ‘clade’ of assemblies in the </a:t>
            </a:r>
            <a:r>
              <a:rPr lang="en-US" dirty="0" err="1"/>
              <a:t>GenArk</a:t>
            </a:r>
            <a:r>
              <a:rPr lang="en-US" dirty="0"/>
              <a:t> collection has three different ‘index’ pages to examine the collection.  A ‘primary’ index page is shown here.</a:t>
            </a:r>
            <a:endParaRPr dirty="0"/>
          </a:p>
        </p:txBody>
      </p:sp>
    </p:spTree>
    <p:extLst>
      <p:ext uri="{BB962C8B-B14F-4D97-AF65-F5344CB8AC3E}">
        <p14:creationId xmlns:p14="http://schemas.microsoft.com/office/powerpoint/2010/main" val="73907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entire group of assemblies can be ‘attached’ to the genome browser for viewing all together.  Or each individual assembly can be attached for viewing.</a:t>
            </a:r>
            <a:endParaRPr dirty="0"/>
          </a:p>
        </p:txBody>
      </p:sp>
    </p:spTree>
    <p:extLst>
      <p:ext uri="{BB962C8B-B14F-4D97-AF65-F5344CB8AC3E}">
        <p14:creationId xmlns:p14="http://schemas.microsoft.com/office/powerpoint/2010/main" val="201677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second ‘index’ page for a group of </a:t>
            </a:r>
            <a:r>
              <a:rPr lang="en-US" dirty="0" err="1"/>
              <a:t>GenArk</a:t>
            </a:r>
            <a:r>
              <a:rPr lang="en-US" dirty="0"/>
              <a:t> assemblies.  This page showing statistics about the assembly size and construction.</a:t>
            </a:r>
            <a:endParaRPr dirty="0"/>
          </a:p>
        </p:txBody>
      </p:sp>
    </p:spTree>
    <p:extLst>
      <p:ext uri="{BB962C8B-B14F-4D97-AF65-F5344CB8AC3E}">
        <p14:creationId xmlns:p14="http://schemas.microsoft.com/office/powerpoint/2010/main" val="71497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third ‘index’ page for a group of </a:t>
            </a:r>
            <a:r>
              <a:rPr lang="en-US" dirty="0" err="1"/>
              <a:t>GenArk</a:t>
            </a:r>
            <a:r>
              <a:rPr lang="en-US" dirty="0"/>
              <a:t> assemblies.  This page showing statistics about the annotation tracks, number of items in a track and coverage on the genome.</a:t>
            </a:r>
            <a:endParaRPr dirty="0"/>
          </a:p>
        </p:txBody>
      </p:sp>
    </p:spTree>
    <p:extLst>
      <p:ext uri="{BB962C8B-B14F-4D97-AF65-F5344CB8AC3E}">
        <p14:creationId xmlns:p14="http://schemas.microsoft.com/office/powerpoint/2010/main" val="189510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URL from one of the index pages is a short URL: https://</a:t>
            </a:r>
            <a:r>
              <a:rPr lang="en-US" dirty="0" err="1"/>
              <a:t>genome.ucsc.edu</a:t>
            </a:r>
            <a:r>
              <a:rPr lang="en-US" dirty="0"/>
              <a:t>/h/GCA_004027145.1 it will convert to something different when the browser page displays.</a:t>
            </a:r>
            <a:endParaRPr dirty="0"/>
          </a:p>
        </p:txBody>
      </p:sp>
    </p:spTree>
    <p:extLst>
      <p:ext uri="{BB962C8B-B14F-4D97-AF65-F5344CB8AC3E}">
        <p14:creationId xmlns:p14="http://schemas.microsoft.com/office/powerpoint/2010/main" val="3680023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the documentation at :</a:t>
            </a:r>
            <a:r>
              <a:rPr lang="en-US" sz="1200" b="1" dirty="0">
                <a:solidFill>
                  <a:schemeClr val="accent4">
                    <a:lumMod val="60000"/>
                    <a:lumOff val="40000"/>
                  </a:schemeClr>
                </a:solidFill>
              </a:rPr>
              <a:t>https://</a:t>
            </a:r>
            <a:r>
              <a:rPr lang="en-US" sz="1200" b="1" dirty="0" err="1">
                <a:solidFill>
                  <a:schemeClr val="accent4">
                    <a:lumMod val="60000"/>
                    <a:lumOff val="40000"/>
                  </a:schemeClr>
                </a:solidFill>
              </a:rPr>
              <a:t>genome.ucsc.edu</a:t>
            </a:r>
            <a:r>
              <a:rPr lang="en-US" sz="1200" b="1" dirty="0">
                <a:solidFill>
                  <a:schemeClr val="accent4">
                    <a:lumMod val="60000"/>
                    <a:lumOff val="40000"/>
                  </a:schemeClr>
                </a:solidFill>
              </a:rPr>
              <a:t>/</a:t>
            </a:r>
            <a:r>
              <a:rPr lang="en-US" sz="1200" b="1" dirty="0" err="1">
                <a:solidFill>
                  <a:schemeClr val="accent4">
                    <a:lumMod val="60000"/>
                    <a:lumOff val="40000"/>
                  </a:schemeClr>
                </a:solidFill>
              </a:rPr>
              <a:t>goldenPath</a:t>
            </a:r>
            <a:r>
              <a:rPr lang="en-US" sz="1200" b="1" dirty="0">
                <a:solidFill>
                  <a:schemeClr val="accent4">
                    <a:lumMod val="60000"/>
                    <a:lumOff val="40000"/>
                  </a:schemeClr>
                </a:solidFill>
              </a:rPr>
              <a:t>/help/</a:t>
            </a:r>
            <a:r>
              <a:rPr lang="en-US" sz="1200" b="1" dirty="0" err="1">
                <a:solidFill>
                  <a:schemeClr val="accent4">
                    <a:lumMod val="60000"/>
                    <a:lumOff val="40000"/>
                  </a:schemeClr>
                </a:solidFill>
              </a:rPr>
              <a:t>hgTrackHubHelp.html</a:t>
            </a:r>
            <a:r>
              <a:rPr lang="en-US" sz="1200" b="1" dirty="0">
                <a:solidFill>
                  <a:schemeClr val="accent4">
                    <a:lumMod val="60000"/>
                    <a:lumOff val="40000"/>
                  </a:schemeClr>
                </a:solidFill>
              </a:rPr>
              <a:t> </a:t>
            </a:r>
            <a:r>
              <a:rPr lang="en-US" dirty="0"/>
              <a:t> </a:t>
            </a:r>
            <a:endParaRPr dirty="0"/>
          </a:p>
        </p:txBody>
      </p:sp>
    </p:spTree>
    <p:extLst>
      <p:ext uri="{BB962C8B-B14F-4D97-AF65-F5344CB8AC3E}">
        <p14:creationId xmlns:p14="http://schemas.microsoft.com/office/powerpoint/2010/main" val="137889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assembly hub set of files at: https://genome-</a:t>
            </a:r>
            <a:r>
              <a:rPr lang="en-US" dirty="0" err="1"/>
              <a:t>test.gi.ucsc.edu</a:t>
            </a:r>
            <a:r>
              <a:rPr lang="en-US" dirty="0"/>
              <a:t>/~</a:t>
            </a:r>
            <a:r>
              <a:rPr lang="en-US" dirty="0" err="1"/>
              <a:t>hiram</a:t>
            </a:r>
            <a:r>
              <a:rPr lang="en-US" dirty="0"/>
              <a:t>/Loa_loa_V3.1/</a:t>
            </a:r>
            <a:endParaRPr dirty="0"/>
          </a:p>
        </p:txBody>
      </p:sp>
    </p:spTree>
    <p:extLst>
      <p:ext uri="{BB962C8B-B14F-4D97-AF65-F5344CB8AC3E}">
        <p14:creationId xmlns:p14="http://schemas.microsoft.com/office/powerpoint/2010/main" val="42159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assembly hub submitted to </a:t>
            </a:r>
            <a:r>
              <a:rPr lang="en-US" dirty="0" err="1"/>
              <a:t>hgHubConnect</a:t>
            </a:r>
            <a:r>
              <a:rPr lang="en-US" dirty="0"/>
              <a:t>: https://genome-</a:t>
            </a:r>
            <a:r>
              <a:rPr lang="en-US" dirty="0" err="1"/>
              <a:t>test.gi.ucsc.edu</a:t>
            </a:r>
            <a:r>
              <a:rPr lang="en-US" dirty="0"/>
              <a:t>/~</a:t>
            </a:r>
            <a:r>
              <a:rPr lang="en-US" dirty="0" err="1"/>
              <a:t>hiram</a:t>
            </a:r>
            <a:r>
              <a:rPr lang="en-US" dirty="0"/>
              <a:t>/Loa_loa_V3.1/</a:t>
            </a:r>
            <a:r>
              <a:rPr lang="en-US" dirty="0" err="1"/>
              <a:t>hub.txt</a:t>
            </a:r>
            <a:endParaRPr dirty="0"/>
          </a:p>
        </p:txBody>
      </p:sp>
    </p:spTree>
    <p:extLst>
      <p:ext uri="{BB962C8B-B14F-4D97-AF65-F5344CB8AC3E}">
        <p14:creationId xmlns:p14="http://schemas.microsoft.com/office/powerpoint/2010/main" val="3574516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single ‘</a:t>
            </a:r>
            <a:r>
              <a:rPr lang="en-US" dirty="0" err="1"/>
              <a:t>hub.txt</a:t>
            </a:r>
            <a:r>
              <a:rPr lang="en-US" dirty="0"/>
              <a:t>’ file has pointers to all the individual files that make up the completed assembly hub.  A ‘track’ hub would only have the ‘genome’ line and nothing else in this ‘genome’ section.</a:t>
            </a:r>
            <a:endParaRPr dirty="0"/>
          </a:p>
        </p:txBody>
      </p:sp>
    </p:spTree>
    <p:extLst>
      <p:ext uri="{BB962C8B-B14F-4D97-AF65-F5344CB8AC3E}">
        <p14:creationId xmlns:p14="http://schemas.microsoft.com/office/powerpoint/2010/main" val="207319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single ‘</a:t>
            </a:r>
            <a:r>
              <a:rPr lang="en-US" dirty="0" err="1"/>
              <a:t>hub.txt</a:t>
            </a:r>
            <a:r>
              <a:rPr lang="en-US" dirty="0"/>
              <a:t>’ file has pointers to all the individual files that make up the completed assembly hub.</a:t>
            </a:r>
            <a:endParaRPr dirty="0"/>
          </a:p>
        </p:txBody>
      </p:sp>
    </p:spTree>
    <p:extLst>
      <p:ext uri="{BB962C8B-B14F-4D97-AF65-F5344CB8AC3E}">
        <p14:creationId xmlns:p14="http://schemas.microsoft.com/office/powerpoint/2010/main" val="154224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Santa Cruz genome browser home page: https://</a:t>
            </a:r>
            <a:r>
              <a:rPr lang="en-US" dirty="0" err="1"/>
              <a:t>genome.ucsc.edu</a:t>
            </a:r>
            <a:r>
              <a:rPr lang="en-US" dirty="0"/>
              <a:t>/</a:t>
            </a:r>
          </a:p>
        </p:txBody>
      </p:sp>
      <p:sp>
        <p:nvSpPr>
          <p:cNvPr id="4" name="Slide Number Placeholder 3"/>
          <p:cNvSpPr>
            <a:spLocks noGrp="1"/>
          </p:cNvSpPr>
          <p:nvPr>
            <p:ph type="sldNum" sz="quarter" idx="5"/>
          </p:nvPr>
        </p:nvSpPr>
        <p:spPr/>
        <p:txBody>
          <a:bodyPr/>
          <a:lstStyle/>
          <a:p>
            <a:fld id="{59CAEC72-F4AF-C84E-8D46-1970841F0823}" type="slidenum">
              <a:rPr lang="en-US" smtClean="0"/>
              <a:t>2</a:t>
            </a:fld>
            <a:endParaRPr lang="en-US"/>
          </a:p>
        </p:txBody>
      </p:sp>
    </p:spTree>
    <p:extLst>
      <p:ext uri="{BB962C8B-B14F-4D97-AF65-F5344CB8AC3E}">
        <p14:creationId xmlns:p14="http://schemas.microsoft.com/office/powerpoint/2010/main" val="388948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Track hubs are like assembly hubs, they just don’t </a:t>
            </a:r>
            <a:endParaRPr dirty="0"/>
          </a:p>
        </p:txBody>
      </p:sp>
    </p:spTree>
    <p:extLst>
      <p:ext uri="{BB962C8B-B14F-4D97-AF65-F5344CB8AC3E}">
        <p14:creationId xmlns:p14="http://schemas.microsoft.com/office/powerpoint/2010/main" val="2536275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can create your own ‘assembly’ from from your assembled sequence </a:t>
            </a:r>
            <a:r>
              <a:rPr lang="en-US" dirty="0" err="1"/>
              <a:t>fasta</a:t>
            </a:r>
            <a:r>
              <a:rPr lang="en-US" dirty="0"/>
              <a:t> file.  The </a:t>
            </a:r>
            <a:r>
              <a:rPr lang="en-US" dirty="0" err="1"/>
              <a:t>faToHub.sh</a:t>
            </a:r>
            <a:r>
              <a:rPr lang="en-US" dirty="0"/>
              <a:t> script expects to find ‘</a:t>
            </a:r>
            <a:r>
              <a:rPr lang="en-US" dirty="0" err="1"/>
              <a:t>kent</a:t>
            </a:r>
            <a:r>
              <a:rPr lang="en-US" dirty="0"/>
              <a:t>’ command utilities available.  Binaries for these commands can be downloaded from : https://</a:t>
            </a:r>
            <a:r>
              <a:rPr lang="en-US" dirty="0" err="1"/>
              <a:t>hgdownload.soe.ucsc.edu</a:t>
            </a:r>
            <a:r>
              <a:rPr lang="en-US" dirty="0"/>
              <a:t>/admin/exe/linux.x86_64/</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87009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Typical track construction.  Generate an annotation in a ‘bed’ file or other standard file type supported by the genome browser.</a:t>
            </a:r>
            <a:endParaRPr dirty="0"/>
          </a:p>
        </p:txBody>
      </p:sp>
    </p:spTree>
    <p:extLst>
      <p:ext uri="{BB962C8B-B14F-4D97-AF65-F5344CB8AC3E}">
        <p14:creationId xmlns:p14="http://schemas.microsoft.com/office/powerpoint/2010/main" val="1050841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use an annotation file in the genome browser, the text files are transformed into indexed binary files to use over the internet via URL reference</a:t>
            </a:r>
            <a:endParaRPr dirty="0"/>
          </a:p>
        </p:txBody>
      </p:sp>
    </p:spTree>
    <p:extLst>
      <p:ext uri="{BB962C8B-B14F-4D97-AF65-F5344CB8AC3E}">
        <p14:creationId xmlns:p14="http://schemas.microsoft.com/office/powerpoint/2010/main" val="278669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REST API system provides a programmatic interface for data access.  The return output is JSON formatted data structures.</a:t>
            </a:r>
            <a:endParaRPr dirty="0"/>
          </a:p>
        </p:txBody>
      </p:sp>
    </p:spTree>
    <p:extLst>
      <p:ext uri="{BB962C8B-B14F-4D97-AF65-F5344CB8AC3E}">
        <p14:creationId xmlns:p14="http://schemas.microsoft.com/office/powerpoint/2010/main" val="2918392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try to keep the interface simple and easy to use.  There are only a few endpoints, but they do provide access to just about everything in the genome browser.</a:t>
            </a:r>
            <a:endParaRPr dirty="0"/>
          </a:p>
        </p:txBody>
      </p:sp>
    </p:spTree>
    <p:extLst>
      <p:ext uri="{BB962C8B-B14F-4D97-AF65-F5344CB8AC3E}">
        <p14:creationId xmlns:p14="http://schemas.microsoft.com/office/powerpoint/2010/main" val="1847810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parameters specify the source genome, track hub, or assembly hub to query.  Which track in that source to work with, and limit the data to specific chromosome and range if necessary when too much data would be selected.</a:t>
            </a:r>
            <a:endParaRPr dirty="0"/>
          </a:p>
        </p:txBody>
      </p:sp>
    </p:spTree>
    <p:extLst>
      <p:ext uri="{BB962C8B-B14F-4D97-AF65-F5344CB8AC3E}">
        <p14:creationId xmlns:p14="http://schemas.microsoft.com/office/powerpoint/2010/main" val="3122863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URLs that you can use in your web browser.  If you configure your browser to parse JSON data, it will show the JSON data structures.</a:t>
            </a:r>
            <a:endParaRPr dirty="0"/>
          </a:p>
        </p:txBody>
      </p:sp>
    </p:spTree>
    <p:extLst>
      <p:ext uri="{BB962C8B-B14F-4D97-AF65-F5344CB8AC3E}">
        <p14:creationId xmlns:p14="http://schemas.microsoft.com/office/powerpoint/2010/main" val="292747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data return from the API access: https://</a:t>
            </a:r>
            <a:r>
              <a:rPr lang="en-US" dirty="0" err="1"/>
              <a:t>api.genome.ucsc.edu</a:t>
            </a:r>
            <a:r>
              <a:rPr lang="en-US" dirty="0"/>
              <a:t>/list/</a:t>
            </a:r>
            <a:r>
              <a:rPr lang="en-US" dirty="0" err="1"/>
              <a:t>ucscGenomes</a:t>
            </a:r>
            <a:r>
              <a:rPr lang="en-US" dirty="0"/>
              <a:t>. This web browser view is configured to parse the JSON data structures to show this structured view.</a:t>
            </a:r>
            <a:endParaRPr dirty="0"/>
          </a:p>
        </p:txBody>
      </p:sp>
    </p:spTree>
    <p:extLst>
      <p:ext uri="{BB962C8B-B14F-4D97-AF65-F5344CB8AC3E}">
        <p14:creationId xmlns:p14="http://schemas.microsoft.com/office/powerpoint/2010/main" val="3469951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data return from the API access: https://</a:t>
            </a:r>
            <a:r>
              <a:rPr lang="en-US" dirty="0" err="1"/>
              <a:t>api.genome.ucsc.edu</a:t>
            </a:r>
            <a:r>
              <a:rPr lang="en-US" dirty="0"/>
              <a:t>/list/</a:t>
            </a:r>
            <a:r>
              <a:rPr lang="en-US" dirty="0" err="1"/>
              <a:t>tracks?genome</a:t>
            </a:r>
            <a:r>
              <a:rPr lang="en-US" dirty="0"/>
              <a:t>=hg38. This web browser view is configured to parse the JSON data structures to show this structured view.</a:t>
            </a:r>
            <a:endParaRPr dirty="0"/>
          </a:p>
        </p:txBody>
      </p:sp>
    </p:spTree>
    <p:extLst>
      <p:ext uri="{BB962C8B-B14F-4D97-AF65-F5344CB8AC3E}">
        <p14:creationId xmlns:p14="http://schemas.microsoft.com/office/powerpoint/2010/main" val="254940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additional tools available with the genome browser.</a:t>
            </a:r>
          </a:p>
        </p:txBody>
      </p:sp>
      <p:sp>
        <p:nvSpPr>
          <p:cNvPr id="4" name="Slide Number Placeholder 3"/>
          <p:cNvSpPr>
            <a:spLocks noGrp="1"/>
          </p:cNvSpPr>
          <p:nvPr>
            <p:ph type="sldNum" sz="quarter" idx="5"/>
          </p:nvPr>
        </p:nvSpPr>
        <p:spPr/>
        <p:txBody>
          <a:bodyPr/>
          <a:lstStyle/>
          <a:p>
            <a:fld id="{59CAEC72-F4AF-C84E-8D46-1970841F0823}" type="slidenum">
              <a:rPr lang="en-US" smtClean="0"/>
              <a:t>3</a:t>
            </a:fld>
            <a:endParaRPr lang="en-US"/>
          </a:p>
        </p:txBody>
      </p:sp>
    </p:spTree>
    <p:extLst>
      <p:ext uri="{BB962C8B-B14F-4D97-AF65-F5344CB8AC3E}">
        <p14:creationId xmlns:p14="http://schemas.microsoft.com/office/powerpoint/2010/main" val="3514907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data return from the API access: https://</a:t>
            </a:r>
            <a:r>
              <a:rPr lang="en-US" dirty="0" err="1"/>
              <a:t>api.genome.ucsc.edu</a:t>
            </a:r>
            <a:r>
              <a:rPr lang="en-US" dirty="0"/>
              <a:t>/</a:t>
            </a:r>
            <a:r>
              <a:rPr lang="en-US" dirty="0" err="1"/>
              <a:t>getData</a:t>
            </a:r>
            <a:r>
              <a:rPr lang="en-US" dirty="0"/>
              <a:t>/</a:t>
            </a:r>
            <a:r>
              <a:rPr lang="en-US" dirty="0" err="1"/>
              <a:t>sequence?genome</a:t>
            </a:r>
            <a:r>
              <a:rPr lang="en-US" dirty="0"/>
              <a:t>=hg38;chrom=</a:t>
            </a:r>
            <a:r>
              <a:rPr lang="en-US" dirty="0" err="1"/>
              <a:t>chrM;start</a:t>
            </a:r>
            <a:r>
              <a:rPr lang="en-US" dirty="0"/>
              <a:t>=0;end=42 This web browser view is configured to parse the JSON data structures to show this structured view.</a:t>
            </a:r>
            <a:endParaRPr dirty="0"/>
          </a:p>
        </p:txBody>
      </p:sp>
    </p:spTree>
    <p:extLst>
      <p:ext uri="{BB962C8B-B14F-4D97-AF65-F5344CB8AC3E}">
        <p14:creationId xmlns:p14="http://schemas.microsoft.com/office/powerpoint/2010/main" val="180344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and education outreach are important services from the genome browser team.</a:t>
            </a:r>
          </a:p>
        </p:txBody>
      </p:sp>
      <p:sp>
        <p:nvSpPr>
          <p:cNvPr id="4" name="Slide Number Placeholder 3"/>
          <p:cNvSpPr>
            <a:spLocks noGrp="1"/>
          </p:cNvSpPr>
          <p:nvPr>
            <p:ph type="sldNum" sz="quarter" idx="5"/>
          </p:nvPr>
        </p:nvSpPr>
        <p:spPr/>
        <p:txBody>
          <a:bodyPr/>
          <a:lstStyle/>
          <a:p>
            <a:fld id="{59CAEC72-F4AF-C84E-8D46-1970841F0823}" type="slidenum">
              <a:rPr lang="en-US" smtClean="0"/>
              <a:t>4</a:t>
            </a:fld>
            <a:endParaRPr lang="en-US"/>
          </a:p>
        </p:txBody>
      </p:sp>
    </p:spTree>
    <p:extLst>
      <p:ext uri="{BB962C8B-B14F-4D97-AF65-F5344CB8AC3E}">
        <p14:creationId xmlns:p14="http://schemas.microsoft.com/office/powerpoint/2010/main" val="155279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default view of a genome assembly and the annotations on that genome</a:t>
            </a:r>
          </a:p>
        </p:txBody>
      </p:sp>
      <p:sp>
        <p:nvSpPr>
          <p:cNvPr id="4" name="Slide Number Placeholder 3"/>
          <p:cNvSpPr>
            <a:spLocks noGrp="1"/>
          </p:cNvSpPr>
          <p:nvPr>
            <p:ph type="sldNum" sz="quarter" idx="5"/>
          </p:nvPr>
        </p:nvSpPr>
        <p:spPr/>
        <p:txBody>
          <a:bodyPr/>
          <a:lstStyle/>
          <a:p>
            <a:fld id="{19BD18EE-E1A2-924D-91B9-7AF5DFAB5A89}" type="slidenum">
              <a:rPr lang="en-US" smtClean="0"/>
              <a:t>6</a:t>
            </a:fld>
            <a:endParaRPr lang="en-US"/>
          </a:p>
        </p:txBody>
      </p:sp>
    </p:spTree>
    <p:extLst>
      <p:ext uri="{BB962C8B-B14F-4D97-AF65-F5344CB8AC3E}">
        <p14:creationId xmlns:p14="http://schemas.microsoft.com/office/powerpoint/2010/main" val="420455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track controls below the main graphic image determine what is shown in the genome browser.  There are thousands of annotations that can be shown.</a:t>
            </a:r>
          </a:p>
        </p:txBody>
      </p:sp>
      <p:sp>
        <p:nvSpPr>
          <p:cNvPr id="4" name="Slide Number Placeholder 3"/>
          <p:cNvSpPr>
            <a:spLocks noGrp="1"/>
          </p:cNvSpPr>
          <p:nvPr>
            <p:ph type="sldNum" sz="quarter" idx="5"/>
          </p:nvPr>
        </p:nvSpPr>
        <p:spPr/>
        <p:txBody>
          <a:bodyPr/>
          <a:lstStyle/>
          <a:p>
            <a:fld id="{19BD18EE-E1A2-924D-91B9-7AF5DFAB5A89}" type="slidenum">
              <a:rPr lang="en-US" smtClean="0"/>
              <a:t>7</a:t>
            </a:fld>
            <a:endParaRPr lang="en-US"/>
          </a:p>
        </p:txBody>
      </p:sp>
    </p:spTree>
    <p:extLst>
      <p:ext uri="{BB962C8B-B14F-4D97-AF65-F5344CB8AC3E}">
        <p14:creationId xmlns:p14="http://schemas.microsoft.com/office/powerpoint/2010/main" val="213043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tracks set to ‘hide’. The ‘base’ track set to ‘full’.  ‘zoom in’ to ‘base’ view to see the actual nucleotides of the genome sequence.</a:t>
            </a:r>
          </a:p>
        </p:txBody>
      </p:sp>
      <p:sp>
        <p:nvSpPr>
          <p:cNvPr id="4" name="Slide Number Placeholder 3"/>
          <p:cNvSpPr>
            <a:spLocks noGrp="1"/>
          </p:cNvSpPr>
          <p:nvPr>
            <p:ph type="sldNum" sz="quarter" idx="5"/>
          </p:nvPr>
        </p:nvSpPr>
        <p:spPr/>
        <p:txBody>
          <a:bodyPr/>
          <a:lstStyle/>
          <a:p>
            <a:fld id="{19BD18EE-E1A2-924D-91B9-7AF5DFAB5A89}" type="slidenum">
              <a:rPr lang="en-US" smtClean="0"/>
              <a:t>8</a:t>
            </a:fld>
            <a:endParaRPr lang="en-US"/>
          </a:p>
        </p:txBody>
      </p:sp>
    </p:spTree>
    <p:extLst>
      <p:ext uri="{BB962C8B-B14F-4D97-AF65-F5344CB8AC3E}">
        <p14:creationId xmlns:p14="http://schemas.microsoft.com/office/powerpoint/2010/main" val="372698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GenArk</a:t>
            </a:r>
            <a:r>
              <a:rPr lang="en-US" dirty="0"/>
              <a:t> assembly hubs – viewing NCBI </a:t>
            </a:r>
            <a:r>
              <a:rPr lang="en-US" dirty="0" err="1"/>
              <a:t>RefSeq</a:t>
            </a:r>
            <a:r>
              <a:rPr lang="en-US" dirty="0"/>
              <a:t> and GenBank assemblies in the genome browser.  Constructed with just URL visible files, no MySQL database tables.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69d8cdb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69d8cdb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a:t>
            </a:r>
            <a:r>
              <a:rPr lang="en-US" dirty="0" err="1"/>
              <a:t>GenArk</a:t>
            </a:r>
            <a:r>
              <a:rPr lang="en-US" dirty="0"/>
              <a:t> assemblies are separated into a couple of different clades to facility viewing groups of assemblies.</a:t>
            </a:r>
            <a:endParaRPr dirty="0"/>
          </a:p>
        </p:txBody>
      </p:sp>
    </p:spTree>
    <p:extLst>
      <p:ext uri="{BB962C8B-B14F-4D97-AF65-F5344CB8AC3E}">
        <p14:creationId xmlns:p14="http://schemas.microsoft.com/office/powerpoint/2010/main" val="375784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AC34-C23E-0D4D-3580-64B3A45DF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EB94C-3A84-33AF-EA8B-BBD497841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35F3F-F8AB-0E7E-F4D8-582B828BB205}"/>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5" name="Footer Placeholder 4">
            <a:extLst>
              <a:ext uri="{FF2B5EF4-FFF2-40B4-BE49-F238E27FC236}">
                <a16:creationId xmlns:a16="http://schemas.microsoft.com/office/drawing/2014/main" id="{E97EFAC2-9149-B016-483A-8BA2779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4E8C3-F18B-5DA2-1EB1-1D81CFC2EE23}"/>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83911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2EFD-16ED-55BB-C08A-AE494B0B8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91DE0C-D20E-3DB2-C393-0B3576DE02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C276E-8571-7EA0-6717-894253F49EA0}"/>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5" name="Footer Placeholder 4">
            <a:extLst>
              <a:ext uri="{FF2B5EF4-FFF2-40B4-BE49-F238E27FC236}">
                <a16:creationId xmlns:a16="http://schemas.microsoft.com/office/drawing/2014/main" id="{F1D2EC5E-BBB0-4E36-2BAB-EABF9CA3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777CA-3C7B-7FF6-0E1D-C2E554F6448F}"/>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0812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E1886-A2AE-BBD9-F609-4A5C6B63B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F52AB-C07C-CE74-878B-DAEDECDF5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8223-8FC0-096A-9276-2C7393C12AFE}"/>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5" name="Footer Placeholder 4">
            <a:extLst>
              <a:ext uri="{FF2B5EF4-FFF2-40B4-BE49-F238E27FC236}">
                <a16:creationId xmlns:a16="http://schemas.microsoft.com/office/drawing/2014/main" id="{BEAAC9E5-8AA6-F661-326E-D3B0394E2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D00EA-2C19-F8E3-4D1C-E043C8355844}"/>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4604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040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0048-009B-1B1B-B872-BA1CD5E1D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D24DA-4A4B-44AB-40A8-25A539182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84E1C-11D7-35EB-6760-A809CE6E1E32}"/>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5" name="Footer Placeholder 4">
            <a:extLst>
              <a:ext uri="{FF2B5EF4-FFF2-40B4-BE49-F238E27FC236}">
                <a16:creationId xmlns:a16="http://schemas.microsoft.com/office/drawing/2014/main" id="{4C741647-6550-3068-AC41-B682EDB85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93C7A-AB7C-C57B-327E-DC02544DBA16}"/>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82325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A99-E949-7B7F-B202-18E8F4D5D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CEDA4-7EB0-E102-78E5-19683B143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BED29-6B0A-FE6D-D1F0-53CC72959107}"/>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5" name="Footer Placeholder 4">
            <a:extLst>
              <a:ext uri="{FF2B5EF4-FFF2-40B4-BE49-F238E27FC236}">
                <a16:creationId xmlns:a16="http://schemas.microsoft.com/office/drawing/2014/main" id="{EF7B550E-8F0E-0D80-D5D1-FC774E71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58C59-9872-A677-8423-082BAE947C5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0857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E286-261C-C8EE-66A5-CC5A2A686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B3A5-DFEC-CDA9-8898-F35A8E3E1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BD834-2C4A-D1FB-50EC-C49EE4C582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2F15E4-F490-8EC0-1A4D-8611263FEEFF}"/>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6" name="Footer Placeholder 5">
            <a:extLst>
              <a:ext uri="{FF2B5EF4-FFF2-40B4-BE49-F238E27FC236}">
                <a16:creationId xmlns:a16="http://schemas.microsoft.com/office/drawing/2014/main" id="{1A71036D-BC5A-1AFF-32B0-CDB73A50C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548BC-8A33-63E6-0D13-9703543437D0}"/>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17685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C19B-C209-ACD0-3DE7-2189AA84B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E0C48-2579-2C52-0247-74152AF4C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8341A5-07C7-256B-F7EA-02C271E88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F2DB-05A4-E009-10D5-C32356C44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16C30-9238-A150-FDB3-C9025BEE7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4B677-3429-49D3-9293-8DC8B38D0356}"/>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8" name="Footer Placeholder 7">
            <a:extLst>
              <a:ext uri="{FF2B5EF4-FFF2-40B4-BE49-F238E27FC236}">
                <a16:creationId xmlns:a16="http://schemas.microsoft.com/office/drawing/2014/main" id="{AEF4DB25-F3EA-96FB-374C-E9FDCC1A6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45B37B-00C1-DAB7-0F73-97D8660C2A4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1209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2D84-0393-B503-60F3-4B8AF607E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98B11-AFF7-9B90-6248-C0FAB6346B81}"/>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4" name="Footer Placeholder 3">
            <a:extLst>
              <a:ext uri="{FF2B5EF4-FFF2-40B4-BE49-F238E27FC236}">
                <a16:creationId xmlns:a16="http://schemas.microsoft.com/office/drawing/2014/main" id="{92BF84A5-DAEB-D8FC-771A-434C04CC50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1A535-D640-1607-C363-30E4FFA78C2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76150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D9462-49CB-AA51-CA5B-0F4F81F77DC3}"/>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3" name="Footer Placeholder 2">
            <a:extLst>
              <a:ext uri="{FF2B5EF4-FFF2-40B4-BE49-F238E27FC236}">
                <a16:creationId xmlns:a16="http://schemas.microsoft.com/office/drawing/2014/main" id="{C82D563C-710A-57B7-5180-D9B659E45A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37354-5784-DA40-4F55-154FA58CF9FC}"/>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26985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1B9-FDFE-FD3E-ECE3-508997F9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BE731-08BB-6574-A2FC-0C4B0AB4A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38B8E-4CB3-1824-6265-304C933D1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165B1-67D8-09E8-3B23-DD2849A0648B}"/>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6" name="Footer Placeholder 5">
            <a:extLst>
              <a:ext uri="{FF2B5EF4-FFF2-40B4-BE49-F238E27FC236}">
                <a16:creationId xmlns:a16="http://schemas.microsoft.com/office/drawing/2014/main" id="{9A66EEDB-9966-8079-D825-B8580BAB0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D638E-4C1C-287A-C7F3-8F695F11792A}"/>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32986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589F-B2AA-E433-D49A-6E9B2D8BF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1C3A0-DF68-3F02-8796-DBAA9FB82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3B562-6181-6C1C-5E5E-FC0376901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33F95-A71D-586A-BC73-A3F784F15114}"/>
              </a:ext>
            </a:extLst>
          </p:cNvPr>
          <p:cNvSpPr>
            <a:spLocks noGrp="1"/>
          </p:cNvSpPr>
          <p:nvPr>
            <p:ph type="dt" sz="half" idx="10"/>
          </p:nvPr>
        </p:nvSpPr>
        <p:spPr/>
        <p:txBody>
          <a:bodyPr/>
          <a:lstStyle/>
          <a:p>
            <a:fld id="{1DEDBE76-37B3-AA43-9AA4-2DA034CD77A2}" type="datetimeFigureOut">
              <a:rPr lang="en-US" smtClean="0"/>
              <a:t>1/13/23</a:t>
            </a:fld>
            <a:endParaRPr lang="en-US"/>
          </a:p>
        </p:txBody>
      </p:sp>
      <p:sp>
        <p:nvSpPr>
          <p:cNvPr id="6" name="Footer Placeholder 5">
            <a:extLst>
              <a:ext uri="{FF2B5EF4-FFF2-40B4-BE49-F238E27FC236}">
                <a16:creationId xmlns:a16="http://schemas.microsoft.com/office/drawing/2014/main" id="{9CE31D07-17DF-2F76-B434-AA5584894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AB517-5CB4-2623-47DD-C7F5EC649D5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974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F58E3-3EA6-882B-3148-3A388A925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99F8E-EC86-89E6-00AA-91434E407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84282-8D91-604E-C058-339EB9AEB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DBE76-37B3-AA43-9AA4-2DA034CD77A2}" type="datetimeFigureOut">
              <a:rPr lang="en-US" smtClean="0"/>
              <a:t>1/13/23</a:t>
            </a:fld>
            <a:endParaRPr lang="en-US"/>
          </a:p>
        </p:txBody>
      </p:sp>
      <p:sp>
        <p:nvSpPr>
          <p:cNvPr id="5" name="Footer Placeholder 4">
            <a:extLst>
              <a:ext uri="{FF2B5EF4-FFF2-40B4-BE49-F238E27FC236}">
                <a16:creationId xmlns:a16="http://schemas.microsoft.com/office/drawing/2014/main" id="{AF1F9BFD-6B27-D2AB-435B-F4BDCEE3F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0BF17-B2D3-7755-BC07-401CC5D7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F6F77-8CF0-774F-9B34-23194B192A3D}" type="slidenum">
              <a:rPr lang="en-US" smtClean="0"/>
              <a:t>‹#›</a:t>
            </a:fld>
            <a:endParaRPr lang="en-US"/>
          </a:p>
        </p:txBody>
      </p:sp>
    </p:spTree>
    <p:extLst>
      <p:ext uri="{BB962C8B-B14F-4D97-AF65-F5344CB8AC3E}">
        <p14:creationId xmlns:p14="http://schemas.microsoft.com/office/powerpoint/2010/main" val="408045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iaid.nih.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genome-source.gi.ucsc.edu/gitlist/kent.git/blob/master/src/hg/utils/automation/faToHub.sh"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3"/>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0"/>
            <a:ext cx="9144000" cy="882869"/>
          </a:xfrm>
          <a:solidFill>
            <a:schemeClr val="accent5">
              <a:lumMod val="50000"/>
            </a:schemeClr>
          </a:solidFill>
        </p:spPr>
        <p:txBody>
          <a:bodyPr>
            <a:normAutofit fontScale="90000"/>
          </a:bodyPr>
          <a:lstStyle/>
          <a:p>
            <a:r>
              <a:rPr lang="en-US" dirty="0">
                <a:solidFill>
                  <a:srgbClr val="FFC000"/>
                </a:solidFill>
              </a:rPr>
              <a:t>topics for today</a:t>
            </a:r>
          </a:p>
        </p:txBody>
      </p:sp>
      <p:sp>
        <p:nvSpPr>
          <p:cNvPr id="3" name="TextBox 2">
            <a:extLst>
              <a:ext uri="{FF2B5EF4-FFF2-40B4-BE49-F238E27FC236}">
                <a16:creationId xmlns:a16="http://schemas.microsoft.com/office/drawing/2014/main" id="{3173CD60-6C47-288F-167B-0782BA197ECE}"/>
              </a:ext>
            </a:extLst>
          </p:cNvPr>
          <p:cNvSpPr txBox="1"/>
          <p:nvPr/>
        </p:nvSpPr>
        <p:spPr>
          <a:xfrm>
            <a:off x="603114" y="920659"/>
            <a:ext cx="8753550" cy="2062103"/>
          </a:xfrm>
          <a:prstGeom prst="rect">
            <a:avLst/>
          </a:prstGeom>
          <a:noFill/>
        </p:spPr>
        <p:txBody>
          <a:bodyPr wrap="none" rtlCol="0">
            <a:spAutoFit/>
          </a:bodyPr>
          <a:lstStyle/>
          <a:p>
            <a:pPr marL="571500" indent="-571500">
              <a:buFont typeface="Arial" panose="020B0604020202020204" pitchFamily="34" charset="0"/>
              <a:buChar char="•"/>
            </a:pPr>
            <a:r>
              <a:rPr lang="en-US" sz="3200" dirty="0"/>
              <a:t>The U.C. Santa Cruz Genome Browser</a:t>
            </a:r>
          </a:p>
          <a:p>
            <a:pPr marL="571500" indent="-571500">
              <a:buFont typeface="Arial" panose="020B0604020202020204" pitchFamily="34" charset="0"/>
              <a:buChar char="•"/>
            </a:pPr>
            <a:r>
              <a:rPr lang="en-US" sz="3200" dirty="0" err="1"/>
              <a:t>GenArk</a:t>
            </a:r>
            <a:r>
              <a:rPr lang="en-US" sz="3200" dirty="0"/>
              <a:t> collection of genome assemblies</a:t>
            </a:r>
          </a:p>
          <a:p>
            <a:pPr marL="571500" indent="-571500">
              <a:buFont typeface="Arial" panose="020B0604020202020204" pitchFamily="34" charset="0"/>
              <a:buChar char="•"/>
            </a:pPr>
            <a:r>
              <a:rPr lang="en-US" sz="3200" dirty="0"/>
              <a:t>Assembly hubs for your new genome assembly</a:t>
            </a:r>
          </a:p>
          <a:p>
            <a:pPr marL="571500" indent="-571500">
              <a:buFont typeface="Arial" panose="020B0604020202020204" pitchFamily="34" charset="0"/>
              <a:buChar char="•"/>
            </a:pPr>
            <a:r>
              <a:rPr lang="en-US" sz="3200" dirty="0"/>
              <a:t>REST API programmatic interface to extract data</a:t>
            </a:r>
          </a:p>
        </p:txBody>
      </p:sp>
      <p:sp>
        <p:nvSpPr>
          <p:cNvPr id="4" name="TextBox 3">
            <a:extLst>
              <a:ext uri="{FF2B5EF4-FFF2-40B4-BE49-F238E27FC236}">
                <a16:creationId xmlns:a16="http://schemas.microsoft.com/office/drawing/2014/main" id="{0A2D76E2-12E4-052A-8CCF-BEA87582B87F}"/>
              </a:ext>
            </a:extLst>
          </p:cNvPr>
          <p:cNvSpPr txBox="1"/>
          <p:nvPr/>
        </p:nvSpPr>
        <p:spPr>
          <a:xfrm>
            <a:off x="1428100" y="3030725"/>
            <a:ext cx="9332491" cy="954107"/>
          </a:xfrm>
          <a:prstGeom prst="rect">
            <a:avLst/>
          </a:prstGeom>
          <a:noFill/>
        </p:spPr>
        <p:txBody>
          <a:bodyPr wrap="none" rtlCol="0">
            <a:spAutoFit/>
          </a:bodyPr>
          <a:lstStyle/>
          <a:p>
            <a:pPr algn="ctr"/>
            <a:r>
              <a:rPr lang="en-US" sz="2800" dirty="0"/>
              <a:t>Presenter: Hiram Clawson – U.C. Santa Cruz Genomics Institute</a:t>
            </a:r>
          </a:p>
          <a:p>
            <a:pPr algn="ctr"/>
            <a:r>
              <a:rPr lang="en-US" sz="2800" dirty="0" err="1"/>
              <a:t>hclawson@ucsc.edu</a:t>
            </a:r>
            <a:r>
              <a:rPr lang="en-US" sz="2800" dirty="0"/>
              <a:t> </a:t>
            </a:r>
          </a:p>
        </p:txBody>
      </p:sp>
      <p:sp>
        <p:nvSpPr>
          <p:cNvPr id="8" name="TextBox 7">
            <a:extLst>
              <a:ext uri="{FF2B5EF4-FFF2-40B4-BE49-F238E27FC236}">
                <a16:creationId xmlns:a16="http://schemas.microsoft.com/office/drawing/2014/main" id="{11983702-40B6-9A4A-465C-8C578CF22B09}"/>
              </a:ext>
            </a:extLst>
          </p:cNvPr>
          <p:cNvSpPr txBox="1"/>
          <p:nvPr/>
        </p:nvSpPr>
        <p:spPr>
          <a:xfrm>
            <a:off x="2678312" y="3932780"/>
            <a:ext cx="6702219" cy="1938992"/>
          </a:xfrm>
          <a:prstGeom prst="rect">
            <a:avLst/>
          </a:prstGeom>
          <a:noFill/>
        </p:spPr>
        <p:txBody>
          <a:bodyPr wrap="none" rtlCol="0">
            <a:spAutoFit/>
          </a:bodyPr>
          <a:lstStyle/>
          <a:p>
            <a:r>
              <a:rPr lang="en-US" sz="2000" dirty="0"/>
              <a:t>our work is supported by a number of different grants:</a:t>
            </a:r>
          </a:p>
          <a:p>
            <a:pPr marL="342900" indent="-342900">
              <a:buFont typeface="Arial" panose="020B0604020202020204" pitchFamily="34" charset="0"/>
              <a:buChar char="•"/>
            </a:pPr>
            <a:r>
              <a:rPr lang="en-US" sz="2000" dirty="0"/>
              <a:t>National Human Genome Research Institute U41HG002371</a:t>
            </a:r>
          </a:p>
          <a:p>
            <a:pPr marL="342900" indent="-342900">
              <a:buFont typeface="Arial" panose="020B0604020202020204" pitchFamily="34" charset="0"/>
              <a:buChar char="•"/>
            </a:pPr>
            <a:r>
              <a:rPr lang="en-US" sz="2000" dirty="0"/>
              <a:t>National Human Genome Research Institute U24HG002371</a:t>
            </a:r>
          </a:p>
          <a:p>
            <a:pPr marL="342900" indent="-342900">
              <a:buFont typeface="Arial" panose="020B0604020202020204" pitchFamily="34" charset="0"/>
              <a:buChar char="•"/>
            </a:pPr>
            <a:r>
              <a:rPr lang="en-US" sz="2000" dirty="0"/>
              <a:t>Silicon Valley Community Foundation 2017-171531(5022)</a:t>
            </a:r>
            <a:endParaRPr lang="en-US" sz="2000" b="1" dirty="0">
              <a:hlinkClick r:id="rId4"/>
            </a:endParaRPr>
          </a:p>
          <a:p>
            <a:pPr marL="342900" indent="-342900">
              <a:buFont typeface="Arial" panose="020B0604020202020204" pitchFamily="34" charset="0"/>
              <a:buChar char="•"/>
            </a:pPr>
            <a:r>
              <a:rPr lang="en-US" sz="2000" dirty="0"/>
              <a:t>National Institute of Allergy and Infectious Diseases</a:t>
            </a:r>
          </a:p>
          <a:p>
            <a:r>
              <a:rPr lang="en-US" sz="2000" dirty="0"/>
              <a:t>      NIAID 75N93019C00076 AWD100477</a:t>
            </a:r>
          </a:p>
        </p:txBody>
      </p:sp>
    </p:spTree>
    <p:extLst>
      <p:ext uri="{BB962C8B-B14F-4D97-AF65-F5344CB8AC3E}">
        <p14:creationId xmlns:p14="http://schemas.microsoft.com/office/powerpoint/2010/main" val="378156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90" y="105722"/>
            <a:ext cx="7363776"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spcAft>
                <a:spcPts val="2133"/>
              </a:spcAft>
              <a:buNone/>
            </a:pPr>
            <a:r>
              <a:rPr lang="en" sz="3200" b="1" dirty="0">
                <a:solidFill>
                  <a:schemeClr val="accent4">
                    <a:lumMod val="60000"/>
                    <a:lumOff val="40000"/>
                  </a:schemeClr>
                </a:solidFill>
              </a:rPr>
              <a:t>https://</a:t>
            </a:r>
            <a:r>
              <a:rPr lang="en" sz="3200" b="1" dirty="0" err="1">
                <a:solidFill>
                  <a:schemeClr val="accent4">
                    <a:lumMod val="60000"/>
                    <a:lumOff val="40000"/>
                  </a:schemeClr>
                </a:solidFill>
              </a:rPr>
              <a:t>hgdownload.soe.ucsc.edu</a:t>
            </a:r>
            <a:r>
              <a:rPr lang="en" sz="3200" b="1" dirty="0">
                <a:solidFill>
                  <a:schemeClr val="accent4">
                    <a:lumMod val="60000"/>
                    <a:lumOff val="40000"/>
                  </a:schemeClr>
                </a:solidFill>
              </a:rPr>
              <a:t>/hubs/</a:t>
            </a:r>
            <a:endParaRPr dirty="0">
              <a:solidFill>
                <a:schemeClr val="accent4">
                  <a:lumMod val="60000"/>
                  <a:lumOff val="40000"/>
                </a:schemeClr>
              </a:solidFill>
            </a:endParaRPr>
          </a:p>
        </p:txBody>
      </p:sp>
      <p:pic>
        <p:nvPicPr>
          <p:cNvPr id="6" name="Picture 5" descr="Graphical user interface, text, table&#10;&#10;Description automatically generated">
            <a:extLst>
              <a:ext uri="{FF2B5EF4-FFF2-40B4-BE49-F238E27FC236}">
                <a16:creationId xmlns:a16="http://schemas.microsoft.com/office/drawing/2014/main" id="{B4A8A888-F328-3A9A-A253-EEF7AD98E907}"/>
              </a:ext>
            </a:extLst>
          </p:cNvPr>
          <p:cNvPicPr>
            <a:picLocks noChangeAspect="1"/>
          </p:cNvPicPr>
          <p:nvPr/>
        </p:nvPicPr>
        <p:blipFill>
          <a:blip r:embed="rId3"/>
          <a:stretch>
            <a:fillRect/>
          </a:stretch>
        </p:blipFill>
        <p:spPr>
          <a:xfrm>
            <a:off x="3624943" y="1002518"/>
            <a:ext cx="8457566" cy="5836530"/>
          </a:xfrm>
          <a:prstGeom prst="rect">
            <a:avLst/>
          </a:prstGeom>
        </p:spPr>
      </p:pic>
      <p:cxnSp>
        <p:nvCxnSpPr>
          <p:cNvPr id="13" name="Straight Arrow Connector 12">
            <a:extLst>
              <a:ext uri="{FF2B5EF4-FFF2-40B4-BE49-F238E27FC236}">
                <a16:creationId xmlns:a16="http://schemas.microsoft.com/office/drawing/2014/main" id="{ACE198A8-74A8-612D-721A-169A859BA954}"/>
              </a:ext>
            </a:extLst>
          </p:cNvPr>
          <p:cNvCxnSpPr>
            <a:cxnSpLocks/>
          </p:cNvCxnSpPr>
          <p:nvPr/>
        </p:nvCxnSpPr>
        <p:spPr>
          <a:xfrm>
            <a:off x="2704012" y="2690948"/>
            <a:ext cx="1430383" cy="404948"/>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FB0903-841E-0EF4-0CDC-8C1A6186BB33}"/>
              </a:ext>
            </a:extLst>
          </p:cNvPr>
          <p:cNvSpPr txBox="1"/>
          <p:nvPr/>
        </p:nvSpPr>
        <p:spPr>
          <a:xfrm>
            <a:off x="-16866" y="1831593"/>
            <a:ext cx="3436069" cy="2123658"/>
          </a:xfrm>
          <a:prstGeom prst="rect">
            <a:avLst/>
          </a:prstGeom>
          <a:noFill/>
        </p:spPr>
        <p:txBody>
          <a:bodyPr wrap="none" rtlCol="0">
            <a:spAutoFit/>
          </a:bodyPr>
          <a:lstStyle/>
          <a:p>
            <a:r>
              <a:rPr lang="en-US" sz="4400" dirty="0"/>
              <a:t>Select a group</a:t>
            </a:r>
          </a:p>
          <a:p>
            <a:r>
              <a:rPr lang="en-US" sz="4400" dirty="0"/>
              <a:t>of genome</a:t>
            </a:r>
          </a:p>
          <a:p>
            <a:r>
              <a:rPr lang="en-US" sz="4400" dirty="0"/>
              <a:t>assemblies</a:t>
            </a:r>
          </a:p>
        </p:txBody>
      </p:sp>
    </p:spTree>
    <p:extLst>
      <p:ext uri="{BB962C8B-B14F-4D97-AF65-F5344CB8AC3E}">
        <p14:creationId xmlns:p14="http://schemas.microsoft.com/office/powerpoint/2010/main" val="422601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90" y="105722"/>
            <a:ext cx="8774564"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spcAft>
                <a:spcPts val="2133"/>
              </a:spcAft>
              <a:buNone/>
            </a:pPr>
            <a:r>
              <a:rPr lang="en" sz="3200" b="1" dirty="0">
                <a:solidFill>
                  <a:schemeClr val="accent4">
                    <a:lumMod val="60000"/>
                    <a:lumOff val="40000"/>
                  </a:schemeClr>
                </a:solidFill>
              </a:rPr>
              <a:t>https://</a:t>
            </a:r>
            <a:r>
              <a:rPr lang="en" sz="3200" b="1" dirty="0" err="1">
                <a:solidFill>
                  <a:schemeClr val="accent4">
                    <a:lumMod val="60000"/>
                    <a:lumOff val="40000"/>
                  </a:schemeClr>
                </a:solidFill>
              </a:rPr>
              <a:t>hgdownload.soe.ucsc.edu</a:t>
            </a:r>
            <a:r>
              <a:rPr lang="en" sz="3200" b="1" dirty="0">
                <a:solidFill>
                  <a:schemeClr val="accent4">
                    <a:lumMod val="60000"/>
                    <a:lumOff val="40000"/>
                  </a:schemeClr>
                </a:solidFill>
              </a:rPr>
              <a:t>/hubs/primates/</a:t>
            </a:r>
            <a:endParaRPr dirty="0">
              <a:solidFill>
                <a:schemeClr val="accent4">
                  <a:lumMod val="60000"/>
                  <a:lumOff val="40000"/>
                </a:schemeClr>
              </a:solidFill>
            </a:endParaRPr>
          </a:p>
        </p:txBody>
      </p:sp>
      <p:sp>
        <p:nvSpPr>
          <p:cNvPr id="15" name="TextBox 14">
            <a:extLst>
              <a:ext uri="{FF2B5EF4-FFF2-40B4-BE49-F238E27FC236}">
                <a16:creationId xmlns:a16="http://schemas.microsoft.com/office/drawing/2014/main" id="{54FB0903-841E-0EF4-0CDC-8C1A6186BB33}"/>
              </a:ext>
            </a:extLst>
          </p:cNvPr>
          <p:cNvSpPr txBox="1"/>
          <p:nvPr/>
        </p:nvSpPr>
        <p:spPr>
          <a:xfrm>
            <a:off x="414209" y="1909970"/>
            <a:ext cx="2804807" cy="2800767"/>
          </a:xfrm>
          <a:prstGeom prst="rect">
            <a:avLst/>
          </a:prstGeom>
          <a:noFill/>
        </p:spPr>
        <p:txBody>
          <a:bodyPr wrap="none" rtlCol="0">
            <a:spAutoFit/>
          </a:bodyPr>
          <a:lstStyle/>
          <a:p>
            <a:r>
              <a:rPr lang="en-US" sz="4400" dirty="0"/>
              <a:t>Index page</a:t>
            </a:r>
          </a:p>
          <a:p>
            <a:r>
              <a:rPr lang="en-US" sz="4400" dirty="0"/>
              <a:t>for a group</a:t>
            </a:r>
          </a:p>
          <a:p>
            <a:r>
              <a:rPr lang="en-US" sz="4400" dirty="0"/>
              <a:t>of genome</a:t>
            </a:r>
          </a:p>
          <a:p>
            <a:r>
              <a:rPr lang="en-US" sz="4400" dirty="0"/>
              <a:t>assemblies</a:t>
            </a:r>
          </a:p>
        </p:txBody>
      </p:sp>
      <p:pic>
        <p:nvPicPr>
          <p:cNvPr id="3" name="Picture 2" descr="Graphical user interface, text, application, email&#10;&#10;Description automatically generated">
            <a:extLst>
              <a:ext uri="{FF2B5EF4-FFF2-40B4-BE49-F238E27FC236}">
                <a16:creationId xmlns:a16="http://schemas.microsoft.com/office/drawing/2014/main" id="{CC1E235F-8105-7981-8031-0677E8DD5C2B}"/>
              </a:ext>
            </a:extLst>
          </p:cNvPr>
          <p:cNvPicPr>
            <a:picLocks noChangeAspect="1"/>
          </p:cNvPicPr>
          <p:nvPr/>
        </p:nvPicPr>
        <p:blipFill>
          <a:blip r:embed="rId3"/>
          <a:stretch>
            <a:fillRect/>
          </a:stretch>
        </p:blipFill>
        <p:spPr>
          <a:xfrm>
            <a:off x="3605349" y="898707"/>
            <a:ext cx="8321040" cy="5959293"/>
          </a:xfrm>
          <a:prstGeom prst="rect">
            <a:avLst/>
          </a:prstGeom>
        </p:spPr>
      </p:pic>
    </p:spTree>
    <p:extLst>
      <p:ext uri="{BB962C8B-B14F-4D97-AF65-F5344CB8AC3E}">
        <p14:creationId xmlns:p14="http://schemas.microsoft.com/office/powerpoint/2010/main" val="48026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90" y="105722"/>
            <a:ext cx="8774564"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spcAft>
                <a:spcPts val="2133"/>
              </a:spcAft>
              <a:buNone/>
            </a:pPr>
            <a:r>
              <a:rPr lang="en" sz="3200" b="1" dirty="0">
                <a:solidFill>
                  <a:schemeClr val="accent4">
                    <a:lumMod val="60000"/>
                    <a:lumOff val="40000"/>
                  </a:schemeClr>
                </a:solidFill>
              </a:rPr>
              <a:t>https://</a:t>
            </a:r>
            <a:r>
              <a:rPr lang="en" sz="3200" b="1" dirty="0" err="1">
                <a:solidFill>
                  <a:schemeClr val="accent4">
                    <a:lumMod val="60000"/>
                    <a:lumOff val="40000"/>
                  </a:schemeClr>
                </a:solidFill>
              </a:rPr>
              <a:t>hgdownload.soe.ucsc.edu</a:t>
            </a:r>
            <a:r>
              <a:rPr lang="en" sz="3200" b="1" dirty="0">
                <a:solidFill>
                  <a:schemeClr val="accent4">
                    <a:lumMod val="60000"/>
                    <a:lumOff val="40000"/>
                  </a:schemeClr>
                </a:solidFill>
              </a:rPr>
              <a:t>/hubs/primates/</a:t>
            </a:r>
            <a:endParaRPr dirty="0">
              <a:solidFill>
                <a:schemeClr val="accent4">
                  <a:lumMod val="60000"/>
                  <a:lumOff val="40000"/>
                </a:schemeClr>
              </a:solidFill>
            </a:endParaRPr>
          </a:p>
        </p:txBody>
      </p:sp>
      <p:sp>
        <p:nvSpPr>
          <p:cNvPr id="15" name="TextBox 14">
            <a:extLst>
              <a:ext uri="{FF2B5EF4-FFF2-40B4-BE49-F238E27FC236}">
                <a16:creationId xmlns:a16="http://schemas.microsoft.com/office/drawing/2014/main" id="{54FB0903-841E-0EF4-0CDC-8C1A6186BB33}"/>
              </a:ext>
            </a:extLst>
          </p:cNvPr>
          <p:cNvSpPr txBox="1"/>
          <p:nvPr/>
        </p:nvSpPr>
        <p:spPr>
          <a:xfrm>
            <a:off x="68990" y="1374393"/>
            <a:ext cx="2977482" cy="1569660"/>
          </a:xfrm>
          <a:prstGeom prst="rect">
            <a:avLst/>
          </a:prstGeom>
          <a:noFill/>
        </p:spPr>
        <p:txBody>
          <a:bodyPr wrap="none" rtlCol="0">
            <a:spAutoFit/>
          </a:bodyPr>
          <a:lstStyle/>
          <a:p>
            <a:r>
              <a:rPr lang="en-US" sz="3200" dirty="0"/>
              <a:t>Select to view all</a:t>
            </a:r>
          </a:p>
          <a:p>
            <a:r>
              <a:rPr lang="en-US" sz="3200" dirty="0"/>
              <a:t>this group</a:t>
            </a:r>
          </a:p>
          <a:p>
            <a:r>
              <a:rPr lang="en-US" sz="3200" dirty="0"/>
              <a:t>in browser</a:t>
            </a:r>
          </a:p>
        </p:txBody>
      </p:sp>
      <p:pic>
        <p:nvPicPr>
          <p:cNvPr id="3" name="Picture 2" descr="Graphical user interface, text, application, email&#10;&#10;Description automatically generated">
            <a:extLst>
              <a:ext uri="{FF2B5EF4-FFF2-40B4-BE49-F238E27FC236}">
                <a16:creationId xmlns:a16="http://schemas.microsoft.com/office/drawing/2014/main" id="{CC1E235F-8105-7981-8031-0677E8DD5C2B}"/>
              </a:ext>
            </a:extLst>
          </p:cNvPr>
          <p:cNvPicPr>
            <a:picLocks noChangeAspect="1"/>
          </p:cNvPicPr>
          <p:nvPr/>
        </p:nvPicPr>
        <p:blipFill>
          <a:blip r:embed="rId3"/>
          <a:stretch>
            <a:fillRect/>
          </a:stretch>
        </p:blipFill>
        <p:spPr>
          <a:xfrm>
            <a:off x="3576166" y="869322"/>
            <a:ext cx="8321040" cy="5959293"/>
          </a:xfrm>
          <a:prstGeom prst="rect">
            <a:avLst/>
          </a:prstGeom>
        </p:spPr>
      </p:pic>
      <p:sp>
        <p:nvSpPr>
          <p:cNvPr id="2" name="TextBox 1">
            <a:extLst>
              <a:ext uri="{FF2B5EF4-FFF2-40B4-BE49-F238E27FC236}">
                <a16:creationId xmlns:a16="http://schemas.microsoft.com/office/drawing/2014/main" id="{F5FF02B9-A506-BAE3-AE70-EB7E8B0B840A}"/>
              </a:ext>
            </a:extLst>
          </p:cNvPr>
          <p:cNvSpPr txBox="1"/>
          <p:nvPr/>
        </p:nvSpPr>
        <p:spPr>
          <a:xfrm>
            <a:off x="68990" y="3951574"/>
            <a:ext cx="3196046" cy="1569660"/>
          </a:xfrm>
          <a:prstGeom prst="rect">
            <a:avLst/>
          </a:prstGeom>
          <a:noFill/>
        </p:spPr>
        <p:txBody>
          <a:bodyPr wrap="square" rtlCol="0">
            <a:spAutoFit/>
          </a:bodyPr>
          <a:lstStyle/>
          <a:p>
            <a:r>
              <a:rPr lang="en-US" sz="3200" dirty="0"/>
              <a:t>Or select a single assembly to view in browser</a:t>
            </a:r>
          </a:p>
        </p:txBody>
      </p:sp>
      <p:cxnSp>
        <p:nvCxnSpPr>
          <p:cNvPr id="6" name="Straight Arrow Connector 5">
            <a:extLst>
              <a:ext uri="{FF2B5EF4-FFF2-40B4-BE49-F238E27FC236}">
                <a16:creationId xmlns:a16="http://schemas.microsoft.com/office/drawing/2014/main" id="{B2AE489A-EA84-A284-5C9D-901CC1D86E40}"/>
              </a:ext>
            </a:extLst>
          </p:cNvPr>
          <p:cNvCxnSpPr>
            <a:cxnSpLocks/>
          </p:cNvCxnSpPr>
          <p:nvPr/>
        </p:nvCxnSpPr>
        <p:spPr>
          <a:xfrm>
            <a:off x="2549844" y="2207974"/>
            <a:ext cx="3981585" cy="765464"/>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DE6142D-260E-D637-DC84-D5E7639C6148}"/>
              </a:ext>
            </a:extLst>
          </p:cNvPr>
          <p:cNvCxnSpPr>
            <a:cxnSpLocks/>
          </p:cNvCxnSpPr>
          <p:nvPr/>
        </p:nvCxnSpPr>
        <p:spPr>
          <a:xfrm>
            <a:off x="2114415" y="5193829"/>
            <a:ext cx="2206126" cy="1296132"/>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C00E55-596B-9AF2-14EA-AD6EC926EE8A}"/>
              </a:ext>
            </a:extLst>
          </p:cNvPr>
          <p:cNvSpPr txBox="1"/>
          <p:nvPr/>
        </p:nvSpPr>
        <p:spPr>
          <a:xfrm>
            <a:off x="9226577" y="4320905"/>
            <a:ext cx="2670629" cy="1200329"/>
          </a:xfrm>
          <a:prstGeom prst="rect">
            <a:avLst/>
          </a:prstGeom>
          <a:noFill/>
        </p:spPr>
        <p:txBody>
          <a:bodyPr wrap="square" rtlCol="0">
            <a:spAutoFit/>
          </a:bodyPr>
          <a:lstStyle/>
          <a:p>
            <a:r>
              <a:rPr lang="en-US" sz="2400" dirty="0"/>
              <a:t>Additional statistics</a:t>
            </a:r>
          </a:p>
          <a:p>
            <a:r>
              <a:rPr lang="en-US" sz="2400" dirty="0"/>
              <a:t>for this set of assemblies</a:t>
            </a:r>
          </a:p>
        </p:txBody>
      </p:sp>
      <p:cxnSp>
        <p:nvCxnSpPr>
          <p:cNvPr id="5" name="Straight Arrow Connector 4">
            <a:extLst>
              <a:ext uri="{FF2B5EF4-FFF2-40B4-BE49-F238E27FC236}">
                <a16:creationId xmlns:a16="http://schemas.microsoft.com/office/drawing/2014/main" id="{A2CF857F-5181-4C58-9669-263A95504C31}"/>
              </a:ext>
            </a:extLst>
          </p:cNvPr>
          <p:cNvCxnSpPr>
            <a:cxnSpLocks/>
          </p:cNvCxnSpPr>
          <p:nvPr/>
        </p:nvCxnSpPr>
        <p:spPr>
          <a:xfrm flipH="1" flipV="1">
            <a:off x="5525311" y="4921069"/>
            <a:ext cx="3701266" cy="11785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1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400199"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spcAft>
                <a:spcPts val="2133"/>
              </a:spcAft>
              <a:buNone/>
            </a:pPr>
            <a:r>
              <a:rPr lang="en" sz="3200" b="1" dirty="0">
                <a:solidFill>
                  <a:schemeClr val="accent4">
                    <a:lumMod val="60000"/>
                    <a:lumOff val="40000"/>
                  </a:schemeClr>
                </a:solidFill>
              </a:rPr>
              <a:t>https://</a:t>
            </a:r>
            <a:r>
              <a:rPr lang="en" sz="3200" b="1" dirty="0" err="1">
                <a:solidFill>
                  <a:schemeClr val="accent4">
                    <a:lumMod val="60000"/>
                    <a:lumOff val="40000"/>
                  </a:schemeClr>
                </a:solidFill>
              </a:rPr>
              <a:t>hgdownload.soe.ucsc.edu</a:t>
            </a:r>
            <a:r>
              <a:rPr lang="en" sz="3200" b="1" dirty="0">
                <a:solidFill>
                  <a:schemeClr val="accent4">
                    <a:lumMod val="60000"/>
                    <a:lumOff val="40000"/>
                  </a:schemeClr>
                </a:solidFill>
              </a:rPr>
              <a:t>/hubs/primates/</a:t>
            </a:r>
            <a:r>
              <a:rPr lang="en" sz="3200" b="1" dirty="0" err="1">
                <a:solidFill>
                  <a:schemeClr val="accent4">
                    <a:lumMod val="60000"/>
                    <a:lumOff val="40000"/>
                  </a:schemeClr>
                </a:solidFill>
              </a:rPr>
              <a:t>asmStats.html</a:t>
            </a:r>
            <a:endParaRPr dirty="0">
              <a:solidFill>
                <a:schemeClr val="accent4">
                  <a:lumMod val="60000"/>
                  <a:lumOff val="40000"/>
                </a:schemeClr>
              </a:solidFill>
            </a:endParaRPr>
          </a:p>
        </p:txBody>
      </p:sp>
      <p:pic>
        <p:nvPicPr>
          <p:cNvPr id="4" name="Picture 3" descr="Graphical user interface, text, application, email&#10;&#10;Description automatically generated">
            <a:extLst>
              <a:ext uri="{FF2B5EF4-FFF2-40B4-BE49-F238E27FC236}">
                <a16:creationId xmlns:a16="http://schemas.microsoft.com/office/drawing/2014/main" id="{3B81D587-51CA-5A61-189D-422F05E6C6A5}"/>
              </a:ext>
            </a:extLst>
          </p:cNvPr>
          <p:cNvPicPr>
            <a:picLocks noChangeAspect="1"/>
          </p:cNvPicPr>
          <p:nvPr/>
        </p:nvPicPr>
        <p:blipFill>
          <a:blip r:embed="rId3"/>
          <a:stretch>
            <a:fillRect/>
          </a:stretch>
        </p:blipFill>
        <p:spPr>
          <a:xfrm>
            <a:off x="2602373" y="1254035"/>
            <a:ext cx="9589627" cy="5498244"/>
          </a:xfrm>
          <a:prstGeom prst="rect">
            <a:avLst/>
          </a:prstGeom>
        </p:spPr>
      </p:pic>
      <p:sp>
        <p:nvSpPr>
          <p:cNvPr id="15" name="TextBox 14">
            <a:extLst>
              <a:ext uri="{FF2B5EF4-FFF2-40B4-BE49-F238E27FC236}">
                <a16:creationId xmlns:a16="http://schemas.microsoft.com/office/drawing/2014/main" id="{54FB0903-841E-0EF4-0CDC-8C1A6186BB33}"/>
              </a:ext>
            </a:extLst>
          </p:cNvPr>
          <p:cNvSpPr txBox="1"/>
          <p:nvPr/>
        </p:nvSpPr>
        <p:spPr>
          <a:xfrm>
            <a:off x="68989" y="2705725"/>
            <a:ext cx="2366353" cy="1446550"/>
          </a:xfrm>
          <a:prstGeom prst="rect">
            <a:avLst/>
          </a:prstGeom>
          <a:noFill/>
        </p:spPr>
        <p:txBody>
          <a:bodyPr wrap="none" rtlCol="0">
            <a:spAutoFit/>
          </a:bodyPr>
          <a:lstStyle/>
          <a:p>
            <a:r>
              <a:rPr lang="en-US" sz="4400" dirty="0"/>
              <a:t>Assembly</a:t>
            </a:r>
          </a:p>
          <a:p>
            <a:r>
              <a:rPr lang="en-US" sz="4400" dirty="0"/>
              <a:t>statistics</a:t>
            </a:r>
          </a:p>
        </p:txBody>
      </p:sp>
    </p:spTree>
    <p:extLst>
      <p:ext uri="{BB962C8B-B14F-4D97-AF65-F5344CB8AC3E}">
        <p14:creationId xmlns:p14="http://schemas.microsoft.com/office/powerpoint/2010/main" val="49279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400199"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spcAft>
                <a:spcPts val="2133"/>
              </a:spcAft>
              <a:buNone/>
            </a:pPr>
            <a:r>
              <a:rPr lang="en" sz="3200" b="1" dirty="0">
                <a:solidFill>
                  <a:schemeClr val="accent4">
                    <a:lumMod val="60000"/>
                    <a:lumOff val="40000"/>
                  </a:schemeClr>
                </a:solidFill>
              </a:rPr>
              <a:t>https://</a:t>
            </a:r>
            <a:r>
              <a:rPr lang="en" sz="3200" b="1" dirty="0" err="1">
                <a:solidFill>
                  <a:schemeClr val="accent4">
                    <a:lumMod val="60000"/>
                    <a:lumOff val="40000"/>
                  </a:schemeClr>
                </a:solidFill>
              </a:rPr>
              <a:t>hgdownload.soe.ucsc.edu</a:t>
            </a:r>
            <a:r>
              <a:rPr lang="en" sz="3200" b="1" dirty="0">
                <a:solidFill>
                  <a:schemeClr val="accent4">
                    <a:lumMod val="60000"/>
                    <a:lumOff val="40000"/>
                  </a:schemeClr>
                </a:solidFill>
              </a:rPr>
              <a:t>/hubs/primates/</a:t>
            </a:r>
            <a:r>
              <a:rPr lang="en" sz="3200" b="1" dirty="0" err="1">
                <a:solidFill>
                  <a:schemeClr val="accent4">
                    <a:lumMod val="60000"/>
                    <a:lumOff val="40000"/>
                  </a:schemeClr>
                </a:solidFill>
              </a:rPr>
              <a:t>trackData.html</a:t>
            </a:r>
            <a:endParaRPr dirty="0">
              <a:solidFill>
                <a:schemeClr val="accent4">
                  <a:lumMod val="60000"/>
                  <a:lumOff val="40000"/>
                </a:schemeClr>
              </a:solidFill>
            </a:endParaRPr>
          </a:p>
        </p:txBody>
      </p:sp>
      <p:sp>
        <p:nvSpPr>
          <p:cNvPr id="15" name="TextBox 14">
            <a:extLst>
              <a:ext uri="{FF2B5EF4-FFF2-40B4-BE49-F238E27FC236}">
                <a16:creationId xmlns:a16="http://schemas.microsoft.com/office/drawing/2014/main" id="{54FB0903-841E-0EF4-0CDC-8C1A6186BB33}"/>
              </a:ext>
            </a:extLst>
          </p:cNvPr>
          <p:cNvSpPr txBox="1"/>
          <p:nvPr/>
        </p:nvSpPr>
        <p:spPr>
          <a:xfrm>
            <a:off x="300446" y="2338252"/>
            <a:ext cx="3339190" cy="2800767"/>
          </a:xfrm>
          <a:prstGeom prst="rect">
            <a:avLst/>
          </a:prstGeom>
          <a:noFill/>
        </p:spPr>
        <p:txBody>
          <a:bodyPr wrap="square" rtlCol="0">
            <a:spAutoFit/>
          </a:bodyPr>
          <a:lstStyle/>
          <a:p>
            <a:r>
              <a:rPr lang="en-US" sz="4400" dirty="0"/>
              <a:t>‘Track’ aka</a:t>
            </a:r>
          </a:p>
          <a:p>
            <a:r>
              <a:rPr lang="en-US" sz="4400" dirty="0"/>
              <a:t>annotation</a:t>
            </a:r>
          </a:p>
          <a:p>
            <a:r>
              <a:rPr lang="en-US" sz="4400" dirty="0"/>
              <a:t>data</a:t>
            </a:r>
          </a:p>
          <a:p>
            <a:r>
              <a:rPr lang="en-US" sz="4400" dirty="0"/>
              <a:t>statistics</a:t>
            </a:r>
          </a:p>
        </p:txBody>
      </p:sp>
      <p:pic>
        <p:nvPicPr>
          <p:cNvPr id="3" name="Picture 2" descr="Table&#10;&#10;Description automatically generated">
            <a:extLst>
              <a:ext uri="{FF2B5EF4-FFF2-40B4-BE49-F238E27FC236}">
                <a16:creationId xmlns:a16="http://schemas.microsoft.com/office/drawing/2014/main" id="{F509065C-A0AF-A6F3-59ED-1B4A6B4CEC7E}"/>
              </a:ext>
            </a:extLst>
          </p:cNvPr>
          <p:cNvPicPr>
            <a:picLocks noChangeAspect="1"/>
          </p:cNvPicPr>
          <p:nvPr/>
        </p:nvPicPr>
        <p:blipFill>
          <a:blip r:embed="rId3"/>
          <a:stretch>
            <a:fillRect/>
          </a:stretch>
        </p:blipFill>
        <p:spPr>
          <a:xfrm>
            <a:off x="4062549" y="870811"/>
            <a:ext cx="8060462" cy="5881467"/>
          </a:xfrm>
          <a:prstGeom prst="rect">
            <a:avLst/>
          </a:prstGeom>
        </p:spPr>
      </p:pic>
    </p:spTree>
    <p:extLst>
      <p:ext uri="{BB962C8B-B14F-4D97-AF65-F5344CB8AC3E}">
        <p14:creationId xmlns:p14="http://schemas.microsoft.com/office/powerpoint/2010/main" val="366297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7234"/>
            <a:ext cx="11946030" cy="1133976"/>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buNone/>
            </a:pPr>
            <a:r>
              <a:rPr lang="en" sz="3200" b="1" dirty="0">
                <a:solidFill>
                  <a:schemeClr val="accent4">
                    <a:lumMod val="60000"/>
                    <a:lumOff val="40000"/>
                  </a:schemeClr>
                </a:solidFill>
              </a:rPr>
              <a:t>Example </a:t>
            </a:r>
            <a:r>
              <a:rPr lang="en" sz="3200" b="1" dirty="0" err="1">
                <a:solidFill>
                  <a:schemeClr val="accent4">
                    <a:lumMod val="60000"/>
                    <a:lumOff val="40000"/>
                  </a:schemeClr>
                </a:solidFill>
              </a:rPr>
              <a:t>GenArk</a:t>
            </a:r>
            <a:r>
              <a:rPr lang="en" sz="3200" b="1" dirty="0">
                <a:solidFill>
                  <a:schemeClr val="accent4">
                    <a:lumMod val="60000"/>
                    <a:lumOff val="40000"/>
                  </a:schemeClr>
                </a:solidFill>
              </a:rPr>
              <a:t> browser, clicked through for the ‘aye-aye’ genome:</a:t>
            </a:r>
          </a:p>
          <a:p>
            <a:pPr marL="0" indent="0" algn="ctr">
              <a:buNone/>
            </a:pPr>
            <a:r>
              <a:rPr lang="en" sz="3200" b="1" dirty="0">
                <a:solidFill>
                  <a:schemeClr val="accent4">
                    <a:lumMod val="60000"/>
                    <a:lumOff val="40000"/>
                  </a:schemeClr>
                </a:solidFill>
              </a:rPr>
              <a:t>https://</a:t>
            </a:r>
            <a:r>
              <a:rPr lang="en" sz="3200" b="1" dirty="0" err="1">
                <a:solidFill>
                  <a:schemeClr val="accent4">
                    <a:lumMod val="60000"/>
                    <a:lumOff val="40000"/>
                  </a:schemeClr>
                </a:solidFill>
              </a:rPr>
              <a:t>genome.ucsc.edu</a:t>
            </a:r>
            <a:r>
              <a:rPr lang="en" sz="3200" b="1" dirty="0">
                <a:solidFill>
                  <a:schemeClr val="accent4">
                    <a:lumMod val="60000"/>
                    <a:lumOff val="40000"/>
                  </a:schemeClr>
                </a:solidFill>
              </a:rPr>
              <a:t>/h/GCA_004027145.1</a:t>
            </a:r>
            <a:endParaRPr dirty="0">
              <a:solidFill>
                <a:schemeClr val="accent4">
                  <a:lumMod val="60000"/>
                  <a:lumOff val="40000"/>
                </a:schemeClr>
              </a:solidFill>
            </a:endParaRPr>
          </a:p>
        </p:txBody>
      </p:sp>
      <p:pic>
        <p:nvPicPr>
          <p:cNvPr id="6" name="Picture 5" descr="Timeline&#10;&#10;Description automatically generated">
            <a:extLst>
              <a:ext uri="{FF2B5EF4-FFF2-40B4-BE49-F238E27FC236}">
                <a16:creationId xmlns:a16="http://schemas.microsoft.com/office/drawing/2014/main" id="{8B82DE56-E5DC-44CB-305A-802B4113761F}"/>
              </a:ext>
            </a:extLst>
          </p:cNvPr>
          <p:cNvPicPr>
            <a:picLocks noChangeAspect="1"/>
          </p:cNvPicPr>
          <p:nvPr/>
        </p:nvPicPr>
        <p:blipFill>
          <a:blip r:embed="rId3"/>
          <a:stretch>
            <a:fillRect/>
          </a:stretch>
        </p:blipFill>
        <p:spPr>
          <a:xfrm>
            <a:off x="1586184" y="1151210"/>
            <a:ext cx="9019632" cy="5706790"/>
          </a:xfrm>
          <a:prstGeom prst="rect">
            <a:avLst/>
          </a:prstGeom>
        </p:spPr>
      </p:pic>
    </p:spTree>
    <p:extLst>
      <p:ext uri="{BB962C8B-B14F-4D97-AF65-F5344CB8AC3E}">
        <p14:creationId xmlns:p14="http://schemas.microsoft.com/office/powerpoint/2010/main" val="21600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Build your own assembly hub</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8" y="982189"/>
            <a:ext cx="4911573"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What is an ‘assembly’ hub:</a:t>
            </a:r>
            <a:endParaRPr lang="en-US" dirty="0">
              <a:solidFill>
                <a:schemeClr val="accent4">
                  <a:lumMod val="60000"/>
                  <a:lumOff val="40000"/>
                </a:schemeClr>
              </a:solidFill>
            </a:endParaRPr>
          </a:p>
        </p:txBody>
      </p:sp>
      <p:sp>
        <p:nvSpPr>
          <p:cNvPr id="5" name="TextBox 4">
            <a:extLst>
              <a:ext uri="{FF2B5EF4-FFF2-40B4-BE49-F238E27FC236}">
                <a16:creationId xmlns:a16="http://schemas.microsoft.com/office/drawing/2014/main" id="{E71097A1-CA5A-9F69-84CD-D09047928C32}"/>
              </a:ext>
            </a:extLst>
          </p:cNvPr>
          <p:cNvSpPr txBox="1"/>
          <p:nvPr/>
        </p:nvSpPr>
        <p:spPr>
          <a:xfrm>
            <a:off x="514232" y="1827403"/>
            <a:ext cx="11516656" cy="2062103"/>
          </a:xfrm>
          <a:prstGeom prst="rect">
            <a:avLst/>
          </a:prstGeom>
          <a:noFill/>
        </p:spPr>
        <p:txBody>
          <a:bodyPr wrap="square" rtlCol="0">
            <a:spAutoFit/>
          </a:bodyPr>
          <a:lstStyle/>
          <a:p>
            <a:r>
              <a:rPr lang="en-US" sz="3200" dirty="0"/>
              <a:t>A set of files available to read over the internet via URL pointers</a:t>
            </a:r>
          </a:p>
          <a:p>
            <a:r>
              <a:rPr lang="en-US" sz="3200" dirty="0"/>
              <a:t>used by the genome browser to display the assembly and associated annotation data.  You host your data on a web server, the browser displays the data in the genome browser via the URL references.</a:t>
            </a:r>
          </a:p>
        </p:txBody>
      </p:sp>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6" y="5988678"/>
            <a:ext cx="11030273"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600" b="1" dirty="0">
                <a:solidFill>
                  <a:schemeClr val="accent4">
                    <a:lumMod val="60000"/>
                    <a:lumOff val="40000"/>
                  </a:schemeClr>
                </a:solidFill>
              </a:rPr>
              <a:t>https://genome-</a:t>
            </a:r>
            <a:r>
              <a:rPr lang="en-US" sz="3600" b="1" dirty="0" err="1">
                <a:solidFill>
                  <a:schemeClr val="accent4">
                    <a:lumMod val="60000"/>
                    <a:lumOff val="40000"/>
                  </a:schemeClr>
                </a:solidFill>
              </a:rPr>
              <a:t>test.gi.ucsc.edu</a:t>
            </a:r>
            <a:r>
              <a:rPr lang="en-US" sz="3600" b="1" dirty="0">
                <a:solidFill>
                  <a:schemeClr val="accent4">
                    <a:lumMod val="60000"/>
                    <a:lumOff val="40000"/>
                  </a:schemeClr>
                </a:solidFill>
              </a:rPr>
              <a:t>/~</a:t>
            </a:r>
            <a:r>
              <a:rPr lang="en-US" sz="3600" b="1" dirty="0" err="1">
                <a:solidFill>
                  <a:schemeClr val="accent4">
                    <a:lumMod val="60000"/>
                    <a:lumOff val="40000"/>
                  </a:schemeClr>
                </a:solidFill>
              </a:rPr>
              <a:t>hiram</a:t>
            </a:r>
            <a:r>
              <a:rPr lang="en-US" sz="3600" b="1" dirty="0">
                <a:solidFill>
                  <a:schemeClr val="accent4">
                    <a:lumMod val="60000"/>
                    <a:lumOff val="40000"/>
                  </a:schemeClr>
                </a:solidFill>
              </a:rPr>
              <a:t>/Loa_loa_V3.1/</a:t>
            </a:r>
            <a:endParaRPr lang="en-US" sz="3200" dirty="0">
              <a:solidFill>
                <a:schemeClr val="accent4">
                  <a:lumMod val="60000"/>
                  <a:lumOff val="40000"/>
                </a:schemeClr>
              </a:solidFill>
            </a:endParaRPr>
          </a:p>
        </p:txBody>
      </p:sp>
      <p:sp>
        <p:nvSpPr>
          <p:cNvPr id="6" name="Google Shape;56;p13">
            <a:extLst>
              <a:ext uri="{FF2B5EF4-FFF2-40B4-BE49-F238E27FC236}">
                <a16:creationId xmlns:a16="http://schemas.microsoft.com/office/drawing/2014/main" id="{F0EC9905-45AA-3CB0-6190-721E3782F378}"/>
              </a:ext>
            </a:extLst>
          </p:cNvPr>
          <p:cNvSpPr txBox="1">
            <a:spLocks/>
          </p:cNvSpPr>
          <p:nvPr/>
        </p:nvSpPr>
        <p:spPr>
          <a:xfrm>
            <a:off x="68986" y="5201535"/>
            <a:ext cx="4911573"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Example:</a:t>
            </a:r>
            <a:endParaRPr lang="en-US" dirty="0">
              <a:solidFill>
                <a:schemeClr val="accent4">
                  <a:lumMod val="60000"/>
                  <a:lumOff val="40000"/>
                </a:schemeClr>
              </a:solidFill>
            </a:endParaRPr>
          </a:p>
        </p:txBody>
      </p:sp>
      <p:sp>
        <p:nvSpPr>
          <p:cNvPr id="9" name="Google Shape;56;p13">
            <a:extLst>
              <a:ext uri="{FF2B5EF4-FFF2-40B4-BE49-F238E27FC236}">
                <a16:creationId xmlns:a16="http://schemas.microsoft.com/office/drawing/2014/main" id="{9133F18C-0A21-870E-A48C-BBA27BD61572}"/>
              </a:ext>
            </a:extLst>
          </p:cNvPr>
          <p:cNvSpPr txBox="1">
            <a:spLocks/>
          </p:cNvSpPr>
          <p:nvPr/>
        </p:nvSpPr>
        <p:spPr>
          <a:xfrm>
            <a:off x="68986" y="4019439"/>
            <a:ext cx="11030273" cy="65721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See also: </a:t>
            </a:r>
            <a:r>
              <a:rPr lang="en-US" sz="2400" b="1" dirty="0">
                <a:solidFill>
                  <a:schemeClr val="accent4">
                    <a:lumMod val="60000"/>
                    <a:lumOff val="40000"/>
                  </a:schemeClr>
                </a:solidFill>
              </a:rPr>
              <a:t>https://</a:t>
            </a:r>
            <a:r>
              <a:rPr lang="en-US" sz="2400" b="1" dirty="0" err="1">
                <a:solidFill>
                  <a:schemeClr val="accent4">
                    <a:lumMod val="60000"/>
                    <a:lumOff val="40000"/>
                  </a:schemeClr>
                </a:solidFill>
              </a:rPr>
              <a:t>genome.ucsc.edu</a:t>
            </a:r>
            <a:r>
              <a:rPr lang="en-US" sz="2400" b="1" dirty="0">
                <a:solidFill>
                  <a:schemeClr val="accent4">
                    <a:lumMod val="60000"/>
                    <a:lumOff val="40000"/>
                  </a:schemeClr>
                </a:solidFill>
              </a:rPr>
              <a:t>/</a:t>
            </a:r>
            <a:r>
              <a:rPr lang="en-US" sz="2400" b="1" dirty="0" err="1">
                <a:solidFill>
                  <a:schemeClr val="accent4">
                    <a:lumMod val="60000"/>
                    <a:lumOff val="40000"/>
                  </a:schemeClr>
                </a:solidFill>
              </a:rPr>
              <a:t>goldenPath</a:t>
            </a:r>
            <a:r>
              <a:rPr lang="en-US" sz="2400" b="1" dirty="0">
                <a:solidFill>
                  <a:schemeClr val="accent4">
                    <a:lumMod val="60000"/>
                    <a:lumOff val="40000"/>
                  </a:schemeClr>
                </a:solidFill>
              </a:rPr>
              <a:t>/help/</a:t>
            </a:r>
            <a:r>
              <a:rPr lang="en-US" sz="2400" b="1" dirty="0" err="1">
                <a:solidFill>
                  <a:schemeClr val="accent4">
                    <a:lumMod val="60000"/>
                    <a:lumOff val="40000"/>
                  </a:schemeClr>
                </a:solidFill>
              </a:rPr>
              <a:t>hgTrackHubHelp.html</a:t>
            </a:r>
            <a:r>
              <a:rPr lang="en-US" sz="2400" b="1" dirty="0">
                <a:solidFill>
                  <a:schemeClr val="accent4">
                    <a:lumMod val="60000"/>
                    <a:lumOff val="40000"/>
                  </a:schemeClr>
                </a:solidFill>
              </a:rPr>
              <a:t> </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17817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Build your own assembly hub</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9" y="1965685"/>
            <a:ext cx="6205351" cy="47595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2000" b="1" dirty="0">
                <a:solidFill>
                  <a:schemeClr val="accent4">
                    <a:lumMod val="60000"/>
                    <a:lumOff val="40000"/>
                  </a:schemeClr>
                </a:solidFill>
              </a:rPr>
              <a:t>https://genome-</a:t>
            </a:r>
            <a:r>
              <a:rPr lang="en-US" sz="2000" b="1" dirty="0" err="1">
                <a:solidFill>
                  <a:schemeClr val="accent4">
                    <a:lumMod val="60000"/>
                    <a:lumOff val="40000"/>
                  </a:schemeClr>
                </a:solidFill>
              </a:rPr>
              <a:t>test.gi.ucsc.edu</a:t>
            </a:r>
            <a:r>
              <a:rPr lang="en-US" sz="2000" b="1" dirty="0">
                <a:solidFill>
                  <a:schemeClr val="accent4">
                    <a:lumMod val="60000"/>
                    <a:lumOff val="40000"/>
                  </a:schemeClr>
                </a:solidFill>
              </a:rPr>
              <a:t>/~</a:t>
            </a:r>
            <a:r>
              <a:rPr lang="en-US" sz="2000" b="1" dirty="0" err="1">
                <a:solidFill>
                  <a:schemeClr val="accent4">
                    <a:lumMod val="60000"/>
                    <a:lumOff val="40000"/>
                  </a:schemeClr>
                </a:solidFill>
              </a:rPr>
              <a:t>hiram</a:t>
            </a:r>
            <a:r>
              <a:rPr lang="en-US" sz="2000" b="1" dirty="0">
                <a:solidFill>
                  <a:schemeClr val="accent4">
                    <a:lumMod val="60000"/>
                    <a:lumOff val="40000"/>
                  </a:schemeClr>
                </a:solidFill>
              </a:rPr>
              <a:t>/Loa_loa_V3.1/</a:t>
            </a:r>
            <a:endParaRPr lang="en-US" sz="1800" dirty="0">
              <a:solidFill>
                <a:schemeClr val="accent4">
                  <a:lumMod val="60000"/>
                  <a:lumOff val="40000"/>
                </a:schemeClr>
              </a:solidFill>
            </a:endParaRPr>
          </a:p>
        </p:txBody>
      </p:sp>
      <p:pic>
        <p:nvPicPr>
          <p:cNvPr id="6" name="Picture 5" descr="Graphical user interface, text, application&#10;&#10;Description automatically generated">
            <a:extLst>
              <a:ext uri="{FF2B5EF4-FFF2-40B4-BE49-F238E27FC236}">
                <a16:creationId xmlns:a16="http://schemas.microsoft.com/office/drawing/2014/main" id="{7ADAF9E2-47BE-EE90-C216-AF219E57F30E}"/>
              </a:ext>
            </a:extLst>
          </p:cNvPr>
          <p:cNvPicPr>
            <a:picLocks noChangeAspect="1"/>
          </p:cNvPicPr>
          <p:nvPr/>
        </p:nvPicPr>
        <p:blipFill>
          <a:blip r:embed="rId3"/>
          <a:stretch>
            <a:fillRect/>
          </a:stretch>
        </p:blipFill>
        <p:spPr>
          <a:xfrm>
            <a:off x="6183803" y="892312"/>
            <a:ext cx="5835135" cy="5859965"/>
          </a:xfrm>
          <a:prstGeom prst="rect">
            <a:avLst/>
          </a:prstGeom>
        </p:spPr>
      </p:pic>
      <p:sp>
        <p:nvSpPr>
          <p:cNvPr id="7" name="Google Shape;56;p13">
            <a:extLst>
              <a:ext uri="{FF2B5EF4-FFF2-40B4-BE49-F238E27FC236}">
                <a16:creationId xmlns:a16="http://schemas.microsoft.com/office/drawing/2014/main" id="{D94DDA82-991B-146F-8CD9-A960E8FE7919}"/>
              </a:ext>
            </a:extLst>
          </p:cNvPr>
          <p:cNvSpPr txBox="1">
            <a:spLocks/>
          </p:cNvSpPr>
          <p:nvPr/>
        </p:nvSpPr>
        <p:spPr>
          <a:xfrm>
            <a:off x="68989" y="1040661"/>
            <a:ext cx="4911573"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Example:</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91345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Build your own assembly hub</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9" y="1268496"/>
            <a:ext cx="7069230" cy="47595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2000" b="1" dirty="0">
                <a:solidFill>
                  <a:schemeClr val="accent4">
                    <a:lumMod val="60000"/>
                    <a:lumOff val="40000"/>
                  </a:schemeClr>
                </a:solidFill>
              </a:rPr>
              <a:t>https://genome-</a:t>
            </a:r>
            <a:r>
              <a:rPr lang="en-US" sz="2000" b="1" dirty="0" err="1">
                <a:solidFill>
                  <a:schemeClr val="accent4">
                    <a:lumMod val="60000"/>
                    <a:lumOff val="40000"/>
                  </a:schemeClr>
                </a:solidFill>
              </a:rPr>
              <a:t>test.gi.ucsc.edu</a:t>
            </a:r>
            <a:r>
              <a:rPr lang="en-US" sz="2000" b="1" dirty="0">
                <a:solidFill>
                  <a:schemeClr val="accent4">
                    <a:lumMod val="60000"/>
                    <a:lumOff val="40000"/>
                  </a:schemeClr>
                </a:solidFill>
              </a:rPr>
              <a:t>/~</a:t>
            </a:r>
            <a:r>
              <a:rPr lang="en-US" sz="2000" b="1" dirty="0" err="1">
                <a:solidFill>
                  <a:schemeClr val="accent4">
                    <a:lumMod val="60000"/>
                    <a:lumOff val="40000"/>
                  </a:schemeClr>
                </a:solidFill>
              </a:rPr>
              <a:t>hiram</a:t>
            </a:r>
            <a:r>
              <a:rPr lang="en-US" sz="2000" b="1" dirty="0">
                <a:solidFill>
                  <a:schemeClr val="accent4">
                    <a:lumMod val="60000"/>
                    <a:lumOff val="40000"/>
                  </a:schemeClr>
                </a:solidFill>
              </a:rPr>
              <a:t>/Loa_loa_V3.1/</a:t>
            </a:r>
            <a:r>
              <a:rPr lang="en-US" sz="2000" b="1" dirty="0" err="1">
                <a:solidFill>
                  <a:schemeClr val="accent4">
                    <a:lumMod val="60000"/>
                    <a:lumOff val="40000"/>
                  </a:schemeClr>
                </a:solidFill>
              </a:rPr>
              <a:t>hub.txt</a:t>
            </a:r>
            <a:endParaRPr lang="en-US" sz="18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8C3468C2-F171-04C6-969C-F64566E850AF}"/>
              </a:ext>
            </a:extLst>
          </p:cNvPr>
          <p:cNvSpPr txBox="1"/>
          <p:nvPr/>
        </p:nvSpPr>
        <p:spPr>
          <a:xfrm>
            <a:off x="68989" y="902903"/>
            <a:ext cx="9464671" cy="369332"/>
          </a:xfrm>
          <a:prstGeom prst="rect">
            <a:avLst/>
          </a:prstGeom>
          <a:noFill/>
        </p:spPr>
        <p:txBody>
          <a:bodyPr wrap="square" rtlCol="0">
            <a:spAutoFit/>
          </a:bodyPr>
          <a:lstStyle/>
          <a:p>
            <a:r>
              <a:rPr lang="en-US" dirty="0"/>
              <a:t>Submit the URL of the </a:t>
            </a:r>
            <a:r>
              <a:rPr lang="en-US" dirty="0" err="1"/>
              <a:t>hub.txt</a:t>
            </a:r>
            <a:r>
              <a:rPr lang="en-US" dirty="0"/>
              <a:t> file to the genome browser to start the display of this hub</a:t>
            </a:r>
          </a:p>
        </p:txBody>
      </p:sp>
      <p:pic>
        <p:nvPicPr>
          <p:cNvPr id="3" name="Picture 2" descr="Graphical user interface, text, application, email&#10;&#10;Description automatically generated">
            <a:extLst>
              <a:ext uri="{FF2B5EF4-FFF2-40B4-BE49-F238E27FC236}">
                <a16:creationId xmlns:a16="http://schemas.microsoft.com/office/drawing/2014/main" id="{04749B5D-B38C-9AED-DD5C-F46B0858CEB6}"/>
              </a:ext>
            </a:extLst>
          </p:cNvPr>
          <p:cNvPicPr>
            <a:picLocks noChangeAspect="1"/>
          </p:cNvPicPr>
          <p:nvPr/>
        </p:nvPicPr>
        <p:blipFill>
          <a:blip r:embed="rId3"/>
          <a:stretch>
            <a:fillRect/>
          </a:stretch>
        </p:blipFill>
        <p:spPr>
          <a:xfrm>
            <a:off x="196644" y="1818428"/>
            <a:ext cx="10607233" cy="4899681"/>
          </a:xfrm>
          <a:prstGeom prst="rect">
            <a:avLst/>
          </a:prstGeom>
        </p:spPr>
      </p:pic>
      <p:sp>
        <p:nvSpPr>
          <p:cNvPr id="5" name="Google Shape;56;p13">
            <a:extLst>
              <a:ext uri="{FF2B5EF4-FFF2-40B4-BE49-F238E27FC236}">
                <a16:creationId xmlns:a16="http://schemas.microsoft.com/office/drawing/2014/main" id="{6732E46A-3B25-6D6E-9299-625870EEEC45}"/>
              </a:ext>
            </a:extLst>
          </p:cNvPr>
          <p:cNvSpPr txBox="1">
            <a:spLocks/>
          </p:cNvSpPr>
          <p:nvPr/>
        </p:nvSpPr>
        <p:spPr>
          <a:xfrm>
            <a:off x="6096000" y="1778080"/>
            <a:ext cx="5422409" cy="47595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2000" b="1" dirty="0">
                <a:solidFill>
                  <a:schemeClr val="accent4">
                    <a:lumMod val="60000"/>
                    <a:lumOff val="40000"/>
                  </a:schemeClr>
                </a:solidFill>
              </a:rPr>
              <a:t>https://</a:t>
            </a:r>
            <a:r>
              <a:rPr lang="en-US" sz="2000" b="1" dirty="0" err="1">
                <a:solidFill>
                  <a:schemeClr val="accent4">
                    <a:lumMod val="60000"/>
                    <a:lumOff val="40000"/>
                  </a:schemeClr>
                </a:solidFill>
              </a:rPr>
              <a:t>genome.ucsc.edu</a:t>
            </a:r>
            <a:r>
              <a:rPr lang="en-US" sz="2000" b="1" dirty="0">
                <a:solidFill>
                  <a:schemeClr val="accent4">
                    <a:lumMod val="60000"/>
                    <a:lumOff val="40000"/>
                  </a:schemeClr>
                </a:solidFill>
              </a:rPr>
              <a:t>/</a:t>
            </a:r>
            <a:r>
              <a:rPr lang="en-US" sz="2000" b="1" dirty="0" err="1">
                <a:solidFill>
                  <a:schemeClr val="accent4">
                    <a:lumMod val="60000"/>
                    <a:lumOff val="40000"/>
                  </a:schemeClr>
                </a:solidFill>
              </a:rPr>
              <a:t>cgi</a:t>
            </a:r>
            <a:r>
              <a:rPr lang="en-US" sz="2000" b="1" dirty="0">
                <a:solidFill>
                  <a:schemeClr val="accent4">
                    <a:lumMod val="60000"/>
                    <a:lumOff val="40000"/>
                  </a:schemeClr>
                </a:solidFill>
              </a:rPr>
              <a:t>-bin/</a:t>
            </a:r>
            <a:r>
              <a:rPr lang="en-US" sz="2000" b="1" dirty="0" err="1">
                <a:solidFill>
                  <a:schemeClr val="accent4">
                    <a:lumMod val="60000"/>
                    <a:lumOff val="40000"/>
                  </a:schemeClr>
                </a:solidFill>
              </a:rPr>
              <a:t>hgHubConnect</a:t>
            </a:r>
            <a:endParaRPr lang="en-US" sz="1800" dirty="0">
              <a:solidFill>
                <a:schemeClr val="accent4">
                  <a:lumMod val="60000"/>
                  <a:lumOff val="40000"/>
                </a:schemeClr>
              </a:solidFill>
            </a:endParaRPr>
          </a:p>
        </p:txBody>
      </p:sp>
      <p:sp>
        <p:nvSpPr>
          <p:cNvPr id="9" name="Rounded Rectangle 8">
            <a:extLst>
              <a:ext uri="{FF2B5EF4-FFF2-40B4-BE49-F238E27FC236}">
                <a16:creationId xmlns:a16="http://schemas.microsoft.com/office/drawing/2014/main" id="{C5EC11A5-F141-E770-6F81-442D4E2A9030}"/>
              </a:ext>
            </a:extLst>
          </p:cNvPr>
          <p:cNvSpPr/>
          <p:nvPr/>
        </p:nvSpPr>
        <p:spPr>
          <a:xfrm>
            <a:off x="570271" y="5325074"/>
            <a:ext cx="6194323" cy="475958"/>
          </a:xfrm>
          <a:prstGeom prst="roundRect">
            <a:avLst/>
          </a:prstGeom>
          <a:solidFill>
            <a:schemeClr val="accent1">
              <a:alpha val="29801"/>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12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One file to rule them all</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6323" y="948227"/>
            <a:ext cx="11191194"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Create ‘</a:t>
            </a:r>
            <a:r>
              <a:rPr lang="en-US" sz="3200" b="1" dirty="0" err="1">
                <a:solidFill>
                  <a:schemeClr val="accent4">
                    <a:lumMod val="60000"/>
                    <a:lumOff val="40000"/>
                  </a:schemeClr>
                </a:solidFill>
              </a:rPr>
              <a:t>hub.txt</a:t>
            </a:r>
            <a:r>
              <a:rPr lang="en-US" sz="3200" b="1" dirty="0">
                <a:solidFill>
                  <a:schemeClr val="accent4">
                    <a:lumMod val="60000"/>
                    <a:lumOff val="40000"/>
                  </a:schemeClr>
                </a:solidFill>
              </a:rPr>
              <a:t>’ file to submit this hub to the genome browser </a:t>
            </a:r>
            <a:endParaRPr lang="en-US" dirty="0">
              <a:solidFill>
                <a:schemeClr val="accent4">
                  <a:lumMod val="60000"/>
                  <a:lumOff val="40000"/>
                </a:schemeClr>
              </a:solidFill>
            </a:endParaRPr>
          </a:p>
        </p:txBody>
      </p:sp>
      <p:sp>
        <p:nvSpPr>
          <p:cNvPr id="5" name="TextBox 4">
            <a:extLst>
              <a:ext uri="{FF2B5EF4-FFF2-40B4-BE49-F238E27FC236}">
                <a16:creationId xmlns:a16="http://schemas.microsoft.com/office/drawing/2014/main" id="{E71097A1-CA5A-9F69-84CD-D09047928C32}"/>
              </a:ext>
            </a:extLst>
          </p:cNvPr>
          <p:cNvSpPr txBox="1"/>
          <p:nvPr/>
        </p:nvSpPr>
        <p:spPr>
          <a:xfrm>
            <a:off x="565377" y="1950964"/>
            <a:ext cx="4964949" cy="4524315"/>
          </a:xfrm>
          <a:prstGeom prst="rect">
            <a:avLst/>
          </a:prstGeom>
          <a:noFill/>
        </p:spPr>
        <p:txBody>
          <a:bodyPr wrap="none" rtlCol="0">
            <a:spAutoFit/>
          </a:bodyPr>
          <a:lstStyle/>
          <a:p>
            <a:r>
              <a:rPr lang="en-US" dirty="0"/>
              <a:t>hub Loa_loa_V3.1 genome assembly</a:t>
            </a:r>
          </a:p>
          <a:p>
            <a:r>
              <a:rPr lang="en-US" dirty="0" err="1"/>
              <a:t>shortLabel</a:t>
            </a:r>
            <a:r>
              <a:rPr lang="en-US" dirty="0"/>
              <a:t> Loa_loa_V3.1</a:t>
            </a:r>
          </a:p>
          <a:p>
            <a:r>
              <a:rPr lang="en-US" dirty="0" err="1"/>
              <a:t>longLabel</a:t>
            </a:r>
            <a:r>
              <a:rPr lang="en-US" dirty="0"/>
              <a:t> Loa_loa_V3.1</a:t>
            </a:r>
          </a:p>
          <a:p>
            <a:r>
              <a:rPr lang="en-US" dirty="0" err="1"/>
              <a:t>useOneFile</a:t>
            </a:r>
            <a:r>
              <a:rPr lang="en-US" dirty="0"/>
              <a:t> on</a:t>
            </a:r>
          </a:p>
          <a:p>
            <a:r>
              <a:rPr lang="en-US" dirty="0"/>
              <a:t>email </a:t>
            </a:r>
            <a:r>
              <a:rPr lang="en-US" dirty="0" err="1"/>
              <a:t>yourEmail@uni.edu</a:t>
            </a:r>
            <a:endParaRPr lang="en-US" dirty="0"/>
          </a:p>
          <a:p>
            <a:r>
              <a:rPr lang="en-US" dirty="0" err="1"/>
              <a:t>descriptionUrl</a:t>
            </a:r>
            <a:r>
              <a:rPr lang="en-US" dirty="0"/>
              <a:t> html/Loa_loa_V3.1.description.html</a:t>
            </a:r>
          </a:p>
          <a:p>
            <a:endParaRPr lang="en-US" dirty="0"/>
          </a:p>
          <a:p>
            <a:r>
              <a:rPr lang="en-US" dirty="0"/>
              <a:t>genome Loa_loa_V3.1</a:t>
            </a:r>
          </a:p>
          <a:p>
            <a:r>
              <a:rPr lang="en-US" dirty="0"/>
              <a:t>groups </a:t>
            </a:r>
            <a:r>
              <a:rPr lang="en-US" dirty="0" err="1"/>
              <a:t>groups.txt</a:t>
            </a:r>
            <a:endParaRPr lang="en-US" dirty="0"/>
          </a:p>
          <a:p>
            <a:r>
              <a:rPr lang="en-US" dirty="0"/>
              <a:t>description Loa_loa_V3.1</a:t>
            </a:r>
          </a:p>
          <a:p>
            <a:r>
              <a:rPr lang="en-US" dirty="0" err="1"/>
              <a:t>twoBitPath</a:t>
            </a:r>
            <a:r>
              <a:rPr lang="en-US" dirty="0"/>
              <a:t> Loa_loa_V3.1.2bit</a:t>
            </a:r>
          </a:p>
          <a:p>
            <a:r>
              <a:rPr lang="en-US" dirty="0" err="1"/>
              <a:t>twoBitBptUrl</a:t>
            </a:r>
            <a:r>
              <a:rPr lang="en-US" dirty="0"/>
              <a:t> Loa_loa_V3.1.2bit.bpt</a:t>
            </a:r>
          </a:p>
          <a:p>
            <a:r>
              <a:rPr lang="en-US" dirty="0"/>
              <a:t>organism Loa_loa_V3.1</a:t>
            </a:r>
          </a:p>
          <a:p>
            <a:r>
              <a:rPr lang="en-US" dirty="0" err="1"/>
              <a:t>defaultPos</a:t>
            </a:r>
            <a:r>
              <a:rPr lang="en-US" dirty="0"/>
              <a:t> NW_018108181.1:441885-451885</a:t>
            </a:r>
          </a:p>
          <a:p>
            <a:r>
              <a:rPr lang="en-US" dirty="0" err="1"/>
              <a:t>scientificName</a:t>
            </a:r>
            <a:r>
              <a:rPr lang="en-US" dirty="0"/>
              <a:t> Loa_loa_V3.1</a:t>
            </a:r>
          </a:p>
          <a:p>
            <a:r>
              <a:rPr lang="en-US" dirty="0" err="1"/>
              <a:t>htmlPath</a:t>
            </a:r>
            <a:r>
              <a:rPr lang="en-US" dirty="0"/>
              <a:t> html/Loa_loa_V3.1.description.html</a:t>
            </a:r>
          </a:p>
        </p:txBody>
      </p:sp>
      <p:sp>
        <p:nvSpPr>
          <p:cNvPr id="2" name="Google Shape;56;p13">
            <a:extLst>
              <a:ext uri="{FF2B5EF4-FFF2-40B4-BE49-F238E27FC236}">
                <a16:creationId xmlns:a16="http://schemas.microsoft.com/office/drawing/2014/main" id="{BD7D7B41-65D8-CECA-6CFB-D7A124800D1B}"/>
              </a:ext>
            </a:extLst>
          </p:cNvPr>
          <p:cNvSpPr txBox="1">
            <a:spLocks/>
          </p:cNvSpPr>
          <p:nvPr/>
        </p:nvSpPr>
        <p:spPr>
          <a:xfrm>
            <a:off x="5730487" y="1950964"/>
            <a:ext cx="5067215" cy="123970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First section defines the hub identity.</a:t>
            </a:r>
            <a:endParaRPr lang="en-US" dirty="0">
              <a:solidFill>
                <a:schemeClr val="accent4">
                  <a:lumMod val="60000"/>
                  <a:lumOff val="40000"/>
                </a:schemeClr>
              </a:solidFill>
            </a:endParaRPr>
          </a:p>
        </p:txBody>
      </p:sp>
      <p:sp>
        <p:nvSpPr>
          <p:cNvPr id="3" name="Google Shape;56;p13">
            <a:extLst>
              <a:ext uri="{FF2B5EF4-FFF2-40B4-BE49-F238E27FC236}">
                <a16:creationId xmlns:a16="http://schemas.microsoft.com/office/drawing/2014/main" id="{8D69D9B0-657D-F6DD-2470-F9CF46E9B2A9}"/>
              </a:ext>
            </a:extLst>
          </p:cNvPr>
          <p:cNvSpPr txBox="1">
            <a:spLocks/>
          </p:cNvSpPr>
          <p:nvPr/>
        </p:nvSpPr>
        <p:spPr>
          <a:xfrm>
            <a:off x="5730486" y="3785419"/>
            <a:ext cx="5067215" cy="1636226"/>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Next section defines the genome assembly sequence files.</a:t>
            </a:r>
            <a:endParaRPr lang="en-US" dirty="0">
              <a:solidFill>
                <a:schemeClr val="accent4">
                  <a:lumMod val="60000"/>
                  <a:lumOff val="40000"/>
                </a:schemeClr>
              </a:solidFill>
            </a:endParaRPr>
          </a:p>
        </p:txBody>
      </p:sp>
      <p:sp>
        <p:nvSpPr>
          <p:cNvPr id="6" name="Google Shape;56;p13">
            <a:extLst>
              <a:ext uri="{FF2B5EF4-FFF2-40B4-BE49-F238E27FC236}">
                <a16:creationId xmlns:a16="http://schemas.microsoft.com/office/drawing/2014/main" id="{7BB99CF6-DAB1-571A-E403-15C11E2E6545}"/>
              </a:ext>
            </a:extLst>
          </p:cNvPr>
          <p:cNvSpPr txBox="1">
            <a:spLocks/>
          </p:cNvSpPr>
          <p:nvPr/>
        </p:nvSpPr>
        <p:spPr>
          <a:xfrm>
            <a:off x="5730487" y="5618291"/>
            <a:ext cx="5067215" cy="1239709"/>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2400" b="1" dirty="0">
                <a:solidFill>
                  <a:schemeClr val="accent4">
                    <a:lumMod val="60000"/>
                    <a:lumOff val="40000"/>
                  </a:schemeClr>
                </a:solidFill>
              </a:rPr>
              <a:t>A ‘track’ hub would only have the ‘genome’ line to reference an existing genome in the UCSC browser system.</a:t>
            </a:r>
            <a:endParaRPr lang="en-US" sz="2000" dirty="0">
              <a:solidFill>
                <a:schemeClr val="accent4">
                  <a:lumMod val="60000"/>
                  <a:lumOff val="40000"/>
                </a:schemeClr>
              </a:solidFill>
            </a:endParaRPr>
          </a:p>
        </p:txBody>
      </p:sp>
    </p:spTree>
    <p:extLst>
      <p:ext uri="{BB962C8B-B14F-4D97-AF65-F5344CB8AC3E}">
        <p14:creationId xmlns:p14="http://schemas.microsoft.com/office/powerpoint/2010/main" val="346573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website&#10;&#10;Description automatically generated">
            <a:extLst>
              <a:ext uri="{FF2B5EF4-FFF2-40B4-BE49-F238E27FC236}">
                <a16:creationId xmlns:a16="http://schemas.microsoft.com/office/drawing/2014/main" id="{6F7C74DD-2D07-018B-95F3-C0AEB6995F29}"/>
              </a:ext>
            </a:extLst>
          </p:cNvPr>
          <p:cNvPicPr>
            <a:picLocks noChangeAspect="1"/>
          </p:cNvPicPr>
          <p:nvPr/>
        </p:nvPicPr>
        <p:blipFill>
          <a:blip r:embed="rId3"/>
          <a:stretch>
            <a:fillRect/>
          </a:stretch>
        </p:blipFill>
        <p:spPr>
          <a:xfrm>
            <a:off x="1338618" y="958299"/>
            <a:ext cx="9514764" cy="4941402"/>
          </a:xfrm>
          <a:prstGeom prst="rect">
            <a:avLst/>
          </a:prstGeom>
          <a:ln w="28575">
            <a:solidFill>
              <a:schemeClr val="accent5">
                <a:lumMod val="50000"/>
              </a:schemeClr>
            </a:solidFill>
          </a:ln>
        </p:spPr>
      </p:pic>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4"/>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0"/>
            <a:ext cx="9144000" cy="882869"/>
          </a:xfrm>
          <a:solidFill>
            <a:schemeClr val="accent5">
              <a:lumMod val="50000"/>
            </a:schemeClr>
          </a:solidFill>
        </p:spPr>
        <p:txBody>
          <a:bodyPr>
            <a:normAutofit fontScale="90000"/>
          </a:bodyPr>
          <a:lstStyle/>
          <a:p>
            <a:r>
              <a:rPr lang="en-US" dirty="0">
                <a:solidFill>
                  <a:srgbClr val="FFC000"/>
                </a:solidFill>
              </a:rPr>
              <a:t>UCSC Genome Browser</a:t>
            </a:r>
          </a:p>
        </p:txBody>
      </p:sp>
      <p:sp>
        <p:nvSpPr>
          <p:cNvPr id="3" name="TextBox 2">
            <a:extLst>
              <a:ext uri="{FF2B5EF4-FFF2-40B4-BE49-F238E27FC236}">
                <a16:creationId xmlns:a16="http://schemas.microsoft.com/office/drawing/2014/main" id="{854A8730-077A-EBFB-F3E3-383CD8E908DE}"/>
              </a:ext>
            </a:extLst>
          </p:cNvPr>
          <p:cNvSpPr txBox="1"/>
          <p:nvPr/>
        </p:nvSpPr>
        <p:spPr>
          <a:xfrm>
            <a:off x="7984471" y="958299"/>
            <a:ext cx="268352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p>
        </p:txBody>
      </p:sp>
    </p:spTree>
    <p:extLst>
      <p:ext uri="{BB962C8B-B14F-4D97-AF65-F5344CB8AC3E}">
        <p14:creationId xmlns:p14="http://schemas.microsoft.com/office/powerpoint/2010/main" val="1753619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Build your own assembly hub</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9" y="962392"/>
            <a:ext cx="11191194"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continued ‘</a:t>
            </a:r>
            <a:r>
              <a:rPr lang="en-US" sz="3200" b="1" dirty="0" err="1">
                <a:solidFill>
                  <a:schemeClr val="accent4">
                    <a:lumMod val="60000"/>
                    <a:lumOff val="40000"/>
                  </a:schemeClr>
                </a:solidFill>
              </a:rPr>
              <a:t>hub.txt</a:t>
            </a:r>
            <a:r>
              <a:rPr lang="en-US" sz="3200" b="1" dirty="0">
                <a:solidFill>
                  <a:schemeClr val="accent4">
                    <a:lumMod val="60000"/>
                    <a:lumOff val="40000"/>
                  </a:schemeClr>
                </a:solidFill>
              </a:rPr>
              <a:t>’ file to define the tracks for the assembly hub </a:t>
            </a:r>
            <a:endParaRPr lang="en-US" dirty="0">
              <a:solidFill>
                <a:schemeClr val="accent4">
                  <a:lumMod val="60000"/>
                  <a:lumOff val="40000"/>
                </a:schemeClr>
              </a:solidFill>
            </a:endParaRPr>
          </a:p>
        </p:txBody>
      </p:sp>
      <p:sp>
        <p:nvSpPr>
          <p:cNvPr id="5" name="TextBox 4">
            <a:extLst>
              <a:ext uri="{FF2B5EF4-FFF2-40B4-BE49-F238E27FC236}">
                <a16:creationId xmlns:a16="http://schemas.microsoft.com/office/drawing/2014/main" id="{E71097A1-CA5A-9F69-84CD-D09047928C32}"/>
              </a:ext>
            </a:extLst>
          </p:cNvPr>
          <p:cNvSpPr txBox="1"/>
          <p:nvPr/>
        </p:nvSpPr>
        <p:spPr>
          <a:xfrm>
            <a:off x="224909" y="1958822"/>
            <a:ext cx="3039165" cy="4893647"/>
          </a:xfrm>
          <a:prstGeom prst="rect">
            <a:avLst/>
          </a:prstGeom>
          <a:noFill/>
        </p:spPr>
        <p:txBody>
          <a:bodyPr wrap="none" rtlCol="0">
            <a:spAutoFit/>
          </a:bodyPr>
          <a:lstStyle/>
          <a:p>
            <a:r>
              <a:rPr lang="en-US" sz="1200" dirty="0"/>
              <a:t>track assembly</a:t>
            </a:r>
          </a:p>
          <a:p>
            <a:r>
              <a:rPr lang="en-US" sz="1200" dirty="0" err="1"/>
              <a:t>longLabel</a:t>
            </a:r>
            <a:r>
              <a:rPr lang="en-US" sz="1200" dirty="0"/>
              <a:t> Assembly</a:t>
            </a:r>
          </a:p>
          <a:p>
            <a:r>
              <a:rPr lang="en-US" sz="1200" dirty="0" err="1"/>
              <a:t>shortLabel</a:t>
            </a:r>
            <a:r>
              <a:rPr lang="en-US" sz="1200" dirty="0"/>
              <a:t> Assembly</a:t>
            </a:r>
          </a:p>
          <a:p>
            <a:r>
              <a:rPr lang="en-US" sz="1200" dirty="0"/>
              <a:t>visibility pack</a:t>
            </a:r>
          </a:p>
          <a:p>
            <a:r>
              <a:rPr lang="en-US" sz="1200" dirty="0" err="1"/>
              <a:t>colorByStrand</a:t>
            </a:r>
            <a:r>
              <a:rPr lang="en-US" sz="1200" dirty="0"/>
              <a:t> 150,100,30 230,170,40</a:t>
            </a:r>
          </a:p>
          <a:p>
            <a:r>
              <a:rPr lang="en-US" sz="1200" dirty="0"/>
              <a:t>color 150,100,30</a:t>
            </a:r>
          </a:p>
          <a:p>
            <a:r>
              <a:rPr lang="en-US" sz="1200" dirty="0" err="1"/>
              <a:t>altColor</a:t>
            </a:r>
            <a:r>
              <a:rPr lang="en-US" sz="1200" dirty="0"/>
              <a:t> 230,170,40</a:t>
            </a:r>
          </a:p>
          <a:p>
            <a:r>
              <a:rPr lang="en-US" sz="1200" dirty="0" err="1"/>
              <a:t>bigDataUrl</a:t>
            </a:r>
            <a:r>
              <a:rPr lang="en-US" sz="1200" dirty="0"/>
              <a:t> </a:t>
            </a:r>
            <a:r>
              <a:rPr lang="en-US" sz="1200" dirty="0" err="1"/>
              <a:t>bbi</a:t>
            </a:r>
            <a:r>
              <a:rPr lang="en-US" sz="1200" dirty="0"/>
              <a:t>/Loa_loa_V3.1.assembly.bb</a:t>
            </a:r>
          </a:p>
          <a:p>
            <a:r>
              <a:rPr lang="en-US" sz="1200" dirty="0"/>
              <a:t>type </a:t>
            </a:r>
            <a:r>
              <a:rPr lang="en-US" sz="1200" dirty="0" err="1"/>
              <a:t>bigBed</a:t>
            </a:r>
            <a:r>
              <a:rPr lang="en-US" sz="1200" dirty="0"/>
              <a:t> 6</a:t>
            </a:r>
          </a:p>
          <a:p>
            <a:r>
              <a:rPr lang="en-US" sz="1200" dirty="0"/>
              <a:t>html html/Loa_loa_V3.1.assembly</a:t>
            </a:r>
          </a:p>
          <a:p>
            <a:r>
              <a:rPr lang="en-US" sz="1200" dirty="0" err="1"/>
              <a:t>searchIndex</a:t>
            </a:r>
            <a:r>
              <a:rPr lang="en-US" sz="1200" dirty="0"/>
              <a:t> name</a:t>
            </a:r>
          </a:p>
          <a:p>
            <a:r>
              <a:rPr lang="en-US" sz="1200" dirty="0" err="1"/>
              <a:t>searchTrix</a:t>
            </a:r>
            <a:r>
              <a:rPr lang="en-US" sz="1200" dirty="0"/>
              <a:t> </a:t>
            </a:r>
            <a:r>
              <a:rPr lang="en-US" sz="1200" dirty="0" err="1"/>
              <a:t>ixIxx</a:t>
            </a:r>
            <a:r>
              <a:rPr lang="en-US" sz="1200" dirty="0"/>
              <a:t>/Loa_loa_V3.1.assembly.ix</a:t>
            </a:r>
          </a:p>
          <a:p>
            <a:r>
              <a:rPr lang="en-US" sz="1200" dirty="0" err="1"/>
              <a:t>url</a:t>
            </a:r>
            <a:r>
              <a:rPr lang="en-US" sz="1200" dirty="0"/>
              <a:t> https://</a:t>
            </a:r>
            <a:r>
              <a:rPr lang="en-US" sz="1200" dirty="0" err="1"/>
              <a:t>www.ncbi.nlm.nih.gov</a:t>
            </a:r>
            <a:r>
              <a:rPr lang="en-US" sz="1200" dirty="0"/>
              <a:t>/</a:t>
            </a:r>
            <a:r>
              <a:rPr lang="en-US" sz="1200" dirty="0" err="1"/>
              <a:t>nuccore</a:t>
            </a:r>
            <a:r>
              <a:rPr lang="en-US" sz="1200" dirty="0"/>
              <a:t>/$$</a:t>
            </a:r>
          </a:p>
          <a:p>
            <a:r>
              <a:rPr lang="en-US" sz="1200" dirty="0" err="1"/>
              <a:t>urlLabel</a:t>
            </a:r>
            <a:r>
              <a:rPr lang="en-US" sz="1200" dirty="0"/>
              <a:t> NCBI Nucleotide database</a:t>
            </a:r>
          </a:p>
          <a:p>
            <a:r>
              <a:rPr lang="en-US" sz="1200" dirty="0"/>
              <a:t>group map</a:t>
            </a:r>
          </a:p>
          <a:p>
            <a:endParaRPr lang="en-US" sz="1200" dirty="0"/>
          </a:p>
          <a:p>
            <a:r>
              <a:rPr lang="en-US" sz="1200" dirty="0"/>
              <a:t>track gap</a:t>
            </a:r>
          </a:p>
          <a:p>
            <a:r>
              <a:rPr lang="en-US" sz="1200" dirty="0" err="1"/>
              <a:t>longLabel</a:t>
            </a:r>
            <a:r>
              <a:rPr lang="en-US" sz="1200" dirty="0"/>
              <a:t> AGP gap</a:t>
            </a:r>
          </a:p>
          <a:p>
            <a:r>
              <a:rPr lang="en-US" sz="1200" dirty="0" err="1"/>
              <a:t>shortLabel</a:t>
            </a:r>
            <a:r>
              <a:rPr lang="en-US" sz="1200" dirty="0"/>
              <a:t> Gap (AGP defined)</a:t>
            </a:r>
          </a:p>
          <a:p>
            <a:r>
              <a:rPr lang="en-US" sz="1200" dirty="0"/>
              <a:t>visibility dense</a:t>
            </a:r>
          </a:p>
          <a:p>
            <a:r>
              <a:rPr lang="en-US" sz="1200" dirty="0"/>
              <a:t>color 0,0,0</a:t>
            </a:r>
          </a:p>
          <a:p>
            <a:r>
              <a:rPr lang="en-US" sz="1200" dirty="0" err="1"/>
              <a:t>bigDataUrl</a:t>
            </a:r>
            <a:r>
              <a:rPr lang="en-US" sz="1200" dirty="0"/>
              <a:t> </a:t>
            </a:r>
            <a:r>
              <a:rPr lang="en-US" sz="1200" dirty="0" err="1"/>
              <a:t>bbi</a:t>
            </a:r>
            <a:r>
              <a:rPr lang="en-US" sz="1200" dirty="0"/>
              <a:t>/Loa_loa_V3.1.gap.bb</a:t>
            </a:r>
          </a:p>
          <a:p>
            <a:r>
              <a:rPr lang="en-US" sz="1200" dirty="0"/>
              <a:t>type </a:t>
            </a:r>
            <a:r>
              <a:rPr lang="en-US" sz="1200" dirty="0" err="1"/>
              <a:t>bigBed</a:t>
            </a:r>
            <a:r>
              <a:rPr lang="en-US" sz="1200" dirty="0"/>
              <a:t> 4</a:t>
            </a:r>
          </a:p>
          <a:p>
            <a:r>
              <a:rPr lang="en-US" sz="1200" dirty="0"/>
              <a:t>group map</a:t>
            </a:r>
          </a:p>
          <a:p>
            <a:r>
              <a:rPr lang="en-US" sz="1200" dirty="0"/>
              <a:t>html html/Loa_loa_V3.1.gap</a:t>
            </a:r>
          </a:p>
        </p:txBody>
      </p:sp>
      <p:sp>
        <p:nvSpPr>
          <p:cNvPr id="2" name="Google Shape;56;p13">
            <a:extLst>
              <a:ext uri="{FF2B5EF4-FFF2-40B4-BE49-F238E27FC236}">
                <a16:creationId xmlns:a16="http://schemas.microsoft.com/office/drawing/2014/main" id="{DCD52FC8-125C-B25D-DC38-2DBA9AD716E9}"/>
              </a:ext>
            </a:extLst>
          </p:cNvPr>
          <p:cNvSpPr txBox="1">
            <a:spLocks/>
          </p:cNvSpPr>
          <p:nvPr/>
        </p:nvSpPr>
        <p:spPr>
          <a:xfrm>
            <a:off x="6192968" y="1958822"/>
            <a:ext cx="5067215" cy="1979799"/>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Additional sections define annotation tracks on this genome assembly.</a:t>
            </a:r>
            <a:endParaRPr lang="en-US" dirty="0">
              <a:solidFill>
                <a:schemeClr val="accent4">
                  <a:lumMod val="60000"/>
                  <a:lumOff val="40000"/>
                </a:schemeClr>
              </a:solidFill>
            </a:endParaRPr>
          </a:p>
        </p:txBody>
      </p:sp>
      <p:sp>
        <p:nvSpPr>
          <p:cNvPr id="3" name="Google Shape;56;p13">
            <a:extLst>
              <a:ext uri="{FF2B5EF4-FFF2-40B4-BE49-F238E27FC236}">
                <a16:creationId xmlns:a16="http://schemas.microsoft.com/office/drawing/2014/main" id="{BB7B301C-A5A9-F611-7813-CCF45C9494BB}"/>
              </a:ext>
            </a:extLst>
          </p:cNvPr>
          <p:cNvSpPr txBox="1">
            <a:spLocks/>
          </p:cNvSpPr>
          <p:nvPr/>
        </p:nvSpPr>
        <p:spPr>
          <a:xfrm>
            <a:off x="3570052" y="4631987"/>
            <a:ext cx="7782128" cy="971145"/>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See also: </a:t>
            </a:r>
            <a:r>
              <a:rPr lang="en-US" sz="2000" b="1" dirty="0">
                <a:solidFill>
                  <a:schemeClr val="accent4">
                    <a:lumMod val="60000"/>
                    <a:lumOff val="40000"/>
                  </a:schemeClr>
                </a:solidFill>
              </a:rPr>
              <a:t>https://</a:t>
            </a:r>
            <a:r>
              <a:rPr lang="en-US" sz="2000" b="1" dirty="0" err="1">
                <a:solidFill>
                  <a:schemeClr val="accent4">
                    <a:lumMod val="60000"/>
                    <a:lumOff val="40000"/>
                  </a:schemeClr>
                </a:solidFill>
              </a:rPr>
              <a:t>genome.ucsc.edu</a:t>
            </a:r>
            <a:r>
              <a:rPr lang="en-US" sz="2000" b="1" dirty="0">
                <a:solidFill>
                  <a:schemeClr val="accent4">
                    <a:lumMod val="60000"/>
                    <a:lumOff val="40000"/>
                  </a:schemeClr>
                </a:solidFill>
              </a:rPr>
              <a:t>/</a:t>
            </a:r>
            <a:r>
              <a:rPr lang="en-US" sz="2000" b="1" dirty="0" err="1">
                <a:solidFill>
                  <a:schemeClr val="accent4">
                    <a:lumMod val="60000"/>
                    <a:lumOff val="40000"/>
                  </a:schemeClr>
                </a:solidFill>
              </a:rPr>
              <a:t>goldenPath</a:t>
            </a:r>
            <a:r>
              <a:rPr lang="en-US" sz="2000" b="1" dirty="0">
                <a:solidFill>
                  <a:schemeClr val="accent4">
                    <a:lumMod val="60000"/>
                    <a:lumOff val="40000"/>
                  </a:schemeClr>
                </a:solidFill>
              </a:rPr>
              <a:t>/help/</a:t>
            </a:r>
            <a:r>
              <a:rPr lang="en-US" sz="2000" b="1" dirty="0" err="1">
                <a:solidFill>
                  <a:schemeClr val="accent4">
                    <a:lumMod val="60000"/>
                    <a:lumOff val="40000"/>
                  </a:schemeClr>
                </a:solidFill>
              </a:rPr>
              <a:t>hgTrackHubHelp.html</a:t>
            </a:r>
            <a:r>
              <a:rPr lang="en-US" sz="2000" b="1" dirty="0">
                <a:solidFill>
                  <a:schemeClr val="accent4">
                    <a:lumMod val="60000"/>
                    <a:lumOff val="40000"/>
                  </a:schemeClr>
                </a:solidFill>
              </a:rPr>
              <a:t> </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62228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Build your own assembly hub</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8" y="982189"/>
            <a:ext cx="4911573"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What is a ‘track’ hub:</a:t>
            </a:r>
            <a:endParaRPr lang="en-US" dirty="0">
              <a:solidFill>
                <a:schemeClr val="accent4">
                  <a:lumMod val="60000"/>
                  <a:lumOff val="40000"/>
                </a:schemeClr>
              </a:solidFill>
            </a:endParaRPr>
          </a:p>
        </p:txBody>
      </p:sp>
      <p:sp>
        <p:nvSpPr>
          <p:cNvPr id="5" name="TextBox 4">
            <a:extLst>
              <a:ext uri="{FF2B5EF4-FFF2-40B4-BE49-F238E27FC236}">
                <a16:creationId xmlns:a16="http://schemas.microsoft.com/office/drawing/2014/main" id="{E71097A1-CA5A-9F69-84CD-D09047928C32}"/>
              </a:ext>
            </a:extLst>
          </p:cNvPr>
          <p:cNvSpPr txBox="1"/>
          <p:nvPr/>
        </p:nvSpPr>
        <p:spPr>
          <a:xfrm>
            <a:off x="514232" y="1827403"/>
            <a:ext cx="11516656" cy="3046988"/>
          </a:xfrm>
          <a:prstGeom prst="rect">
            <a:avLst/>
          </a:prstGeom>
          <a:noFill/>
        </p:spPr>
        <p:txBody>
          <a:bodyPr wrap="square" rtlCol="0">
            <a:spAutoFit/>
          </a:bodyPr>
          <a:lstStyle/>
          <a:p>
            <a:r>
              <a:rPr lang="en-US" sz="3200" dirty="0"/>
              <a:t>It serves the same function as an ‘assembly’ hub, but it does not include the assembly sequence files.  Instead, it refers to an already existing genome assembly in the UCSC genome browser system.</a:t>
            </a:r>
          </a:p>
          <a:p>
            <a:endParaRPr lang="en-US" sz="3200" dirty="0"/>
          </a:p>
          <a:p>
            <a:r>
              <a:rPr lang="en-US" sz="3200" dirty="0"/>
              <a:t>The reference would be a single ‘genome’ line in that section of the </a:t>
            </a:r>
            <a:r>
              <a:rPr lang="en-US" sz="3200" dirty="0" err="1"/>
              <a:t>hub.txt</a:t>
            </a:r>
            <a:r>
              <a:rPr lang="en-US" sz="3200" dirty="0"/>
              <a:t> file.</a:t>
            </a:r>
          </a:p>
        </p:txBody>
      </p:sp>
    </p:spTree>
    <p:extLst>
      <p:ext uri="{BB962C8B-B14F-4D97-AF65-F5344CB8AC3E}">
        <p14:creationId xmlns:p14="http://schemas.microsoft.com/office/powerpoint/2010/main" val="2013750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543207"/>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Build your own assembly hub</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9" y="2055955"/>
            <a:ext cx="11001088"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Given a </a:t>
            </a:r>
            <a:r>
              <a:rPr lang="en-US" sz="3200" b="1" dirty="0" err="1">
                <a:solidFill>
                  <a:schemeClr val="accent4">
                    <a:lumMod val="60000"/>
                    <a:lumOff val="40000"/>
                  </a:schemeClr>
                </a:solidFill>
              </a:rPr>
              <a:t>fasta</a:t>
            </a:r>
            <a:r>
              <a:rPr lang="en-US" sz="3200" b="1" dirty="0">
                <a:solidFill>
                  <a:schemeClr val="accent4">
                    <a:lumMod val="60000"/>
                    <a:lumOff val="40000"/>
                  </a:schemeClr>
                </a:solidFill>
              </a:rPr>
              <a:t> file: </a:t>
            </a:r>
            <a:r>
              <a:rPr lang="en-US" sz="3200" b="1" dirty="0" err="1">
                <a:solidFill>
                  <a:schemeClr val="accent4">
                    <a:lumMod val="60000"/>
                    <a:lumOff val="40000"/>
                  </a:schemeClr>
                </a:solidFill>
              </a:rPr>
              <a:t>assembly.fa.gz</a:t>
            </a:r>
            <a:r>
              <a:rPr lang="en-US" sz="3200" b="1" dirty="0">
                <a:solidFill>
                  <a:schemeClr val="accent4">
                    <a:lumMod val="60000"/>
                    <a:lumOff val="40000"/>
                  </a:schemeClr>
                </a:solidFill>
              </a:rPr>
              <a:t>, example starting commands:</a:t>
            </a:r>
            <a:endParaRPr lang="en-US" dirty="0">
              <a:solidFill>
                <a:schemeClr val="accent4">
                  <a:lumMod val="60000"/>
                  <a:lumOff val="40000"/>
                </a:schemeClr>
              </a:solidFill>
            </a:endParaRPr>
          </a:p>
        </p:txBody>
      </p:sp>
      <p:sp>
        <p:nvSpPr>
          <p:cNvPr id="5" name="TextBox 4">
            <a:extLst>
              <a:ext uri="{FF2B5EF4-FFF2-40B4-BE49-F238E27FC236}">
                <a16:creationId xmlns:a16="http://schemas.microsoft.com/office/drawing/2014/main" id="{E71097A1-CA5A-9F69-84CD-D09047928C32}"/>
              </a:ext>
            </a:extLst>
          </p:cNvPr>
          <p:cNvSpPr txBox="1"/>
          <p:nvPr/>
        </p:nvSpPr>
        <p:spPr>
          <a:xfrm>
            <a:off x="473608" y="2751686"/>
            <a:ext cx="9583008" cy="954107"/>
          </a:xfrm>
          <a:prstGeom prst="rect">
            <a:avLst/>
          </a:prstGeom>
          <a:noFill/>
        </p:spPr>
        <p:txBody>
          <a:bodyPr wrap="none" rtlCol="0">
            <a:spAutoFit/>
          </a:bodyPr>
          <a:lstStyle/>
          <a:p>
            <a:r>
              <a:rPr lang="en-US" sz="2800" dirty="0"/>
              <a:t>Create 2bit file: </a:t>
            </a:r>
            <a:r>
              <a:rPr lang="en-US" sz="2800" dirty="0" err="1"/>
              <a:t>faToTwoBit</a:t>
            </a:r>
            <a:r>
              <a:rPr lang="en-US" sz="2800" dirty="0"/>
              <a:t> </a:t>
            </a:r>
            <a:r>
              <a:rPr lang="en-US" sz="2800" dirty="0" err="1"/>
              <a:t>assembly.fa.gz</a:t>
            </a:r>
            <a:r>
              <a:rPr lang="en-US" sz="2800" dirty="0"/>
              <a:t> assembly.2bit</a:t>
            </a:r>
          </a:p>
          <a:p>
            <a:r>
              <a:rPr lang="en-US" sz="2800" dirty="0"/>
              <a:t>           this is a compressed indexed file that can be used as a URL</a:t>
            </a:r>
          </a:p>
        </p:txBody>
      </p:sp>
      <p:sp>
        <p:nvSpPr>
          <p:cNvPr id="7" name="TextBox 6">
            <a:extLst>
              <a:ext uri="{FF2B5EF4-FFF2-40B4-BE49-F238E27FC236}">
                <a16:creationId xmlns:a16="http://schemas.microsoft.com/office/drawing/2014/main" id="{CF94C639-8297-A4C2-552E-1FCF945F01AD}"/>
              </a:ext>
            </a:extLst>
          </p:cNvPr>
          <p:cNvSpPr txBox="1"/>
          <p:nvPr/>
        </p:nvSpPr>
        <p:spPr>
          <a:xfrm>
            <a:off x="449370" y="5000188"/>
            <a:ext cx="9547165" cy="1384995"/>
          </a:xfrm>
          <a:prstGeom prst="rect">
            <a:avLst/>
          </a:prstGeom>
          <a:noFill/>
        </p:spPr>
        <p:txBody>
          <a:bodyPr wrap="none" rtlCol="0">
            <a:spAutoFit/>
          </a:bodyPr>
          <a:lstStyle/>
          <a:p>
            <a:r>
              <a:rPr lang="en-US" sz="2800" dirty="0"/>
              <a:t>Create sizes file: </a:t>
            </a:r>
            <a:r>
              <a:rPr lang="en-US" sz="2800" dirty="0" err="1"/>
              <a:t>twoBitInfo</a:t>
            </a:r>
            <a:r>
              <a:rPr lang="en-US" sz="2800" dirty="0"/>
              <a:t> assembly.2bit </a:t>
            </a:r>
            <a:r>
              <a:rPr lang="en-US" sz="2800" dirty="0" err="1"/>
              <a:t>stdout</a:t>
            </a:r>
            <a:r>
              <a:rPr lang="en-US" sz="2800" dirty="0"/>
              <a:t> | sort –k2,2nr \</a:t>
            </a:r>
          </a:p>
          <a:p>
            <a:r>
              <a:rPr lang="en-US" sz="2800" dirty="0"/>
              <a:t>      &gt; </a:t>
            </a:r>
            <a:r>
              <a:rPr lang="en-US" sz="2800" dirty="0" err="1"/>
              <a:t>assembly.chrom.sizes.txt</a:t>
            </a:r>
            <a:endParaRPr lang="en-US" sz="2800" dirty="0"/>
          </a:p>
          <a:p>
            <a:r>
              <a:rPr lang="en-US" sz="2800" dirty="0"/>
              <a:t>           Will be used for construction of annotation tracks</a:t>
            </a:r>
          </a:p>
        </p:txBody>
      </p:sp>
      <p:sp>
        <p:nvSpPr>
          <p:cNvPr id="8" name="TextBox 7">
            <a:extLst>
              <a:ext uri="{FF2B5EF4-FFF2-40B4-BE49-F238E27FC236}">
                <a16:creationId xmlns:a16="http://schemas.microsoft.com/office/drawing/2014/main" id="{310E1231-C025-30E8-9942-CC0121305C34}"/>
              </a:ext>
            </a:extLst>
          </p:cNvPr>
          <p:cNvSpPr txBox="1"/>
          <p:nvPr/>
        </p:nvSpPr>
        <p:spPr>
          <a:xfrm>
            <a:off x="449370" y="3654021"/>
            <a:ext cx="9667326" cy="1384995"/>
          </a:xfrm>
          <a:prstGeom prst="rect">
            <a:avLst/>
          </a:prstGeom>
          <a:noFill/>
        </p:spPr>
        <p:txBody>
          <a:bodyPr wrap="none" rtlCol="0">
            <a:spAutoFit/>
          </a:bodyPr>
          <a:lstStyle/>
          <a:p>
            <a:r>
              <a:rPr lang="en-US" sz="2800" dirty="0"/>
              <a:t>Create </a:t>
            </a:r>
            <a:r>
              <a:rPr lang="en-US" sz="2800" dirty="0" err="1"/>
              <a:t>bpt</a:t>
            </a:r>
            <a:r>
              <a:rPr lang="en-US" sz="2800" dirty="0"/>
              <a:t> file: </a:t>
            </a:r>
            <a:r>
              <a:rPr lang="en-US" sz="2800" dirty="0" err="1"/>
              <a:t>bptForTwoBit</a:t>
            </a:r>
            <a:r>
              <a:rPr lang="en-US" sz="2800" dirty="0"/>
              <a:t> assembly.2bit assembly.2bit.bpt</a:t>
            </a:r>
          </a:p>
          <a:p>
            <a:r>
              <a:rPr lang="en-US" sz="2800" dirty="0"/>
              <a:t>           provides a more efficient index for the sequences in</a:t>
            </a:r>
          </a:p>
          <a:p>
            <a:r>
              <a:rPr lang="en-US" sz="2800" dirty="0"/>
              <a:t>           the 2bit file, important for high sequence count assemblies</a:t>
            </a:r>
          </a:p>
        </p:txBody>
      </p:sp>
      <p:sp>
        <p:nvSpPr>
          <p:cNvPr id="2" name="Google Shape;56;p13">
            <a:extLst>
              <a:ext uri="{FF2B5EF4-FFF2-40B4-BE49-F238E27FC236}">
                <a16:creationId xmlns:a16="http://schemas.microsoft.com/office/drawing/2014/main" id="{4D42E46D-E0CA-DABF-4B29-E6DE4B8EA781}"/>
              </a:ext>
            </a:extLst>
          </p:cNvPr>
          <p:cNvSpPr txBox="1">
            <a:spLocks/>
          </p:cNvSpPr>
          <p:nvPr/>
        </p:nvSpPr>
        <p:spPr>
          <a:xfrm>
            <a:off x="173760" y="664785"/>
            <a:ext cx="11844479" cy="1375314"/>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accent4">
                    <a:lumMod val="60000"/>
                    <a:lumOff val="40000"/>
                  </a:schemeClr>
                </a:solidFill>
              </a:rPr>
              <a:t>Example script to start construction of the files for an assembly hub from </a:t>
            </a:r>
            <a:r>
              <a:rPr lang="en-US" sz="2000" dirty="0" err="1">
                <a:solidFill>
                  <a:schemeClr val="accent4">
                    <a:lumMod val="60000"/>
                    <a:lumOff val="40000"/>
                  </a:schemeClr>
                </a:solidFill>
              </a:rPr>
              <a:t>fasta</a:t>
            </a:r>
            <a:r>
              <a:rPr lang="en-US" sz="2000" dirty="0">
                <a:solidFill>
                  <a:schemeClr val="accent4">
                    <a:lumMod val="60000"/>
                    <a:lumOff val="40000"/>
                  </a:schemeClr>
                </a:solidFill>
              </a:rPr>
              <a:t> sequence file:</a:t>
            </a:r>
          </a:p>
          <a:p>
            <a:pPr marL="0" indent="0">
              <a:buFont typeface="Arial" panose="020B0604020202020204" pitchFamily="34" charset="0"/>
              <a:buNone/>
            </a:pPr>
            <a:r>
              <a:rPr lang="en-US" sz="2000" dirty="0">
                <a:solidFill>
                  <a:schemeClr val="accent4">
                    <a:lumMod val="60000"/>
                    <a:lumOff val="40000"/>
                  </a:schemeClr>
                </a:solidFill>
              </a:rPr>
              <a:t>     </a:t>
            </a:r>
            <a:r>
              <a:rPr lang="en-US" sz="20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https://genome-source.gi.ucsc.edu/gitlist/kent.git/blob/master/src/hg/utils/automation/faToHub.sh</a:t>
            </a:r>
            <a:endParaRPr lang="en-US" sz="2000" dirty="0">
              <a:solidFill>
                <a:schemeClr val="accent4">
                  <a:lumMod val="60000"/>
                  <a:lumOff val="40000"/>
                </a:schemeClr>
              </a:solidFill>
            </a:endParaRPr>
          </a:p>
          <a:p>
            <a:pPr marL="0" indent="0">
              <a:buFont typeface="Arial" panose="020B0604020202020204" pitchFamily="34" charset="0"/>
              <a:buNone/>
            </a:pPr>
            <a:r>
              <a:rPr lang="en-US" sz="2000" dirty="0">
                <a:solidFill>
                  <a:schemeClr val="accent4">
                    <a:lumMod val="60000"/>
                    <a:lumOff val="40000"/>
                  </a:schemeClr>
                </a:solidFill>
              </a:rPr>
              <a:t>Requires ‘</a:t>
            </a:r>
            <a:r>
              <a:rPr lang="en-US" sz="2000" dirty="0" err="1">
                <a:solidFill>
                  <a:schemeClr val="accent4">
                    <a:lumMod val="60000"/>
                    <a:lumOff val="40000"/>
                  </a:schemeClr>
                </a:solidFill>
              </a:rPr>
              <a:t>kent</a:t>
            </a:r>
            <a:r>
              <a:rPr lang="en-US" sz="2000" dirty="0">
                <a:solidFill>
                  <a:schemeClr val="accent4">
                    <a:lumMod val="60000"/>
                    <a:lumOff val="40000"/>
                  </a:schemeClr>
                </a:solidFill>
              </a:rPr>
              <a:t>’ command line binaries from:</a:t>
            </a:r>
          </a:p>
          <a:p>
            <a:pPr marL="0" indent="0">
              <a:buFont typeface="Arial" panose="020B0604020202020204" pitchFamily="34" charset="0"/>
              <a:buNone/>
            </a:pPr>
            <a:r>
              <a:rPr lang="en-US" sz="2000" dirty="0">
                <a:solidFill>
                  <a:schemeClr val="accent4">
                    <a:lumMod val="60000"/>
                    <a:lumOff val="40000"/>
                  </a:schemeClr>
                </a:solidFill>
              </a:rPr>
              <a:t>     https://</a:t>
            </a:r>
            <a:r>
              <a:rPr lang="en-US" sz="2000" dirty="0" err="1">
                <a:solidFill>
                  <a:schemeClr val="accent4">
                    <a:lumMod val="60000"/>
                    <a:lumOff val="40000"/>
                  </a:schemeClr>
                </a:solidFill>
              </a:rPr>
              <a:t>hgdownload.soe.ucsc.edu</a:t>
            </a:r>
            <a:r>
              <a:rPr lang="en-US" sz="2000" dirty="0">
                <a:solidFill>
                  <a:schemeClr val="accent4">
                    <a:lumMod val="60000"/>
                    <a:lumOff val="40000"/>
                  </a:schemeClr>
                </a:solidFill>
              </a:rPr>
              <a:t>/admin/exe/linux.x86_64/</a:t>
            </a:r>
          </a:p>
        </p:txBody>
      </p:sp>
      <p:sp>
        <p:nvSpPr>
          <p:cNvPr id="3" name="TextBox 2">
            <a:extLst>
              <a:ext uri="{FF2B5EF4-FFF2-40B4-BE49-F238E27FC236}">
                <a16:creationId xmlns:a16="http://schemas.microsoft.com/office/drawing/2014/main" id="{A5DCA965-F94A-B246-60EA-9E62375E8B61}"/>
              </a:ext>
            </a:extLst>
          </p:cNvPr>
          <p:cNvSpPr txBox="1"/>
          <p:nvPr/>
        </p:nvSpPr>
        <p:spPr>
          <a:xfrm>
            <a:off x="21324" y="6412067"/>
            <a:ext cx="12112611" cy="369332"/>
          </a:xfrm>
          <a:prstGeom prst="rect">
            <a:avLst/>
          </a:prstGeom>
          <a:noFill/>
        </p:spPr>
        <p:txBody>
          <a:bodyPr wrap="none" rtlCol="0">
            <a:spAutoFit/>
          </a:bodyPr>
          <a:lstStyle/>
          <a:p>
            <a:r>
              <a:rPr lang="en-US" dirty="0"/>
              <a:t>This becomes tedious rather rapidly.   The script will help get it started.  Annotation track construction requires data processing.</a:t>
            </a:r>
          </a:p>
        </p:txBody>
      </p:sp>
    </p:spTree>
    <p:extLst>
      <p:ext uri="{BB962C8B-B14F-4D97-AF65-F5344CB8AC3E}">
        <p14:creationId xmlns:p14="http://schemas.microsoft.com/office/powerpoint/2010/main" val="2945984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example construction of a data track</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9" y="962392"/>
            <a:ext cx="9702028"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Create AGP file to define ‘assembly’ and ‘gap’ tracks</a:t>
            </a:r>
            <a:endParaRPr lang="en-US" dirty="0">
              <a:solidFill>
                <a:schemeClr val="accent4">
                  <a:lumMod val="60000"/>
                  <a:lumOff val="40000"/>
                </a:schemeClr>
              </a:solidFill>
            </a:endParaRPr>
          </a:p>
        </p:txBody>
      </p:sp>
      <p:sp>
        <p:nvSpPr>
          <p:cNvPr id="5" name="TextBox 4">
            <a:extLst>
              <a:ext uri="{FF2B5EF4-FFF2-40B4-BE49-F238E27FC236}">
                <a16:creationId xmlns:a16="http://schemas.microsoft.com/office/drawing/2014/main" id="{E71097A1-CA5A-9F69-84CD-D09047928C32}"/>
              </a:ext>
            </a:extLst>
          </p:cNvPr>
          <p:cNvSpPr txBox="1"/>
          <p:nvPr/>
        </p:nvSpPr>
        <p:spPr>
          <a:xfrm>
            <a:off x="68989" y="1819062"/>
            <a:ext cx="11150232" cy="1077218"/>
          </a:xfrm>
          <a:prstGeom prst="rect">
            <a:avLst/>
          </a:prstGeom>
          <a:noFill/>
        </p:spPr>
        <p:txBody>
          <a:bodyPr wrap="none" rtlCol="0">
            <a:spAutoFit/>
          </a:bodyPr>
          <a:lstStyle/>
          <a:p>
            <a:r>
              <a:rPr lang="en-US" sz="3200" dirty="0"/>
              <a:t> </a:t>
            </a:r>
            <a:r>
              <a:rPr lang="en-US" sz="3200" dirty="0" err="1"/>
              <a:t>hgFakeAgp</a:t>
            </a:r>
            <a:r>
              <a:rPr lang="en-US" sz="3200" dirty="0"/>
              <a:t> -</a:t>
            </a:r>
            <a:r>
              <a:rPr lang="en-US" sz="3200" dirty="0" err="1"/>
              <a:t>minContigGap</a:t>
            </a:r>
            <a:r>
              <a:rPr lang="en-US" sz="3200" dirty="0"/>
              <a:t>=1 -</a:t>
            </a:r>
            <a:r>
              <a:rPr lang="en-US" sz="3200" dirty="0" err="1"/>
              <a:t>minScaffoldGap</a:t>
            </a:r>
            <a:r>
              <a:rPr lang="en-US" sz="3200" dirty="0"/>
              <a:t>=1000 \</a:t>
            </a:r>
          </a:p>
          <a:p>
            <a:r>
              <a:rPr lang="en-US" sz="3200" dirty="0"/>
              <a:t>    -</a:t>
            </a:r>
            <a:r>
              <a:rPr lang="en-US" sz="3200" dirty="0" err="1"/>
              <a:t>singleContigs</a:t>
            </a:r>
            <a:r>
              <a:rPr lang="en-US" sz="3200" dirty="0"/>
              <a:t>  </a:t>
            </a:r>
            <a:r>
              <a:rPr lang="en-US" sz="3200" dirty="0" err="1"/>
              <a:t>assembly.fa.gz</a:t>
            </a:r>
            <a:r>
              <a:rPr lang="en-US" sz="3200" dirty="0"/>
              <a:t> </a:t>
            </a:r>
            <a:r>
              <a:rPr lang="en-US" sz="3200" dirty="0" err="1"/>
              <a:t>stdout</a:t>
            </a:r>
            <a:r>
              <a:rPr lang="en-US" sz="3200" dirty="0"/>
              <a:t> | </a:t>
            </a:r>
            <a:r>
              <a:rPr lang="en-US" sz="3200" dirty="0" err="1"/>
              <a:t>gzip</a:t>
            </a:r>
            <a:r>
              <a:rPr lang="en-US" sz="3200" dirty="0"/>
              <a:t> -c &gt; </a:t>
            </a:r>
            <a:r>
              <a:rPr lang="en-US" sz="3200" dirty="0" err="1"/>
              <a:t>assembly.agp.gz</a:t>
            </a:r>
            <a:endParaRPr lang="en-US" sz="3200" dirty="0"/>
          </a:p>
        </p:txBody>
      </p:sp>
      <p:sp>
        <p:nvSpPr>
          <p:cNvPr id="8" name="TextBox 7">
            <a:extLst>
              <a:ext uri="{FF2B5EF4-FFF2-40B4-BE49-F238E27FC236}">
                <a16:creationId xmlns:a16="http://schemas.microsoft.com/office/drawing/2014/main" id="{310E1231-C025-30E8-9942-CC0121305C34}"/>
              </a:ext>
            </a:extLst>
          </p:cNvPr>
          <p:cNvSpPr txBox="1"/>
          <p:nvPr/>
        </p:nvSpPr>
        <p:spPr>
          <a:xfrm>
            <a:off x="163648" y="2970516"/>
            <a:ext cx="11772582" cy="1569660"/>
          </a:xfrm>
          <a:prstGeom prst="rect">
            <a:avLst/>
          </a:prstGeom>
          <a:noFill/>
        </p:spPr>
        <p:txBody>
          <a:bodyPr wrap="none" rtlCol="0">
            <a:spAutoFit/>
          </a:bodyPr>
          <a:lstStyle/>
          <a:p>
            <a:r>
              <a:rPr lang="en-US" sz="3200" dirty="0" err="1"/>
              <a:t>zgrep</a:t>
            </a:r>
            <a:r>
              <a:rPr lang="en-US" sz="3200" dirty="0"/>
              <a:t> -v "^#” </a:t>
            </a:r>
            <a:r>
              <a:rPr lang="en-US" sz="3200" dirty="0" err="1"/>
              <a:t>assembly.gap.gz</a:t>
            </a:r>
            <a:r>
              <a:rPr lang="en-US" sz="3200" dirty="0"/>
              <a:t> | awk '$5 != "N" &amp;&amp; $5 != "U"' \</a:t>
            </a:r>
          </a:p>
          <a:p>
            <a:r>
              <a:rPr lang="en-US" sz="3200" dirty="0"/>
              <a:t>       | awk '{</a:t>
            </a:r>
            <a:r>
              <a:rPr lang="en-US" sz="3200" dirty="0" err="1"/>
              <a:t>printf</a:t>
            </a:r>
            <a:r>
              <a:rPr lang="en-US" sz="3200" dirty="0"/>
              <a:t> "%s\</a:t>
            </a:r>
            <a:r>
              <a:rPr lang="en-US" sz="3200" dirty="0" err="1"/>
              <a:t>t%d</a:t>
            </a:r>
            <a:r>
              <a:rPr lang="en-US" sz="3200" dirty="0"/>
              <a:t>\</a:t>
            </a:r>
            <a:r>
              <a:rPr lang="en-US" sz="3200" dirty="0" err="1"/>
              <a:t>t%d</a:t>
            </a:r>
            <a:r>
              <a:rPr lang="en-US" sz="3200" dirty="0"/>
              <a:t>\</a:t>
            </a:r>
            <a:r>
              <a:rPr lang="en-US" sz="3200" dirty="0" err="1"/>
              <a:t>t%s</a:t>
            </a:r>
            <a:r>
              <a:rPr lang="en-US" sz="3200" dirty="0"/>
              <a:t>\t0\</a:t>
            </a:r>
            <a:r>
              <a:rPr lang="en-US" sz="3200" dirty="0" err="1"/>
              <a:t>t%s</a:t>
            </a:r>
            <a:r>
              <a:rPr lang="en-US" sz="3200" dirty="0"/>
              <a:t>\n", $1, $2-1, $3, $6, $9}' \</a:t>
            </a:r>
          </a:p>
          <a:p>
            <a:r>
              <a:rPr lang="en-US" sz="3200" dirty="0"/>
              <a:t>          | sort -k1,1 -k2,2n &gt; </a:t>
            </a:r>
            <a:r>
              <a:rPr lang="en-US" sz="3200" dirty="0" err="1"/>
              <a:t>assemblyTrack.bed</a:t>
            </a:r>
            <a:endParaRPr lang="en-US" sz="3200" dirty="0"/>
          </a:p>
        </p:txBody>
      </p:sp>
      <p:sp>
        <p:nvSpPr>
          <p:cNvPr id="2" name="TextBox 1">
            <a:extLst>
              <a:ext uri="{FF2B5EF4-FFF2-40B4-BE49-F238E27FC236}">
                <a16:creationId xmlns:a16="http://schemas.microsoft.com/office/drawing/2014/main" id="{FB913048-6667-D095-3829-F80555EB1699}"/>
              </a:ext>
            </a:extLst>
          </p:cNvPr>
          <p:cNvSpPr txBox="1"/>
          <p:nvPr/>
        </p:nvSpPr>
        <p:spPr>
          <a:xfrm>
            <a:off x="163648" y="4703668"/>
            <a:ext cx="10474983" cy="1569660"/>
          </a:xfrm>
          <a:prstGeom prst="rect">
            <a:avLst/>
          </a:prstGeom>
          <a:noFill/>
        </p:spPr>
        <p:txBody>
          <a:bodyPr wrap="none" rtlCol="0">
            <a:spAutoFit/>
          </a:bodyPr>
          <a:lstStyle/>
          <a:p>
            <a:r>
              <a:rPr lang="en-US" sz="3200" dirty="0" err="1"/>
              <a:t>zgrep</a:t>
            </a:r>
            <a:r>
              <a:rPr lang="en-US" sz="3200" dirty="0"/>
              <a:t> -v "^#” </a:t>
            </a:r>
            <a:r>
              <a:rPr lang="en-US" sz="3200" dirty="0" err="1"/>
              <a:t>assembly.gap.gz</a:t>
            </a:r>
            <a:r>
              <a:rPr lang="en-US" sz="3200" dirty="0"/>
              <a:t> | awk '$5 == "N" || $5 == "U"' \</a:t>
            </a:r>
          </a:p>
          <a:p>
            <a:r>
              <a:rPr lang="en-US" sz="3200" dirty="0"/>
              <a:t>     | awk '{</a:t>
            </a:r>
            <a:r>
              <a:rPr lang="en-US" sz="3200" dirty="0" err="1"/>
              <a:t>printf</a:t>
            </a:r>
            <a:r>
              <a:rPr lang="en-US" sz="3200" dirty="0"/>
              <a:t> "%s\</a:t>
            </a:r>
            <a:r>
              <a:rPr lang="en-US" sz="3200" dirty="0" err="1"/>
              <a:t>t%d</a:t>
            </a:r>
            <a:r>
              <a:rPr lang="en-US" sz="3200" dirty="0"/>
              <a:t>\</a:t>
            </a:r>
            <a:r>
              <a:rPr lang="en-US" sz="3200" dirty="0" err="1"/>
              <a:t>t%d</a:t>
            </a:r>
            <a:r>
              <a:rPr lang="en-US" sz="3200" dirty="0"/>
              <a:t>\</a:t>
            </a:r>
            <a:r>
              <a:rPr lang="en-US" sz="3200" dirty="0" err="1"/>
              <a:t>t%s</a:t>
            </a:r>
            <a:r>
              <a:rPr lang="en-US" sz="3200" dirty="0"/>
              <a:t>\n", $1, $2-1, $3, $8}' \</a:t>
            </a:r>
          </a:p>
          <a:p>
            <a:r>
              <a:rPr lang="en-US" sz="3200" dirty="0"/>
              <a:t>        | sort -k1,1 -k2,2n &gt; </a:t>
            </a:r>
            <a:r>
              <a:rPr lang="en-US" sz="3200" dirty="0" err="1"/>
              <a:t>gapTrack.bed</a:t>
            </a:r>
            <a:endParaRPr lang="en-US" sz="3200" dirty="0"/>
          </a:p>
        </p:txBody>
      </p:sp>
    </p:spTree>
    <p:extLst>
      <p:ext uri="{BB962C8B-B14F-4D97-AF65-F5344CB8AC3E}">
        <p14:creationId xmlns:p14="http://schemas.microsoft.com/office/powerpoint/2010/main" val="61827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US" sz="3200" b="1" dirty="0">
                <a:solidFill>
                  <a:schemeClr val="accent4">
                    <a:lumMod val="60000"/>
                    <a:lumOff val="40000"/>
                  </a:schemeClr>
                </a:solidFill>
              </a:rPr>
              <a:t>T</a:t>
            </a:r>
            <a:r>
              <a:rPr lang="en" sz="3200" b="1" dirty="0">
                <a:solidFill>
                  <a:schemeClr val="accent4">
                    <a:lumMod val="60000"/>
                    <a:lumOff val="40000"/>
                  </a:schemeClr>
                </a:solidFill>
              </a:rPr>
              <a:t>he annotation ‘bed’ files are converted</a:t>
            </a:r>
            <a:endParaRPr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9" y="962392"/>
            <a:ext cx="9702028"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Create ‘</a:t>
            </a:r>
            <a:r>
              <a:rPr lang="en-US" sz="3200" b="1" dirty="0" err="1">
                <a:solidFill>
                  <a:schemeClr val="accent4">
                    <a:lumMod val="60000"/>
                    <a:lumOff val="40000"/>
                  </a:schemeClr>
                </a:solidFill>
              </a:rPr>
              <a:t>bigBed</a:t>
            </a:r>
            <a:r>
              <a:rPr lang="en-US" sz="3200" b="1" dirty="0">
                <a:solidFill>
                  <a:schemeClr val="accent4">
                    <a:lumMod val="60000"/>
                    <a:lumOff val="40000"/>
                  </a:schemeClr>
                </a:solidFill>
              </a:rPr>
              <a:t>’ files for ‘assembly’ and ‘gap’ tracks </a:t>
            </a:r>
            <a:endParaRPr lang="en-US" dirty="0">
              <a:solidFill>
                <a:schemeClr val="accent4">
                  <a:lumMod val="60000"/>
                  <a:lumOff val="40000"/>
                </a:schemeClr>
              </a:solidFill>
            </a:endParaRPr>
          </a:p>
        </p:txBody>
      </p:sp>
      <p:sp>
        <p:nvSpPr>
          <p:cNvPr id="5" name="TextBox 4">
            <a:extLst>
              <a:ext uri="{FF2B5EF4-FFF2-40B4-BE49-F238E27FC236}">
                <a16:creationId xmlns:a16="http://schemas.microsoft.com/office/drawing/2014/main" id="{E71097A1-CA5A-9F69-84CD-D09047928C32}"/>
              </a:ext>
            </a:extLst>
          </p:cNvPr>
          <p:cNvSpPr txBox="1"/>
          <p:nvPr/>
        </p:nvSpPr>
        <p:spPr>
          <a:xfrm>
            <a:off x="68989" y="2235371"/>
            <a:ext cx="11025967" cy="1077218"/>
          </a:xfrm>
          <a:prstGeom prst="rect">
            <a:avLst/>
          </a:prstGeom>
          <a:noFill/>
        </p:spPr>
        <p:txBody>
          <a:bodyPr wrap="none" rtlCol="0">
            <a:spAutoFit/>
          </a:bodyPr>
          <a:lstStyle/>
          <a:p>
            <a:r>
              <a:rPr lang="en-US" sz="3200" dirty="0"/>
              <a:t> </a:t>
            </a:r>
            <a:r>
              <a:rPr lang="en-US" sz="3200" dirty="0" err="1"/>
              <a:t>bedToBigBed</a:t>
            </a:r>
            <a:r>
              <a:rPr lang="en-US" sz="3200" dirty="0"/>
              <a:t> -</a:t>
            </a:r>
            <a:r>
              <a:rPr lang="en-US" sz="3200" dirty="0" err="1"/>
              <a:t>extraIndex</a:t>
            </a:r>
            <a:r>
              <a:rPr lang="en-US" sz="3200" dirty="0"/>
              <a:t>=name -verbose=0 </a:t>
            </a:r>
            <a:r>
              <a:rPr lang="en-US" sz="3200" dirty="0" err="1"/>
              <a:t>assemblyTrack.bed</a:t>
            </a:r>
            <a:r>
              <a:rPr lang="en-US" sz="3200" dirty="0"/>
              <a:t> \</a:t>
            </a:r>
          </a:p>
          <a:p>
            <a:r>
              <a:rPr lang="en-US" sz="3200" dirty="0"/>
              <a:t>    </a:t>
            </a:r>
            <a:r>
              <a:rPr lang="en-US" sz="3200" dirty="0" err="1"/>
              <a:t>assembly.chrom.sizes.txt</a:t>
            </a:r>
            <a:r>
              <a:rPr lang="en-US" sz="3200" dirty="0"/>
              <a:t> </a:t>
            </a:r>
            <a:r>
              <a:rPr lang="en-US" sz="3200" dirty="0" err="1"/>
              <a:t>assemblyTrack.bb</a:t>
            </a:r>
            <a:endParaRPr lang="en-US" sz="3200" dirty="0"/>
          </a:p>
        </p:txBody>
      </p:sp>
      <p:sp>
        <p:nvSpPr>
          <p:cNvPr id="8" name="TextBox 7">
            <a:extLst>
              <a:ext uri="{FF2B5EF4-FFF2-40B4-BE49-F238E27FC236}">
                <a16:creationId xmlns:a16="http://schemas.microsoft.com/office/drawing/2014/main" id="{310E1231-C025-30E8-9942-CC0121305C34}"/>
              </a:ext>
            </a:extLst>
          </p:cNvPr>
          <p:cNvSpPr txBox="1"/>
          <p:nvPr/>
        </p:nvSpPr>
        <p:spPr>
          <a:xfrm>
            <a:off x="163648" y="4030432"/>
            <a:ext cx="9986003" cy="1077218"/>
          </a:xfrm>
          <a:prstGeom prst="rect">
            <a:avLst/>
          </a:prstGeom>
          <a:noFill/>
        </p:spPr>
        <p:txBody>
          <a:bodyPr wrap="none" rtlCol="0">
            <a:spAutoFit/>
          </a:bodyPr>
          <a:lstStyle/>
          <a:p>
            <a:r>
              <a:rPr lang="en-US" sz="3200" dirty="0" err="1"/>
              <a:t>bedToBigBed</a:t>
            </a:r>
            <a:r>
              <a:rPr lang="en-US" sz="3200" dirty="0"/>
              <a:t> -</a:t>
            </a:r>
            <a:r>
              <a:rPr lang="en-US" sz="3200" dirty="0" err="1"/>
              <a:t>extraIndex</a:t>
            </a:r>
            <a:r>
              <a:rPr lang="en-US" sz="3200" dirty="0"/>
              <a:t>=name -verbose=0 </a:t>
            </a:r>
            <a:r>
              <a:rPr lang="en-US" sz="3200" dirty="0" err="1"/>
              <a:t>gapTrack.bed</a:t>
            </a:r>
            <a:r>
              <a:rPr lang="en-US" sz="3200" dirty="0"/>
              <a:t> \</a:t>
            </a:r>
          </a:p>
          <a:p>
            <a:r>
              <a:rPr lang="en-US" sz="3200" dirty="0"/>
              <a:t>      </a:t>
            </a:r>
            <a:r>
              <a:rPr lang="en-US" sz="3200" dirty="0" err="1"/>
              <a:t>assembly.chrom.sizes</a:t>
            </a:r>
            <a:r>
              <a:rPr lang="en-US" sz="3200" dirty="0"/>
              <a:t> </a:t>
            </a:r>
            <a:r>
              <a:rPr lang="en-US" sz="3200" dirty="0" err="1"/>
              <a:t>gapTrack.bb</a:t>
            </a:r>
            <a:endParaRPr lang="en-US" sz="3200" dirty="0"/>
          </a:p>
        </p:txBody>
      </p:sp>
    </p:spTree>
    <p:extLst>
      <p:ext uri="{BB962C8B-B14F-4D97-AF65-F5344CB8AC3E}">
        <p14:creationId xmlns:p14="http://schemas.microsoft.com/office/powerpoint/2010/main" val="382723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Google Shape;56;p13">
            <a:extLst>
              <a:ext uri="{FF2B5EF4-FFF2-40B4-BE49-F238E27FC236}">
                <a16:creationId xmlns:a16="http://schemas.microsoft.com/office/drawing/2014/main" id="{7B46A7F7-AFD6-1484-C791-965EADFA6932}"/>
              </a:ext>
            </a:extLst>
          </p:cNvPr>
          <p:cNvSpPr txBox="1">
            <a:spLocks/>
          </p:cNvSpPr>
          <p:nvPr/>
        </p:nvSpPr>
        <p:spPr>
          <a:xfrm>
            <a:off x="68988" y="982189"/>
            <a:ext cx="9678127" cy="93416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4">
                    <a:lumMod val="60000"/>
                    <a:lumOff val="40000"/>
                  </a:schemeClr>
                </a:solidFill>
              </a:rPr>
              <a:t>Documentation:</a:t>
            </a:r>
          </a:p>
          <a:p>
            <a:pPr marL="0" indent="0">
              <a:buFont typeface="Arial" panose="020B0604020202020204" pitchFamily="34" charset="0"/>
              <a:buNone/>
            </a:pPr>
            <a:r>
              <a:rPr lang="en-US" dirty="0">
                <a:solidFill>
                  <a:schemeClr val="accent4">
                    <a:lumMod val="60000"/>
                    <a:lumOff val="40000"/>
                  </a:schemeClr>
                </a:solidFill>
              </a:rPr>
              <a:t>         http://</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goldenPath</a:t>
            </a:r>
            <a:r>
              <a:rPr lang="en-US" dirty="0">
                <a:solidFill>
                  <a:schemeClr val="accent4">
                    <a:lumMod val="60000"/>
                    <a:lumOff val="40000"/>
                  </a:schemeClr>
                </a:solidFill>
              </a:rPr>
              <a:t>/help/</a:t>
            </a:r>
            <a:r>
              <a:rPr lang="en-US" dirty="0" err="1">
                <a:solidFill>
                  <a:schemeClr val="accent4">
                    <a:lumMod val="60000"/>
                    <a:lumOff val="40000"/>
                  </a:schemeClr>
                </a:solidFill>
              </a:rPr>
              <a:t>api.html</a:t>
            </a:r>
            <a:endParaRPr lang="en-US" dirty="0">
              <a:solidFill>
                <a:schemeClr val="accent4">
                  <a:lumMod val="60000"/>
                  <a:lumOff val="40000"/>
                </a:schemeClr>
              </a:solidFill>
            </a:endParaRPr>
          </a:p>
        </p:txBody>
      </p:sp>
      <p:sp>
        <p:nvSpPr>
          <p:cNvPr id="2" name="TextBox 1">
            <a:extLst>
              <a:ext uri="{FF2B5EF4-FFF2-40B4-BE49-F238E27FC236}">
                <a16:creationId xmlns:a16="http://schemas.microsoft.com/office/drawing/2014/main" id="{4D3E6F24-2142-3A1B-B150-6AEC2926B3D0}"/>
              </a:ext>
            </a:extLst>
          </p:cNvPr>
          <p:cNvSpPr txBox="1"/>
          <p:nvPr/>
        </p:nvSpPr>
        <p:spPr>
          <a:xfrm>
            <a:off x="2838577" y="2201212"/>
            <a:ext cx="6908538" cy="4524315"/>
          </a:xfrm>
          <a:prstGeom prst="rect">
            <a:avLst/>
          </a:prstGeom>
          <a:noFill/>
        </p:spPr>
        <p:txBody>
          <a:bodyPr wrap="square" rtlCol="0">
            <a:spAutoFit/>
          </a:bodyPr>
          <a:lstStyle/>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Get track data</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Get DNA sequence</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public hubs</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browser genomes</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hub genomes</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data tracks</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chromosomes in assembly</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chromosomes in data track</a:t>
            </a:r>
          </a:p>
          <a:p>
            <a:pPr marL="857250" indent="-8572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track schema</a:t>
            </a:r>
          </a:p>
        </p:txBody>
      </p:sp>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8" y="2055220"/>
            <a:ext cx="2267813"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600" b="1" dirty="0">
                <a:solidFill>
                  <a:schemeClr val="accent4">
                    <a:lumMod val="60000"/>
                    <a:lumOff val="40000"/>
                  </a:schemeClr>
                </a:solidFill>
              </a:rPr>
              <a:t>Functions:</a:t>
            </a:r>
            <a:endParaRPr lang="en-US" sz="3200" dirty="0">
              <a:solidFill>
                <a:schemeClr val="accent4">
                  <a:lumMod val="60000"/>
                  <a:lumOff val="40000"/>
                </a:schemeClr>
              </a:solidFill>
            </a:endParaRPr>
          </a:p>
        </p:txBody>
      </p:sp>
      <p:sp>
        <p:nvSpPr>
          <p:cNvPr id="5" name="Google Shape;56;p13">
            <a:extLst>
              <a:ext uri="{FF2B5EF4-FFF2-40B4-BE49-F238E27FC236}">
                <a16:creationId xmlns:a16="http://schemas.microsoft.com/office/drawing/2014/main" id="{196AF507-9328-5EC3-84A8-7D3C426B3A9E}"/>
              </a:ext>
            </a:extLst>
          </p:cNvPr>
          <p:cNvSpPr txBox="1">
            <a:spLocks/>
          </p:cNvSpPr>
          <p:nvPr/>
        </p:nvSpPr>
        <p:spPr>
          <a:xfrm>
            <a:off x="68988" y="76158"/>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3200" b="1">
                <a:solidFill>
                  <a:schemeClr val="accent4">
                    <a:lumMod val="60000"/>
                    <a:lumOff val="40000"/>
                  </a:schemeClr>
                </a:solidFill>
              </a:rPr>
              <a:t>REST API – programmatic interface to data resources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74030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56;p13">
            <a:extLst>
              <a:ext uri="{FF2B5EF4-FFF2-40B4-BE49-F238E27FC236}">
                <a16:creationId xmlns:a16="http://schemas.microsoft.com/office/drawing/2014/main" id="{F0EC9905-45AA-3CB0-6190-721E3782F378}"/>
              </a:ext>
            </a:extLst>
          </p:cNvPr>
          <p:cNvSpPr txBox="1">
            <a:spLocks/>
          </p:cNvSpPr>
          <p:nvPr/>
        </p:nvSpPr>
        <p:spPr>
          <a:xfrm>
            <a:off x="68987" y="1080471"/>
            <a:ext cx="791742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Access </a:t>
            </a:r>
            <a:r>
              <a:rPr lang="en-US" sz="3200" b="1" dirty="0" err="1">
                <a:solidFill>
                  <a:schemeClr val="accent4">
                    <a:lumMod val="60000"/>
                    <a:lumOff val="40000"/>
                  </a:schemeClr>
                </a:solidFill>
              </a:rPr>
              <a:t>url</a:t>
            </a:r>
            <a:r>
              <a:rPr lang="en-US" sz="3200" b="1" dirty="0">
                <a:solidFill>
                  <a:schemeClr val="accent4">
                    <a:lumMod val="60000"/>
                    <a:lumOff val="40000"/>
                  </a:schemeClr>
                </a:solidFill>
              </a:rPr>
              <a:t>: https://</a:t>
            </a:r>
            <a:r>
              <a:rPr lang="en-US" sz="3200" b="1" dirty="0" err="1">
                <a:solidFill>
                  <a:schemeClr val="accent4">
                    <a:lumMod val="60000"/>
                    <a:lumOff val="40000"/>
                  </a:schemeClr>
                </a:solidFill>
              </a:rPr>
              <a:t>api.genome.ucsc.edu</a:t>
            </a:r>
            <a:endParaRPr lang="en-US" dirty="0">
              <a:solidFill>
                <a:schemeClr val="accent4">
                  <a:lumMod val="60000"/>
                  <a:lumOff val="40000"/>
                </a:schemeClr>
              </a:solidFill>
            </a:endParaRPr>
          </a:p>
        </p:txBody>
      </p:sp>
      <p:sp>
        <p:nvSpPr>
          <p:cNvPr id="2" name="TextBox 1">
            <a:extLst>
              <a:ext uri="{FF2B5EF4-FFF2-40B4-BE49-F238E27FC236}">
                <a16:creationId xmlns:a16="http://schemas.microsoft.com/office/drawing/2014/main" id="{4D3E6F24-2142-3A1B-B150-6AEC2926B3D0}"/>
              </a:ext>
            </a:extLst>
          </p:cNvPr>
          <p:cNvSpPr txBox="1"/>
          <p:nvPr/>
        </p:nvSpPr>
        <p:spPr>
          <a:xfrm>
            <a:off x="2756163" y="1989482"/>
            <a:ext cx="690853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getData</a:t>
            </a:r>
            <a:r>
              <a:rPr lang="en-US" sz="2800" dirty="0">
                <a:latin typeface="Times New Roman" panose="02020603050405020304" pitchFamily="18" charset="0"/>
                <a:cs typeface="Times New Roman" panose="02020603050405020304" pitchFamily="18" charset="0"/>
              </a:rPr>
              <a:t>/track</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getData</a:t>
            </a:r>
            <a:r>
              <a:rPr lang="en-US" sz="2800" dirty="0">
                <a:latin typeface="Times New Roman" panose="02020603050405020304" pitchFamily="18" charset="0"/>
                <a:cs typeface="Times New Roman" panose="02020603050405020304" pitchFamily="18" charset="0"/>
              </a:rPr>
              <a:t>/sequence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a:t>
            </a:r>
            <a:r>
              <a:rPr lang="en-US" sz="2800" dirty="0" err="1">
                <a:latin typeface="Times New Roman" panose="02020603050405020304" pitchFamily="18" charset="0"/>
                <a:cs typeface="Times New Roman" panose="02020603050405020304" pitchFamily="18" charset="0"/>
              </a:rPr>
              <a:t>publicHubs</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a:t>
            </a:r>
            <a:r>
              <a:rPr lang="en-US" sz="2800" dirty="0" err="1">
                <a:latin typeface="Times New Roman" panose="02020603050405020304" pitchFamily="18" charset="0"/>
                <a:cs typeface="Times New Roman" panose="02020603050405020304" pitchFamily="18" charset="0"/>
              </a:rPr>
              <a:t>ucscGenomes</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a:t>
            </a:r>
            <a:r>
              <a:rPr lang="en-US" sz="2800" dirty="0" err="1">
                <a:latin typeface="Times New Roman" panose="02020603050405020304" pitchFamily="18" charset="0"/>
                <a:cs typeface="Times New Roman" panose="02020603050405020304" pitchFamily="18" charset="0"/>
              </a:rPr>
              <a:t>hubGenomes</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/list/tracks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/list/chromosomes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/list/schema</a:t>
            </a:r>
          </a:p>
        </p:txBody>
      </p:sp>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7" y="2016291"/>
            <a:ext cx="2433176"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600" b="1" dirty="0">
                <a:solidFill>
                  <a:schemeClr val="accent4">
                    <a:lumMod val="60000"/>
                    <a:lumOff val="40000"/>
                  </a:schemeClr>
                </a:solidFill>
              </a:rPr>
              <a:t>Endpoints:</a:t>
            </a:r>
            <a:endParaRPr lang="en-US" sz="3200" dirty="0">
              <a:solidFill>
                <a:schemeClr val="accent4">
                  <a:lumMod val="60000"/>
                  <a:lumOff val="40000"/>
                </a:schemeClr>
              </a:solidFill>
            </a:endParaRPr>
          </a:p>
        </p:txBody>
      </p:sp>
      <p:sp>
        <p:nvSpPr>
          <p:cNvPr id="10" name="Google Shape;56;p13">
            <a:extLst>
              <a:ext uri="{FF2B5EF4-FFF2-40B4-BE49-F238E27FC236}">
                <a16:creationId xmlns:a16="http://schemas.microsoft.com/office/drawing/2014/main" id="{998B0044-68AB-3763-F16D-AC8B9133B3CE}"/>
              </a:ext>
            </a:extLst>
          </p:cNvPr>
          <p:cNvSpPr txBox="1">
            <a:spLocks/>
          </p:cNvSpPr>
          <p:nvPr/>
        </p:nvSpPr>
        <p:spPr>
          <a:xfrm>
            <a:off x="68988" y="76158"/>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3200" b="1">
                <a:solidFill>
                  <a:schemeClr val="accent4">
                    <a:lumMod val="60000"/>
                    <a:lumOff val="40000"/>
                  </a:schemeClr>
                </a:solidFill>
              </a:rPr>
              <a:t>REST API – programmatic interface to data resources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965579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56;p13">
            <a:extLst>
              <a:ext uri="{FF2B5EF4-FFF2-40B4-BE49-F238E27FC236}">
                <a16:creationId xmlns:a16="http://schemas.microsoft.com/office/drawing/2014/main" id="{F0EC9905-45AA-3CB0-6190-721E3782F378}"/>
              </a:ext>
            </a:extLst>
          </p:cNvPr>
          <p:cNvSpPr txBox="1">
            <a:spLocks/>
          </p:cNvSpPr>
          <p:nvPr/>
        </p:nvSpPr>
        <p:spPr>
          <a:xfrm>
            <a:off x="68987" y="1080471"/>
            <a:ext cx="791742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Access </a:t>
            </a:r>
            <a:r>
              <a:rPr lang="en-US" sz="3200" b="1" dirty="0" err="1">
                <a:solidFill>
                  <a:schemeClr val="accent4">
                    <a:lumMod val="60000"/>
                    <a:lumOff val="40000"/>
                  </a:schemeClr>
                </a:solidFill>
              </a:rPr>
              <a:t>url</a:t>
            </a:r>
            <a:r>
              <a:rPr lang="en-US" sz="3200" b="1" dirty="0">
                <a:solidFill>
                  <a:schemeClr val="accent4">
                    <a:lumMod val="60000"/>
                    <a:lumOff val="40000"/>
                  </a:schemeClr>
                </a:solidFill>
              </a:rPr>
              <a:t>: https://</a:t>
            </a:r>
            <a:r>
              <a:rPr lang="en-US" sz="3200" b="1" dirty="0" err="1">
                <a:solidFill>
                  <a:schemeClr val="accent4">
                    <a:lumMod val="60000"/>
                    <a:lumOff val="40000"/>
                  </a:schemeClr>
                </a:solidFill>
              </a:rPr>
              <a:t>api.genome.ucsc.edu</a:t>
            </a:r>
            <a:endParaRPr lang="en-US" dirty="0">
              <a:solidFill>
                <a:schemeClr val="accent4">
                  <a:lumMod val="60000"/>
                  <a:lumOff val="40000"/>
                </a:schemeClr>
              </a:solidFill>
            </a:endParaRPr>
          </a:p>
        </p:txBody>
      </p:sp>
      <p:sp>
        <p:nvSpPr>
          <p:cNvPr id="2" name="TextBox 1">
            <a:extLst>
              <a:ext uri="{FF2B5EF4-FFF2-40B4-BE49-F238E27FC236}">
                <a16:creationId xmlns:a16="http://schemas.microsoft.com/office/drawing/2014/main" id="{4D3E6F24-2142-3A1B-B150-6AEC2926B3D0}"/>
              </a:ext>
            </a:extLst>
          </p:cNvPr>
          <p:cNvSpPr txBox="1"/>
          <p:nvPr/>
        </p:nvSpPr>
        <p:spPr>
          <a:xfrm>
            <a:off x="2756163" y="1989482"/>
            <a:ext cx="6908538"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hubUrl</a:t>
            </a:r>
            <a:r>
              <a:rPr lang="en-US" sz="3200" dirty="0">
                <a:latin typeface="Times New Roman" panose="02020603050405020304" pitchFamily="18" charset="0"/>
                <a:cs typeface="Times New Roman" panose="02020603050405020304" pitchFamily="18" charset="0"/>
              </a:rPr>
              <a:t>=&lt;</a:t>
            </a:r>
            <a:r>
              <a:rPr lang="en-US" sz="3200" dirty="0" err="1">
                <a:latin typeface="Times New Roman" panose="02020603050405020304" pitchFamily="18" charset="0"/>
                <a:cs typeface="Times New Roman" panose="02020603050405020304" pitchFamily="18" charset="0"/>
              </a:rPr>
              <a:t>url</a:t>
            </a:r>
            <a:r>
              <a:rPr lang="en-US" sz="3200" dirty="0">
                <a:latin typeface="Times New Roman" panose="02020603050405020304" pitchFamily="18" charset="0"/>
                <a:cs typeface="Times New Roman" panose="02020603050405020304" pitchFamily="18" charset="0"/>
              </a:rPr>
              <a:t>&gt;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genome=&lt;name&gt;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track=&lt;</a:t>
            </a:r>
            <a:r>
              <a:rPr lang="en-US" sz="3200" dirty="0" err="1">
                <a:latin typeface="Times New Roman" panose="02020603050405020304" pitchFamily="18" charset="0"/>
                <a:cs typeface="Times New Roman" panose="02020603050405020304" pitchFamily="18" charset="0"/>
              </a:rPr>
              <a:t>trackName</a:t>
            </a:r>
            <a:r>
              <a:rPr lang="en-US" sz="3200" dirty="0">
                <a:latin typeface="Times New Roman" panose="02020603050405020304" pitchFamily="18" charset="0"/>
                <a:cs typeface="Times New Roman" panose="02020603050405020304" pitchFamily="18" charset="0"/>
              </a:rPr>
              <a:t>&gt;</a:t>
            </a:r>
          </a:p>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chrom</a:t>
            </a:r>
            <a:r>
              <a:rPr lang="en-US" sz="3200" dirty="0">
                <a:latin typeface="Times New Roman" panose="02020603050405020304" pitchFamily="18" charset="0"/>
                <a:cs typeface="Times New Roman" panose="02020603050405020304" pitchFamily="18" charset="0"/>
              </a:rPr>
              <a:t>=&lt;</a:t>
            </a:r>
            <a:r>
              <a:rPr lang="en-US" sz="3200" dirty="0" err="1">
                <a:latin typeface="Times New Roman" panose="02020603050405020304" pitchFamily="18" charset="0"/>
                <a:cs typeface="Times New Roman" panose="02020603050405020304" pitchFamily="18" charset="0"/>
              </a:rPr>
              <a:t>chrN</a:t>
            </a:r>
            <a:r>
              <a:rPr lang="en-US" sz="3200" dirty="0">
                <a:latin typeface="Times New Roman" panose="02020603050405020304" pitchFamily="18" charset="0"/>
                <a:cs typeface="Times New Roman" panose="02020603050405020304" pitchFamily="18" charset="0"/>
              </a:rPr>
              <a:t>&gt;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start=&lt;123&gt;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end=&lt;456&gt;</a:t>
            </a:r>
          </a:p>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maxItemsOutput</a:t>
            </a:r>
            <a:r>
              <a:rPr lang="en-US" sz="3200" dirty="0">
                <a:latin typeface="Times New Roman" panose="02020603050405020304" pitchFamily="18" charset="0"/>
                <a:cs typeface="Times New Roman" panose="02020603050405020304" pitchFamily="18" charset="0"/>
              </a:rPr>
              <a:t>=1000</a:t>
            </a:r>
          </a:p>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trackLeavesOnly</a:t>
            </a:r>
            <a:r>
              <a:rPr lang="en-US" sz="3200" dirty="0">
                <a:latin typeface="Times New Roman" panose="02020603050405020304" pitchFamily="18" charset="0"/>
                <a:cs typeface="Times New Roman" panose="02020603050405020304" pitchFamily="18" charset="0"/>
              </a:rPr>
              <a:t>=1</a:t>
            </a:r>
          </a:p>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jsonOutputArray</a:t>
            </a:r>
            <a:r>
              <a:rPr lang="en-US" sz="3200" dirty="0">
                <a:latin typeface="Times New Roman" panose="02020603050405020304" pitchFamily="18" charset="0"/>
                <a:cs typeface="Times New Roman" panose="02020603050405020304" pitchFamily="18" charset="0"/>
              </a:rPr>
              <a:t>=1</a:t>
            </a:r>
          </a:p>
        </p:txBody>
      </p:sp>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7" y="2016291"/>
            <a:ext cx="2586664"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600" b="1" dirty="0">
                <a:solidFill>
                  <a:schemeClr val="accent4">
                    <a:lumMod val="60000"/>
                    <a:lumOff val="40000"/>
                  </a:schemeClr>
                </a:solidFill>
              </a:rPr>
              <a:t>Parameters:</a:t>
            </a:r>
            <a:endParaRPr lang="en-US" sz="3200" dirty="0">
              <a:solidFill>
                <a:schemeClr val="accent4">
                  <a:lumMod val="60000"/>
                  <a:lumOff val="40000"/>
                </a:schemeClr>
              </a:solidFill>
            </a:endParaRPr>
          </a:p>
        </p:txBody>
      </p:sp>
      <p:sp>
        <p:nvSpPr>
          <p:cNvPr id="9" name="Google Shape;56;p13">
            <a:extLst>
              <a:ext uri="{FF2B5EF4-FFF2-40B4-BE49-F238E27FC236}">
                <a16:creationId xmlns:a16="http://schemas.microsoft.com/office/drawing/2014/main" id="{F28172CF-87F1-0CF7-B2F9-8F5022A23ACA}"/>
              </a:ext>
            </a:extLst>
          </p:cNvPr>
          <p:cNvSpPr txBox="1">
            <a:spLocks/>
          </p:cNvSpPr>
          <p:nvPr/>
        </p:nvSpPr>
        <p:spPr>
          <a:xfrm>
            <a:off x="68988" y="76158"/>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3200" b="1">
                <a:solidFill>
                  <a:schemeClr val="accent4">
                    <a:lumMod val="60000"/>
                    <a:lumOff val="40000"/>
                  </a:schemeClr>
                </a:solidFill>
              </a:rPr>
              <a:t>REST API – programmatic interface to data resources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32669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56;p13">
            <a:extLst>
              <a:ext uri="{FF2B5EF4-FFF2-40B4-BE49-F238E27FC236}">
                <a16:creationId xmlns:a16="http://schemas.microsoft.com/office/drawing/2014/main" id="{F0EC9905-45AA-3CB0-6190-721E3782F378}"/>
              </a:ext>
            </a:extLst>
          </p:cNvPr>
          <p:cNvSpPr txBox="1">
            <a:spLocks/>
          </p:cNvSpPr>
          <p:nvPr/>
        </p:nvSpPr>
        <p:spPr>
          <a:xfrm>
            <a:off x="68987" y="1080471"/>
            <a:ext cx="791742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Access </a:t>
            </a:r>
            <a:r>
              <a:rPr lang="en-US" sz="3200" b="1" dirty="0" err="1">
                <a:solidFill>
                  <a:schemeClr val="accent4">
                    <a:lumMod val="60000"/>
                    <a:lumOff val="40000"/>
                  </a:schemeClr>
                </a:solidFill>
              </a:rPr>
              <a:t>url</a:t>
            </a:r>
            <a:r>
              <a:rPr lang="en-US" sz="3200" b="1" dirty="0">
                <a:solidFill>
                  <a:schemeClr val="accent4">
                    <a:lumMod val="60000"/>
                    <a:lumOff val="40000"/>
                  </a:schemeClr>
                </a:solidFill>
              </a:rPr>
              <a:t>: https://</a:t>
            </a:r>
            <a:r>
              <a:rPr lang="en-US" sz="3200" b="1" dirty="0" err="1">
                <a:solidFill>
                  <a:schemeClr val="accent4">
                    <a:lumMod val="60000"/>
                    <a:lumOff val="40000"/>
                  </a:schemeClr>
                </a:solidFill>
              </a:rPr>
              <a:t>api.genome.ucsc.edu</a:t>
            </a:r>
            <a:endParaRPr lang="en-US" dirty="0">
              <a:solidFill>
                <a:schemeClr val="accent4">
                  <a:lumMod val="60000"/>
                  <a:lumOff val="40000"/>
                </a:schemeClr>
              </a:solidFill>
            </a:endParaRPr>
          </a:p>
        </p:txBody>
      </p:sp>
      <p:sp>
        <p:nvSpPr>
          <p:cNvPr id="2" name="TextBox 1">
            <a:extLst>
              <a:ext uri="{FF2B5EF4-FFF2-40B4-BE49-F238E27FC236}">
                <a16:creationId xmlns:a16="http://schemas.microsoft.com/office/drawing/2014/main" id="{4D3E6F24-2142-3A1B-B150-6AEC2926B3D0}"/>
              </a:ext>
            </a:extLst>
          </p:cNvPr>
          <p:cNvSpPr txBox="1"/>
          <p:nvPr/>
        </p:nvSpPr>
        <p:spPr>
          <a:xfrm>
            <a:off x="-1" y="2952111"/>
            <a:ext cx="11468911"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api.genome.ucsc.edu</a:t>
            </a:r>
            <a:r>
              <a:rPr lang="en-US" sz="2800" dirty="0">
                <a:latin typeface="Times New Roman" panose="02020603050405020304" pitchFamily="18" charset="0"/>
                <a:cs typeface="Times New Roman" panose="02020603050405020304" pitchFamily="18" charset="0"/>
              </a:rPr>
              <a:t>/list/</a:t>
            </a:r>
            <a:r>
              <a:rPr lang="en-US" sz="2800" dirty="0" err="1">
                <a:latin typeface="Times New Roman" panose="02020603050405020304" pitchFamily="18" charset="0"/>
                <a:cs typeface="Times New Roman" panose="02020603050405020304" pitchFamily="18" charset="0"/>
              </a:rPr>
              <a:t>ucscGenomes</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api.genome.ucsc.edu</a:t>
            </a:r>
            <a:r>
              <a:rPr lang="en-US" sz="2800" dirty="0">
                <a:latin typeface="Times New Roman" panose="02020603050405020304" pitchFamily="18" charset="0"/>
                <a:cs typeface="Times New Roman" panose="02020603050405020304" pitchFamily="18" charset="0"/>
              </a:rPr>
              <a:t>/list/</a:t>
            </a:r>
            <a:r>
              <a:rPr lang="en-US" sz="2800" dirty="0" err="1">
                <a:latin typeface="Times New Roman" panose="02020603050405020304" pitchFamily="18" charset="0"/>
                <a:cs typeface="Times New Roman" panose="02020603050405020304" pitchFamily="18" charset="0"/>
              </a:rPr>
              <a:t>tracks?genome</a:t>
            </a:r>
            <a:r>
              <a:rPr lang="en-US" sz="2800" dirty="0">
                <a:latin typeface="Times New Roman" panose="02020603050405020304" pitchFamily="18" charset="0"/>
                <a:cs typeface="Times New Roman" panose="02020603050405020304" pitchFamily="18" charset="0"/>
              </a:rPr>
              <a:t>=hg38</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api.genome.ucsc.edu</a:t>
            </a:r>
            <a:r>
              <a:rPr lang="en-US" sz="2800" dirty="0">
                <a:latin typeface="Times New Roman" panose="02020603050405020304" pitchFamily="18" charset="0"/>
                <a:cs typeface="Times New Roman" panose="02020603050405020304" pitchFamily="18" charset="0"/>
              </a:rPr>
              <a:t>/list/</a:t>
            </a:r>
            <a:r>
              <a:rPr lang="en-US" sz="2800" dirty="0" err="1">
                <a:latin typeface="Times New Roman" panose="02020603050405020304" pitchFamily="18" charset="0"/>
                <a:cs typeface="Times New Roman" panose="02020603050405020304" pitchFamily="18" charset="0"/>
              </a:rPr>
              <a:t>schema?genome</a:t>
            </a:r>
            <a:r>
              <a:rPr lang="en-US" sz="2800" dirty="0">
                <a:latin typeface="Times New Roman" panose="02020603050405020304" pitchFamily="18" charset="0"/>
                <a:cs typeface="Times New Roman" panose="02020603050405020304" pitchFamily="18" charset="0"/>
              </a:rPr>
              <a:t>=hg38;track=gap</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api.genome.ucsc.edu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getData</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sequence?genome</a:t>
            </a:r>
            <a:r>
              <a:rPr lang="en-US" sz="2800" dirty="0">
                <a:latin typeface="Times New Roman" panose="02020603050405020304" pitchFamily="18" charset="0"/>
                <a:cs typeface="Times New Roman" panose="02020603050405020304" pitchFamily="18" charset="0"/>
              </a:rPr>
              <a:t>=hg38;chrom=</a:t>
            </a:r>
            <a:r>
              <a:rPr lang="en-US" sz="2800" dirty="0" err="1">
                <a:latin typeface="Times New Roman" panose="02020603050405020304" pitchFamily="18" charset="0"/>
                <a:cs typeface="Times New Roman" panose="02020603050405020304" pitchFamily="18" charset="0"/>
              </a:rPr>
              <a:t>chrM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api.genome.ucsc.edu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getData</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track?genome</a:t>
            </a:r>
            <a:r>
              <a:rPr lang="en-US" sz="2800" dirty="0">
                <a:latin typeface="Times New Roman" panose="02020603050405020304" pitchFamily="18" charset="0"/>
                <a:cs typeface="Times New Roman" panose="02020603050405020304" pitchFamily="18" charset="0"/>
              </a:rPr>
              <a:t>=hg38;track=</a:t>
            </a:r>
            <a:r>
              <a:rPr lang="en-US" sz="2800" dirty="0" err="1">
                <a:latin typeface="Times New Roman" panose="02020603050405020304" pitchFamily="18" charset="0"/>
                <a:cs typeface="Times New Roman" panose="02020603050405020304" pitchFamily="18" charset="0"/>
              </a:rPr>
              <a:t>gold;chrom</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chrM</a:t>
            </a:r>
            <a:endParaRPr lang="en-US" sz="2800" dirty="0">
              <a:latin typeface="Times New Roman" panose="02020603050405020304" pitchFamily="18" charset="0"/>
              <a:cs typeface="Times New Roman" panose="02020603050405020304" pitchFamily="18" charset="0"/>
            </a:endParaRPr>
          </a:p>
        </p:txBody>
      </p:sp>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7" y="2016291"/>
            <a:ext cx="2586664"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600" b="1" dirty="0">
                <a:solidFill>
                  <a:schemeClr val="accent4">
                    <a:lumMod val="60000"/>
                    <a:lumOff val="40000"/>
                  </a:schemeClr>
                </a:solidFill>
              </a:rPr>
              <a:t>Examples:</a:t>
            </a:r>
            <a:endParaRPr lang="en-US" sz="3200" dirty="0">
              <a:solidFill>
                <a:schemeClr val="accent4">
                  <a:lumMod val="60000"/>
                  <a:lumOff val="40000"/>
                </a:schemeClr>
              </a:solidFill>
            </a:endParaRPr>
          </a:p>
        </p:txBody>
      </p:sp>
      <p:sp>
        <p:nvSpPr>
          <p:cNvPr id="4" name="Google Shape;56;p13">
            <a:extLst>
              <a:ext uri="{FF2B5EF4-FFF2-40B4-BE49-F238E27FC236}">
                <a16:creationId xmlns:a16="http://schemas.microsoft.com/office/drawing/2014/main" id="{A5651FF3-98CE-0516-788A-F0D8FB33E55A}"/>
              </a:ext>
            </a:extLst>
          </p:cNvPr>
          <p:cNvSpPr txBox="1">
            <a:spLocks/>
          </p:cNvSpPr>
          <p:nvPr/>
        </p:nvSpPr>
        <p:spPr>
          <a:xfrm>
            <a:off x="68987" y="131986"/>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3200" b="1" dirty="0">
                <a:solidFill>
                  <a:schemeClr val="accent4">
                    <a:lumMod val="60000"/>
                    <a:lumOff val="40000"/>
                  </a:schemeClr>
                </a:solidFill>
              </a:rPr>
              <a:t>REST API – programmatic interface to data resources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26179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56;p13">
            <a:extLst>
              <a:ext uri="{FF2B5EF4-FFF2-40B4-BE49-F238E27FC236}">
                <a16:creationId xmlns:a16="http://schemas.microsoft.com/office/drawing/2014/main" id="{F0EC9905-45AA-3CB0-6190-721E3782F378}"/>
              </a:ext>
            </a:extLst>
          </p:cNvPr>
          <p:cNvSpPr txBox="1">
            <a:spLocks/>
          </p:cNvSpPr>
          <p:nvPr/>
        </p:nvSpPr>
        <p:spPr>
          <a:xfrm>
            <a:off x="68987" y="965959"/>
            <a:ext cx="7071115" cy="64908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returns JSON data</a:t>
            </a:r>
            <a:endParaRPr lang="en-US" dirty="0">
              <a:solidFill>
                <a:schemeClr val="accent4">
                  <a:lumMod val="60000"/>
                  <a:lumOff val="40000"/>
                </a:schemeClr>
              </a:solidFill>
            </a:endParaRPr>
          </a:p>
        </p:txBody>
      </p:sp>
      <p:pic>
        <p:nvPicPr>
          <p:cNvPr id="5" name="Picture 4" descr="Text&#10;&#10;Description automatically generated">
            <a:extLst>
              <a:ext uri="{FF2B5EF4-FFF2-40B4-BE49-F238E27FC236}">
                <a16:creationId xmlns:a16="http://schemas.microsoft.com/office/drawing/2014/main" id="{302293B1-261F-6B9D-D81C-521BDC12CCA9}"/>
              </a:ext>
            </a:extLst>
          </p:cNvPr>
          <p:cNvPicPr>
            <a:picLocks noChangeAspect="1"/>
          </p:cNvPicPr>
          <p:nvPr/>
        </p:nvPicPr>
        <p:blipFill>
          <a:blip r:embed="rId3"/>
          <a:stretch>
            <a:fillRect/>
          </a:stretch>
        </p:blipFill>
        <p:spPr>
          <a:xfrm>
            <a:off x="5472292" y="869322"/>
            <a:ext cx="6558598" cy="5988678"/>
          </a:xfrm>
          <a:prstGeom prst="rect">
            <a:avLst/>
          </a:prstGeom>
        </p:spPr>
      </p:pic>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7" y="1714349"/>
            <a:ext cx="5403305" cy="64908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None/>
            </a:pPr>
            <a:r>
              <a:rPr lang="en-US" sz="2400" b="1" dirty="0">
                <a:solidFill>
                  <a:schemeClr val="accent4">
                    <a:lumMod val="60000"/>
                    <a:lumOff val="40000"/>
                  </a:schemeClr>
                </a:solidFill>
                <a:latin typeface="Times New Roman" panose="02020603050405020304" pitchFamily="18" charset="0"/>
                <a:cs typeface="Times New Roman" panose="02020603050405020304" pitchFamily="18" charset="0"/>
              </a:rPr>
              <a:t>/</a:t>
            </a:r>
            <a:r>
              <a:rPr lang="en-US" sz="2400" dirty="0" err="1">
                <a:solidFill>
                  <a:schemeClr val="accent4">
                    <a:lumMod val="60000"/>
                    <a:lumOff val="40000"/>
                  </a:schemeClr>
                </a:solidFill>
                <a:latin typeface="Times New Roman" panose="02020603050405020304" pitchFamily="18" charset="0"/>
                <a:cs typeface="Times New Roman" panose="02020603050405020304" pitchFamily="18" charset="0"/>
              </a:rPr>
              <a:t>api.genome.ucsc.edu</a:t>
            </a:r>
            <a:r>
              <a:rPr lang="en-US" sz="2400" dirty="0">
                <a:solidFill>
                  <a:schemeClr val="accent4">
                    <a:lumMod val="60000"/>
                    <a:lumOff val="40000"/>
                  </a:schemeClr>
                </a:solidFill>
                <a:latin typeface="Times New Roman" panose="02020603050405020304" pitchFamily="18" charset="0"/>
                <a:cs typeface="Times New Roman" panose="02020603050405020304" pitchFamily="18" charset="0"/>
              </a:rPr>
              <a:t>/list/</a:t>
            </a:r>
            <a:r>
              <a:rPr lang="en-US" sz="2400" dirty="0" err="1">
                <a:solidFill>
                  <a:schemeClr val="accent4">
                    <a:lumMod val="60000"/>
                    <a:lumOff val="40000"/>
                  </a:schemeClr>
                </a:solidFill>
                <a:latin typeface="Times New Roman" panose="02020603050405020304" pitchFamily="18" charset="0"/>
                <a:cs typeface="Times New Roman" panose="02020603050405020304" pitchFamily="18" charset="0"/>
              </a:rPr>
              <a:t>ucscGenomes</a:t>
            </a:r>
            <a:endParaRPr lang="en-US" sz="24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0" indent="0">
              <a:spcAft>
                <a:spcPts val="2133"/>
              </a:spcAft>
              <a:buFont typeface="Arial" panose="020B0604020202020204" pitchFamily="34" charset="0"/>
              <a:buNone/>
            </a:pPr>
            <a:endParaRPr lang="en-US" sz="3200" dirty="0">
              <a:solidFill>
                <a:schemeClr val="accent4">
                  <a:lumMod val="60000"/>
                  <a:lumOff val="40000"/>
                </a:schemeClr>
              </a:solidFill>
            </a:endParaRPr>
          </a:p>
        </p:txBody>
      </p:sp>
      <p:sp>
        <p:nvSpPr>
          <p:cNvPr id="7" name="Google Shape;56;p13">
            <a:extLst>
              <a:ext uri="{FF2B5EF4-FFF2-40B4-BE49-F238E27FC236}">
                <a16:creationId xmlns:a16="http://schemas.microsoft.com/office/drawing/2014/main" id="{FC6A846E-A4A4-B006-2FC3-92C47CCE0297}"/>
              </a:ext>
            </a:extLst>
          </p:cNvPr>
          <p:cNvSpPr txBox="1">
            <a:spLocks/>
          </p:cNvSpPr>
          <p:nvPr/>
        </p:nvSpPr>
        <p:spPr>
          <a:xfrm>
            <a:off x="68989" y="56071"/>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3200" b="1" dirty="0">
                <a:solidFill>
                  <a:schemeClr val="accent4">
                    <a:lumMod val="60000"/>
                    <a:lumOff val="40000"/>
                  </a:schemeClr>
                </a:solidFill>
              </a:rPr>
              <a:t>REST API – programmatic interface to data resources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24289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3"/>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0"/>
            <a:ext cx="9144000" cy="882869"/>
          </a:xfrm>
          <a:solidFill>
            <a:schemeClr val="accent5">
              <a:lumMod val="50000"/>
            </a:schemeClr>
          </a:solidFill>
        </p:spPr>
        <p:txBody>
          <a:bodyPr>
            <a:normAutofit fontScale="90000"/>
          </a:bodyPr>
          <a:lstStyle/>
          <a:p>
            <a:r>
              <a:rPr lang="en-US" dirty="0">
                <a:solidFill>
                  <a:srgbClr val="FFC000"/>
                </a:solidFill>
              </a:rPr>
              <a:t>Browser + tool sets</a:t>
            </a:r>
          </a:p>
        </p:txBody>
      </p:sp>
      <p:pic>
        <p:nvPicPr>
          <p:cNvPr id="6" name="Picture 5" descr="Graphical user interface, text, application&#10;&#10;Description automatically generated">
            <a:extLst>
              <a:ext uri="{FF2B5EF4-FFF2-40B4-BE49-F238E27FC236}">
                <a16:creationId xmlns:a16="http://schemas.microsoft.com/office/drawing/2014/main" id="{B225281B-0E58-44C2-AABA-81F7FC495CBC}"/>
              </a:ext>
            </a:extLst>
          </p:cNvPr>
          <p:cNvPicPr>
            <a:picLocks noChangeAspect="1"/>
          </p:cNvPicPr>
          <p:nvPr/>
        </p:nvPicPr>
        <p:blipFill>
          <a:blip r:embed="rId4"/>
          <a:stretch>
            <a:fillRect/>
          </a:stretch>
        </p:blipFill>
        <p:spPr>
          <a:xfrm>
            <a:off x="1010845" y="1050323"/>
            <a:ext cx="10110236" cy="4729251"/>
          </a:xfrm>
          <a:prstGeom prst="rect">
            <a:avLst/>
          </a:prstGeom>
          <a:ln w="28575">
            <a:solidFill>
              <a:schemeClr val="accent5">
                <a:lumMod val="50000"/>
              </a:schemeClr>
            </a:solidFill>
          </a:ln>
        </p:spPr>
      </p:pic>
      <p:sp>
        <p:nvSpPr>
          <p:cNvPr id="7" name="TextBox 6">
            <a:extLst>
              <a:ext uri="{FF2B5EF4-FFF2-40B4-BE49-F238E27FC236}">
                <a16:creationId xmlns:a16="http://schemas.microsoft.com/office/drawing/2014/main" id="{381A6961-D447-3D79-6441-11140ECACD2B}"/>
              </a:ext>
            </a:extLst>
          </p:cNvPr>
          <p:cNvSpPr txBox="1"/>
          <p:nvPr/>
        </p:nvSpPr>
        <p:spPr>
          <a:xfrm>
            <a:off x="4662616" y="5202195"/>
            <a:ext cx="2866768"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e.g. </a:t>
            </a:r>
            <a:r>
              <a:rPr lang="en-US" dirty="0" err="1">
                <a:solidFill>
                  <a:schemeClr val="accent4">
                    <a:lumMod val="60000"/>
                    <a:lumOff val="40000"/>
                  </a:schemeClr>
                </a:solidFill>
              </a:rPr>
              <a:t>UShER</a:t>
            </a:r>
            <a:r>
              <a:rPr lang="en-US" dirty="0">
                <a:solidFill>
                  <a:schemeClr val="accent4">
                    <a:lumMod val="60000"/>
                    <a:lumOff val="40000"/>
                  </a:schemeClr>
                </a:solidFill>
              </a:rPr>
              <a:t> (for SARS-CoV-2)</a:t>
            </a:r>
          </a:p>
        </p:txBody>
      </p:sp>
    </p:spTree>
    <p:extLst>
      <p:ext uri="{BB962C8B-B14F-4D97-AF65-F5344CB8AC3E}">
        <p14:creationId xmlns:p14="http://schemas.microsoft.com/office/powerpoint/2010/main" val="228339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56;p13">
            <a:extLst>
              <a:ext uri="{FF2B5EF4-FFF2-40B4-BE49-F238E27FC236}">
                <a16:creationId xmlns:a16="http://schemas.microsoft.com/office/drawing/2014/main" id="{F0EC9905-45AA-3CB0-6190-721E3782F378}"/>
              </a:ext>
            </a:extLst>
          </p:cNvPr>
          <p:cNvSpPr txBox="1">
            <a:spLocks/>
          </p:cNvSpPr>
          <p:nvPr/>
        </p:nvSpPr>
        <p:spPr>
          <a:xfrm>
            <a:off x="68987" y="965959"/>
            <a:ext cx="7071115" cy="64908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returns JSON data</a:t>
            </a:r>
            <a:endParaRPr lang="en-US" dirty="0">
              <a:solidFill>
                <a:schemeClr val="accent4">
                  <a:lumMod val="60000"/>
                  <a:lumOff val="40000"/>
                </a:schemeClr>
              </a:solidFill>
            </a:endParaRPr>
          </a:p>
        </p:txBody>
      </p:sp>
      <p:pic>
        <p:nvPicPr>
          <p:cNvPr id="4" name="Picture 3" descr="Text&#10;&#10;Description automatically generated">
            <a:extLst>
              <a:ext uri="{FF2B5EF4-FFF2-40B4-BE49-F238E27FC236}">
                <a16:creationId xmlns:a16="http://schemas.microsoft.com/office/drawing/2014/main" id="{702B0A4C-A899-1931-69D5-204C5130C55A}"/>
              </a:ext>
            </a:extLst>
          </p:cNvPr>
          <p:cNvPicPr>
            <a:picLocks noChangeAspect="1"/>
          </p:cNvPicPr>
          <p:nvPr/>
        </p:nvPicPr>
        <p:blipFill>
          <a:blip r:embed="rId3"/>
          <a:stretch>
            <a:fillRect/>
          </a:stretch>
        </p:blipFill>
        <p:spPr>
          <a:xfrm>
            <a:off x="4350613" y="906950"/>
            <a:ext cx="7772400" cy="5717417"/>
          </a:xfrm>
          <a:prstGeom prst="rect">
            <a:avLst/>
          </a:prstGeom>
        </p:spPr>
      </p:pic>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7" y="2994791"/>
            <a:ext cx="5088194" cy="64908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None/>
            </a:pPr>
            <a:r>
              <a:rPr lang="en-US" sz="2000" b="1" dirty="0">
                <a:solidFill>
                  <a:schemeClr val="accent4">
                    <a:lumMod val="60000"/>
                    <a:lumOff val="40000"/>
                  </a:schemeClr>
                </a:solidFill>
                <a:latin typeface="Times New Roman" panose="02020603050405020304" pitchFamily="18" charset="0"/>
                <a:cs typeface="Times New Roman" panose="02020603050405020304" pitchFamily="18" charset="0"/>
              </a:rPr>
              <a:t>/</a:t>
            </a:r>
            <a:r>
              <a:rPr lang="en-US" sz="2000" dirty="0" err="1">
                <a:solidFill>
                  <a:schemeClr val="accent4">
                    <a:lumMod val="60000"/>
                    <a:lumOff val="40000"/>
                  </a:schemeClr>
                </a:solidFill>
                <a:latin typeface="Times New Roman" panose="02020603050405020304" pitchFamily="18" charset="0"/>
                <a:cs typeface="Times New Roman" panose="02020603050405020304" pitchFamily="18" charset="0"/>
              </a:rPr>
              <a:t>api.genome.ucsc.edu</a:t>
            </a:r>
            <a:r>
              <a:rPr lang="en-US" sz="2000" dirty="0">
                <a:solidFill>
                  <a:schemeClr val="accent4">
                    <a:lumMod val="60000"/>
                    <a:lumOff val="40000"/>
                  </a:schemeClr>
                </a:solidFill>
                <a:latin typeface="Times New Roman" panose="02020603050405020304" pitchFamily="18" charset="0"/>
                <a:cs typeface="Times New Roman" panose="02020603050405020304" pitchFamily="18" charset="0"/>
              </a:rPr>
              <a:t>/list/</a:t>
            </a:r>
            <a:r>
              <a:rPr lang="en-US" sz="2000" dirty="0" err="1">
                <a:solidFill>
                  <a:schemeClr val="accent4">
                    <a:lumMod val="60000"/>
                    <a:lumOff val="40000"/>
                  </a:schemeClr>
                </a:solidFill>
                <a:latin typeface="Times New Roman" panose="02020603050405020304" pitchFamily="18" charset="0"/>
                <a:cs typeface="Times New Roman" panose="02020603050405020304" pitchFamily="18" charset="0"/>
              </a:rPr>
              <a:t>tracks?genome</a:t>
            </a:r>
            <a:r>
              <a:rPr lang="en-US" sz="2000" dirty="0">
                <a:solidFill>
                  <a:schemeClr val="accent4">
                    <a:lumMod val="60000"/>
                    <a:lumOff val="40000"/>
                  </a:schemeClr>
                </a:solidFill>
                <a:latin typeface="Times New Roman" panose="02020603050405020304" pitchFamily="18" charset="0"/>
                <a:cs typeface="Times New Roman" panose="02020603050405020304" pitchFamily="18" charset="0"/>
              </a:rPr>
              <a:t>=hg38</a:t>
            </a:r>
          </a:p>
          <a:p>
            <a:pPr marL="0" indent="0">
              <a:spcAft>
                <a:spcPts val="2133"/>
              </a:spcAft>
              <a:buFont typeface="Arial" panose="020B0604020202020204" pitchFamily="34" charset="0"/>
              <a:buNone/>
            </a:pPr>
            <a:endParaRPr lang="en-US" sz="3200" dirty="0">
              <a:solidFill>
                <a:schemeClr val="accent4">
                  <a:lumMod val="60000"/>
                  <a:lumOff val="40000"/>
                </a:schemeClr>
              </a:solidFill>
            </a:endParaRPr>
          </a:p>
        </p:txBody>
      </p:sp>
      <p:sp>
        <p:nvSpPr>
          <p:cNvPr id="7" name="Google Shape;56;p13">
            <a:extLst>
              <a:ext uri="{FF2B5EF4-FFF2-40B4-BE49-F238E27FC236}">
                <a16:creationId xmlns:a16="http://schemas.microsoft.com/office/drawing/2014/main" id="{1E42506D-2090-430F-3515-D1B3CCD54092}"/>
              </a:ext>
            </a:extLst>
          </p:cNvPr>
          <p:cNvSpPr txBox="1">
            <a:spLocks/>
          </p:cNvSpPr>
          <p:nvPr/>
        </p:nvSpPr>
        <p:spPr>
          <a:xfrm>
            <a:off x="68987" y="143350"/>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3200" b="1" dirty="0">
                <a:solidFill>
                  <a:schemeClr val="accent4">
                    <a:lumMod val="60000"/>
                    <a:lumOff val="40000"/>
                  </a:schemeClr>
                </a:solidFill>
              </a:rPr>
              <a:t>REST API – programmatic interface to data resources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648856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body" idx="1"/>
          </p:nvPr>
        </p:nvSpPr>
        <p:spPr>
          <a:xfrm>
            <a:off x="68989" y="105722"/>
            <a:ext cx="11961901" cy="763600"/>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p>
            <a:pPr marL="0" indent="0" algn="ctr">
              <a:spcAft>
                <a:spcPts val="2133"/>
              </a:spcAft>
              <a:buNone/>
            </a:pPr>
            <a:r>
              <a:rPr lang="en" sz="3200" b="1" dirty="0">
                <a:solidFill>
                  <a:schemeClr val="accent4">
                    <a:lumMod val="60000"/>
                    <a:lumOff val="40000"/>
                  </a:schemeClr>
                </a:solidFill>
              </a:rPr>
              <a:t>REST API – programmatic interface to data resources</a:t>
            </a:r>
            <a:endParaRPr dirty="0">
              <a:solidFill>
                <a:schemeClr val="accent4">
                  <a:lumMod val="60000"/>
                  <a:lumOff val="40000"/>
                </a:schemeClr>
              </a:solidFill>
            </a:endParaRPr>
          </a:p>
        </p:txBody>
      </p:sp>
      <p:sp>
        <p:nvSpPr>
          <p:cNvPr id="6" name="Google Shape;56;p13">
            <a:extLst>
              <a:ext uri="{FF2B5EF4-FFF2-40B4-BE49-F238E27FC236}">
                <a16:creationId xmlns:a16="http://schemas.microsoft.com/office/drawing/2014/main" id="{F0EC9905-45AA-3CB0-6190-721E3782F378}"/>
              </a:ext>
            </a:extLst>
          </p:cNvPr>
          <p:cNvSpPr txBox="1">
            <a:spLocks/>
          </p:cNvSpPr>
          <p:nvPr/>
        </p:nvSpPr>
        <p:spPr>
          <a:xfrm>
            <a:off x="68987" y="965959"/>
            <a:ext cx="7071115" cy="64908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Font typeface="Arial" panose="020B0604020202020204" pitchFamily="34" charset="0"/>
              <a:buNone/>
            </a:pPr>
            <a:r>
              <a:rPr lang="en-US" sz="3200" b="1" dirty="0">
                <a:solidFill>
                  <a:schemeClr val="accent4">
                    <a:lumMod val="60000"/>
                    <a:lumOff val="40000"/>
                  </a:schemeClr>
                </a:solidFill>
              </a:rPr>
              <a:t>returns JSON data</a:t>
            </a:r>
            <a:endParaRPr lang="en-US" dirty="0">
              <a:solidFill>
                <a:schemeClr val="accent4">
                  <a:lumMod val="60000"/>
                  <a:lumOff val="40000"/>
                </a:schemeClr>
              </a:solidFill>
            </a:endParaRPr>
          </a:p>
        </p:txBody>
      </p:sp>
      <p:sp>
        <p:nvSpPr>
          <p:cNvPr id="3" name="Google Shape;56;p13">
            <a:extLst>
              <a:ext uri="{FF2B5EF4-FFF2-40B4-BE49-F238E27FC236}">
                <a16:creationId xmlns:a16="http://schemas.microsoft.com/office/drawing/2014/main" id="{5E91B295-4E20-1590-0D17-FCF5C6CA3B2A}"/>
              </a:ext>
            </a:extLst>
          </p:cNvPr>
          <p:cNvSpPr txBox="1">
            <a:spLocks/>
          </p:cNvSpPr>
          <p:nvPr/>
        </p:nvSpPr>
        <p:spPr>
          <a:xfrm>
            <a:off x="68987" y="1790204"/>
            <a:ext cx="10874317" cy="649088"/>
          </a:xfrm>
          <a:prstGeom prst="rect">
            <a:avLst/>
          </a:prstGeom>
          <a:solidFill>
            <a:schemeClr val="accent5">
              <a:lumMod val="75000"/>
            </a:schemeClr>
          </a:solidFill>
          <a:ln>
            <a:solidFill>
              <a:schemeClr val="accent4">
                <a:lumMod val="75000"/>
              </a:schemeClr>
            </a:solid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None/>
            </a:pPr>
            <a:r>
              <a:rPr lang="en-US" sz="2400" b="1" dirty="0">
                <a:solidFill>
                  <a:schemeClr val="accent4">
                    <a:lumMod val="60000"/>
                    <a:lumOff val="40000"/>
                  </a:schemeClr>
                </a:solidFill>
                <a:latin typeface="Times New Roman" panose="02020603050405020304" pitchFamily="18" charset="0"/>
                <a:cs typeface="Times New Roman" panose="02020603050405020304" pitchFamily="18" charset="0"/>
              </a:rPr>
              <a:t>/</a:t>
            </a:r>
            <a:r>
              <a:rPr lang="en-US" sz="2400" dirty="0" err="1">
                <a:solidFill>
                  <a:schemeClr val="accent4">
                    <a:lumMod val="60000"/>
                    <a:lumOff val="40000"/>
                  </a:schemeClr>
                </a:solidFill>
                <a:latin typeface="Times New Roman" panose="02020603050405020304" pitchFamily="18" charset="0"/>
                <a:cs typeface="Times New Roman" panose="02020603050405020304" pitchFamily="18" charset="0"/>
              </a:rPr>
              <a:t>api.genome.ucsc.edu</a:t>
            </a:r>
            <a:r>
              <a:rPr lang="en-US" sz="2400" dirty="0">
                <a:solidFill>
                  <a:schemeClr val="accent4">
                    <a:lumMod val="60000"/>
                    <a:lumOff val="40000"/>
                  </a:schemeClr>
                </a:solidFill>
                <a:latin typeface="Times New Roman" panose="02020603050405020304" pitchFamily="18" charset="0"/>
                <a:cs typeface="Times New Roman" panose="02020603050405020304" pitchFamily="18" charset="0"/>
              </a:rPr>
              <a:t>/</a:t>
            </a:r>
            <a:r>
              <a:rPr lang="en-US" sz="2400" dirty="0" err="1">
                <a:solidFill>
                  <a:schemeClr val="accent4">
                    <a:lumMod val="60000"/>
                    <a:lumOff val="40000"/>
                  </a:schemeClr>
                </a:solidFill>
                <a:latin typeface="Times New Roman" panose="02020603050405020304" pitchFamily="18" charset="0"/>
                <a:cs typeface="Times New Roman" panose="02020603050405020304" pitchFamily="18" charset="0"/>
              </a:rPr>
              <a:t>getData</a:t>
            </a:r>
            <a:r>
              <a:rPr lang="en-US" sz="2400" dirty="0">
                <a:solidFill>
                  <a:schemeClr val="accent4">
                    <a:lumMod val="60000"/>
                    <a:lumOff val="40000"/>
                  </a:schemeClr>
                </a:solidFill>
                <a:latin typeface="Times New Roman" panose="02020603050405020304" pitchFamily="18" charset="0"/>
                <a:cs typeface="Times New Roman" panose="02020603050405020304" pitchFamily="18" charset="0"/>
              </a:rPr>
              <a:t>/</a:t>
            </a:r>
            <a:r>
              <a:rPr lang="en-US" sz="2400" dirty="0" err="1">
                <a:solidFill>
                  <a:schemeClr val="accent4">
                    <a:lumMod val="60000"/>
                    <a:lumOff val="40000"/>
                  </a:schemeClr>
                </a:solidFill>
                <a:latin typeface="Times New Roman" panose="02020603050405020304" pitchFamily="18" charset="0"/>
                <a:cs typeface="Times New Roman" panose="02020603050405020304" pitchFamily="18" charset="0"/>
              </a:rPr>
              <a:t>sequence?genome</a:t>
            </a:r>
            <a:r>
              <a:rPr lang="en-US" sz="2400" dirty="0">
                <a:solidFill>
                  <a:schemeClr val="accent4">
                    <a:lumMod val="60000"/>
                    <a:lumOff val="40000"/>
                  </a:schemeClr>
                </a:solidFill>
                <a:latin typeface="Times New Roman" panose="02020603050405020304" pitchFamily="18" charset="0"/>
                <a:cs typeface="Times New Roman" panose="02020603050405020304" pitchFamily="18" charset="0"/>
              </a:rPr>
              <a:t>=hg38;chrom=</a:t>
            </a:r>
            <a:r>
              <a:rPr lang="en-US" sz="2400" dirty="0" err="1">
                <a:solidFill>
                  <a:schemeClr val="accent4">
                    <a:lumMod val="60000"/>
                    <a:lumOff val="40000"/>
                  </a:schemeClr>
                </a:solidFill>
                <a:latin typeface="Times New Roman" panose="02020603050405020304" pitchFamily="18" charset="0"/>
                <a:cs typeface="Times New Roman" panose="02020603050405020304" pitchFamily="18" charset="0"/>
              </a:rPr>
              <a:t>chrM;start</a:t>
            </a:r>
            <a:r>
              <a:rPr lang="en-US" sz="2400" dirty="0">
                <a:solidFill>
                  <a:schemeClr val="accent4">
                    <a:lumMod val="60000"/>
                    <a:lumOff val="40000"/>
                  </a:schemeClr>
                </a:solidFill>
                <a:latin typeface="Times New Roman" panose="02020603050405020304" pitchFamily="18" charset="0"/>
                <a:cs typeface="Times New Roman" panose="02020603050405020304" pitchFamily="18" charset="0"/>
              </a:rPr>
              <a:t>=0;end=42</a:t>
            </a:r>
          </a:p>
          <a:p>
            <a:pPr marL="0" indent="0">
              <a:spcAft>
                <a:spcPts val="2133"/>
              </a:spcAft>
              <a:buFont typeface="Arial" panose="020B0604020202020204" pitchFamily="34" charset="0"/>
              <a:buNone/>
            </a:pPr>
            <a:endParaRPr lang="en-US" sz="3200" dirty="0">
              <a:solidFill>
                <a:schemeClr val="accent4">
                  <a:lumMod val="60000"/>
                  <a:lumOff val="40000"/>
                </a:schemeClr>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A448610C-2874-2029-A68E-FFC98D78CDE8}"/>
              </a:ext>
            </a:extLst>
          </p:cNvPr>
          <p:cNvPicPr>
            <a:picLocks noChangeAspect="1"/>
          </p:cNvPicPr>
          <p:nvPr/>
        </p:nvPicPr>
        <p:blipFill>
          <a:blip r:embed="rId3"/>
          <a:stretch>
            <a:fillRect/>
          </a:stretch>
        </p:blipFill>
        <p:spPr>
          <a:xfrm>
            <a:off x="68986" y="2439292"/>
            <a:ext cx="9832097" cy="3832851"/>
          </a:xfrm>
          <a:prstGeom prst="rect">
            <a:avLst/>
          </a:prstGeom>
        </p:spPr>
      </p:pic>
    </p:spTree>
    <p:extLst>
      <p:ext uri="{BB962C8B-B14F-4D97-AF65-F5344CB8AC3E}">
        <p14:creationId xmlns:p14="http://schemas.microsoft.com/office/powerpoint/2010/main" val="161405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3"/>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0"/>
            <a:ext cx="9144000" cy="882869"/>
          </a:xfrm>
          <a:solidFill>
            <a:schemeClr val="accent5">
              <a:lumMod val="50000"/>
            </a:schemeClr>
          </a:solidFill>
        </p:spPr>
        <p:txBody>
          <a:bodyPr>
            <a:normAutofit fontScale="90000"/>
          </a:bodyPr>
          <a:lstStyle/>
          <a:p>
            <a:r>
              <a:rPr lang="en-US" dirty="0">
                <a:solidFill>
                  <a:srgbClr val="FFC000"/>
                </a:solidFill>
              </a:rPr>
              <a:t>Browser + Education</a:t>
            </a:r>
          </a:p>
        </p:txBody>
      </p:sp>
      <p:pic>
        <p:nvPicPr>
          <p:cNvPr id="4" name="Picture 3" descr="Graphical user interface, text, application, website&#10;&#10;Description automatically generated">
            <a:extLst>
              <a:ext uri="{FF2B5EF4-FFF2-40B4-BE49-F238E27FC236}">
                <a16:creationId xmlns:a16="http://schemas.microsoft.com/office/drawing/2014/main" id="{E9F8A17C-4C14-A733-AEBE-E099D9D74CBF}"/>
              </a:ext>
            </a:extLst>
          </p:cNvPr>
          <p:cNvPicPr>
            <a:picLocks noChangeAspect="1"/>
          </p:cNvPicPr>
          <p:nvPr/>
        </p:nvPicPr>
        <p:blipFill>
          <a:blip r:embed="rId4"/>
          <a:stretch>
            <a:fillRect/>
          </a:stretch>
        </p:blipFill>
        <p:spPr>
          <a:xfrm>
            <a:off x="880313" y="1434069"/>
            <a:ext cx="10431374" cy="4188255"/>
          </a:xfrm>
          <a:prstGeom prst="rect">
            <a:avLst/>
          </a:prstGeom>
          <a:ln w="28575">
            <a:solidFill>
              <a:schemeClr val="accent5">
                <a:lumMod val="75000"/>
              </a:schemeClr>
            </a:solidFill>
          </a:ln>
        </p:spPr>
      </p:pic>
    </p:spTree>
    <p:extLst>
      <p:ext uri="{BB962C8B-B14F-4D97-AF65-F5344CB8AC3E}">
        <p14:creationId xmlns:p14="http://schemas.microsoft.com/office/powerpoint/2010/main" val="324399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6614136" y="974785"/>
            <a:ext cx="4942892" cy="523220"/>
          </a:xfrm>
          <a:prstGeom prst="rect">
            <a:avLst/>
          </a:prstGeom>
          <a:solidFill>
            <a:schemeClr val="accent1">
              <a:lumMod val="75000"/>
            </a:schemeClr>
          </a:solidFill>
        </p:spPr>
        <p:txBody>
          <a:bodyPr wrap="none" rtlCol="0">
            <a:spAutoFit/>
          </a:bodyPr>
          <a:lstStyle/>
          <a:p>
            <a:pPr algn="ctr"/>
            <a:r>
              <a:rPr lang="en-US" sz="2800" dirty="0">
                <a:solidFill>
                  <a:srgbClr val="FFFF00"/>
                </a:solidFill>
              </a:rPr>
              <a:t>The UCSC Genome Browser Staff</a:t>
            </a:r>
          </a:p>
        </p:txBody>
      </p:sp>
      <p:pic>
        <p:nvPicPr>
          <p:cNvPr id="4" name="Picture 3" descr="A collage of people&#10;&#10;Description automatically generated with low confidence">
            <a:extLst>
              <a:ext uri="{FF2B5EF4-FFF2-40B4-BE49-F238E27FC236}">
                <a16:creationId xmlns:a16="http://schemas.microsoft.com/office/drawing/2014/main" id="{2D4A2E14-4C93-D6A1-6E26-B7F1D89B6EC2}"/>
              </a:ext>
            </a:extLst>
          </p:cNvPr>
          <p:cNvPicPr>
            <a:picLocks noChangeAspect="1"/>
          </p:cNvPicPr>
          <p:nvPr/>
        </p:nvPicPr>
        <p:blipFill>
          <a:blip r:embed="rId2"/>
          <a:stretch>
            <a:fillRect/>
          </a:stretch>
        </p:blipFill>
        <p:spPr>
          <a:xfrm>
            <a:off x="-1038" y="785003"/>
            <a:ext cx="6097038" cy="5934617"/>
          </a:xfrm>
          <a:prstGeom prst="rect">
            <a:avLst/>
          </a:prstGeom>
        </p:spPr>
      </p:pic>
      <p:pic>
        <p:nvPicPr>
          <p:cNvPr id="7" name="Picture 6" descr="A collage of people&#10;&#10;Description automatically generated with medium confidence">
            <a:extLst>
              <a:ext uri="{FF2B5EF4-FFF2-40B4-BE49-F238E27FC236}">
                <a16:creationId xmlns:a16="http://schemas.microsoft.com/office/drawing/2014/main" id="{6275B3A1-D247-6D99-A9ED-E6AA8D4CC4E2}"/>
              </a:ext>
            </a:extLst>
          </p:cNvPr>
          <p:cNvPicPr>
            <a:picLocks noChangeAspect="1"/>
          </p:cNvPicPr>
          <p:nvPr/>
        </p:nvPicPr>
        <p:blipFill>
          <a:blip r:embed="rId3"/>
          <a:stretch>
            <a:fillRect/>
          </a:stretch>
        </p:blipFill>
        <p:spPr>
          <a:xfrm>
            <a:off x="6096000" y="2113471"/>
            <a:ext cx="6125067" cy="4606149"/>
          </a:xfrm>
          <a:prstGeom prst="rect">
            <a:avLst/>
          </a:prstGeom>
        </p:spPr>
      </p:pic>
    </p:spTree>
    <p:extLst>
      <p:ext uri="{BB962C8B-B14F-4D97-AF65-F5344CB8AC3E}">
        <p14:creationId xmlns:p14="http://schemas.microsoft.com/office/powerpoint/2010/main" val="314900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0" y="997294"/>
            <a:ext cx="2931459" cy="954107"/>
          </a:xfrm>
          <a:prstGeom prst="rect">
            <a:avLst/>
          </a:prstGeom>
          <a:solidFill>
            <a:schemeClr val="accent1">
              <a:lumMod val="75000"/>
            </a:schemeClr>
          </a:solidFill>
        </p:spPr>
        <p:txBody>
          <a:bodyPr wrap="square" rtlCol="0">
            <a:spAutoFit/>
          </a:bodyPr>
          <a:lstStyle/>
          <a:p>
            <a:pPr algn="ctr"/>
            <a:r>
              <a:rPr lang="en-US" sz="2800" dirty="0" err="1">
                <a:solidFill>
                  <a:srgbClr val="FFC000"/>
                </a:solidFill>
              </a:rPr>
              <a:t>cgi</a:t>
            </a:r>
            <a:r>
              <a:rPr lang="en-US" sz="2800" dirty="0">
                <a:solidFill>
                  <a:srgbClr val="FFC000"/>
                </a:solidFill>
              </a:rPr>
              <a:t>-bin/</a:t>
            </a:r>
            <a:r>
              <a:rPr lang="en-US" sz="2800" dirty="0" err="1">
                <a:solidFill>
                  <a:srgbClr val="FFC000"/>
                </a:solidFill>
              </a:rPr>
              <a:t>hgTracks</a:t>
            </a:r>
            <a:endParaRPr lang="en-US" sz="2800" dirty="0">
              <a:solidFill>
                <a:srgbClr val="FFC000"/>
              </a:solidFill>
            </a:endParaRPr>
          </a:p>
          <a:p>
            <a:pPr algn="ctr"/>
            <a:r>
              <a:rPr lang="en-US" sz="2800" dirty="0">
                <a:solidFill>
                  <a:srgbClr val="FFC000"/>
                </a:solidFill>
              </a:rPr>
              <a:t>default view</a:t>
            </a:r>
          </a:p>
        </p:txBody>
      </p:sp>
      <p:pic>
        <p:nvPicPr>
          <p:cNvPr id="3" name="Picture 2" descr="Timeline&#10;&#10;Description automatically generated">
            <a:extLst>
              <a:ext uri="{FF2B5EF4-FFF2-40B4-BE49-F238E27FC236}">
                <a16:creationId xmlns:a16="http://schemas.microsoft.com/office/drawing/2014/main" id="{B534750C-4F95-4763-38A4-3F3FD3773BB3}"/>
              </a:ext>
            </a:extLst>
          </p:cNvPr>
          <p:cNvPicPr>
            <a:picLocks noChangeAspect="1"/>
          </p:cNvPicPr>
          <p:nvPr/>
        </p:nvPicPr>
        <p:blipFill>
          <a:blip r:embed="rId3"/>
          <a:stretch>
            <a:fillRect/>
          </a:stretch>
        </p:blipFill>
        <p:spPr>
          <a:xfrm>
            <a:off x="3007474" y="0"/>
            <a:ext cx="7772400" cy="6766309"/>
          </a:xfrm>
          <a:prstGeom prst="rect">
            <a:avLst/>
          </a:prstGeom>
        </p:spPr>
      </p:pic>
      <p:sp>
        <p:nvSpPr>
          <p:cNvPr id="2" name="TextBox 1">
            <a:extLst>
              <a:ext uri="{FF2B5EF4-FFF2-40B4-BE49-F238E27FC236}">
                <a16:creationId xmlns:a16="http://schemas.microsoft.com/office/drawing/2014/main" id="{1358BF58-23D2-F9A6-17DF-903741564589}"/>
              </a:ext>
            </a:extLst>
          </p:cNvPr>
          <p:cNvSpPr txBox="1"/>
          <p:nvPr/>
        </p:nvSpPr>
        <p:spPr>
          <a:xfrm>
            <a:off x="0" y="537119"/>
            <a:ext cx="4610911" cy="400110"/>
          </a:xfrm>
          <a:prstGeom prst="rect">
            <a:avLst/>
          </a:prstGeom>
          <a:solidFill>
            <a:schemeClr val="accent1">
              <a:lumMod val="75000"/>
            </a:schemeClr>
          </a:solidFill>
        </p:spPr>
        <p:txBody>
          <a:bodyPr wrap="square" rtlCol="0">
            <a:spAutoFit/>
          </a:bodyPr>
          <a:lstStyle/>
          <a:p>
            <a:pPr algn="ctr"/>
            <a:r>
              <a:rPr lang="en-US" sz="2000" dirty="0">
                <a:solidFill>
                  <a:srgbClr val="FFC000"/>
                </a:solidFill>
              </a:rPr>
              <a:t>https://</a:t>
            </a:r>
            <a:r>
              <a:rPr lang="en-US" sz="2000" dirty="0" err="1">
                <a:solidFill>
                  <a:srgbClr val="FFC000"/>
                </a:solidFill>
              </a:rPr>
              <a:t>genome.ucsc.edu</a:t>
            </a:r>
            <a:r>
              <a:rPr lang="en-US" sz="2000" dirty="0">
                <a:solidFill>
                  <a:srgbClr val="FFC000"/>
                </a:solidFill>
              </a:rPr>
              <a:t>/</a:t>
            </a:r>
            <a:r>
              <a:rPr lang="en-US" sz="2000" dirty="0" err="1">
                <a:solidFill>
                  <a:srgbClr val="FFC000"/>
                </a:solidFill>
              </a:rPr>
              <a:t>cgi</a:t>
            </a:r>
            <a:r>
              <a:rPr lang="en-US" sz="2000" dirty="0">
                <a:solidFill>
                  <a:srgbClr val="FFC000"/>
                </a:solidFill>
              </a:rPr>
              <a:t>-bin/</a:t>
            </a:r>
            <a:r>
              <a:rPr lang="en-US" sz="2000" dirty="0" err="1">
                <a:solidFill>
                  <a:srgbClr val="FFC000"/>
                </a:solidFill>
              </a:rPr>
              <a:t>hgTracks</a:t>
            </a:r>
            <a:endParaRPr lang="en-US" sz="2000" dirty="0">
              <a:solidFill>
                <a:srgbClr val="FFC000"/>
              </a:solidFill>
            </a:endParaRPr>
          </a:p>
        </p:txBody>
      </p:sp>
      <p:sp>
        <p:nvSpPr>
          <p:cNvPr id="6" name="TextBox 5">
            <a:extLst>
              <a:ext uri="{FF2B5EF4-FFF2-40B4-BE49-F238E27FC236}">
                <a16:creationId xmlns:a16="http://schemas.microsoft.com/office/drawing/2014/main" id="{D1123E85-4200-9D0C-890C-8BA5869B4B81}"/>
              </a:ext>
            </a:extLst>
          </p:cNvPr>
          <p:cNvSpPr txBox="1"/>
          <p:nvPr/>
        </p:nvSpPr>
        <p:spPr>
          <a:xfrm>
            <a:off x="-32309" y="4118965"/>
            <a:ext cx="2285049" cy="1200329"/>
          </a:xfrm>
          <a:prstGeom prst="rect">
            <a:avLst/>
          </a:prstGeom>
          <a:noFill/>
        </p:spPr>
        <p:txBody>
          <a:bodyPr wrap="none" rtlCol="0">
            <a:spAutoFit/>
          </a:bodyPr>
          <a:lstStyle/>
          <a:p>
            <a:r>
              <a:rPr lang="en-US" dirty="0"/>
              <a:t>An annotation set is</a:t>
            </a:r>
          </a:p>
          <a:p>
            <a:r>
              <a:rPr lang="en-US" dirty="0"/>
              <a:t>referred to as a ‘track’.</a:t>
            </a:r>
          </a:p>
          <a:p>
            <a:r>
              <a:rPr lang="en-US" dirty="0"/>
              <a:t>There are thousands</a:t>
            </a:r>
          </a:p>
          <a:p>
            <a:r>
              <a:rPr lang="en-US" dirty="0"/>
              <a:t>of tracks.</a:t>
            </a:r>
          </a:p>
        </p:txBody>
      </p:sp>
      <p:sp>
        <p:nvSpPr>
          <p:cNvPr id="7" name="TextBox 6">
            <a:extLst>
              <a:ext uri="{FF2B5EF4-FFF2-40B4-BE49-F238E27FC236}">
                <a16:creationId xmlns:a16="http://schemas.microsoft.com/office/drawing/2014/main" id="{EF295A88-E0D9-64D9-6BC7-0B096BDD7FA1}"/>
              </a:ext>
            </a:extLst>
          </p:cNvPr>
          <p:cNvSpPr txBox="1"/>
          <p:nvPr/>
        </p:nvSpPr>
        <p:spPr>
          <a:xfrm>
            <a:off x="1757580" y="2406388"/>
            <a:ext cx="1249894" cy="369332"/>
          </a:xfrm>
          <a:prstGeom prst="rect">
            <a:avLst/>
          </a:prstGeom>
          <a:noFill/>
        </p:spPr>
        <p:txBody>
          <a:bodyPr wrap="none" rtlCol="0">
            <a:spAutoFit/>
          </a:bodyPr>
          <a:lstStyle/>
          <a:p>
            <a:r>
              <a:rPr lang="en-US" dirty="0"/>
              <a:t>gene tracks</a:t>
            </a:r>
          </a:p>
        </p:txBody>
      </p:sp>
      <p:sp>
        <p:nvSpPr>
          <p:cNvPr id="8" name="TextBox 7">
            <a:extLst>
              <a:ext uri="{FF2B5EF4-FFF2-40B4-BE49-F238E27FC236}">
                <a16:creationId xmlns:a16="http://schemas.microsoft.com/office/drawing/2014/main" id="{B93506A3-1003-3B99-ECF9-E436DCCE528D}"/>
              </a:ext>
            </a:extLst>
          </p:cNvPr>
          <p:cNvSpPr txBox="1"/>
          <p:nvPr/>
        </p:nvSpPr>
        <p:spPr>
          <a:xfrm>
            <a:off x="145914" y="3617812"/>
            <a:ext cx="2942945" cy="369332"/>
          </a:xfrm>
          <a:prstGeom prst="rect">
            <a:avLst/>
          </a:prstGeom>
          <a:noFill/>
        </p:spPr>
        <p:txBody>
          <a:bodyPr wrap="square" rtlCol="0">
            <a:spAutoFit/>
          </a:bodyPr>
          <a:lstStyle/>
          <a:p>
            <a:r>
              <a:rPr lang="en-US" dirty="0"/>
              <a:t>experimental expression data</a:t>
            </a:r>
          </a:p>
        </p:txBody>
      </p:sp>
      <p:sp>
        <p:nvSpPr>
          <p:cNvPr id="9" name="TextBox 8">
            <a:extLst>
              <a:ext uri="{FF2B5EF4-FFF2-40B4-BE49-F238E27FC236}">
                <a16:creationId xmlns:a16="http://schemas.microsoft.com/office/drawing/2014/main" id="{94E5F983-F843-56C6-B463-987FCC43DFC3}"/>
              </a:ext>
            </a:extLst>
          </p:cNvPr>
          <p:cNvSpPr txBox="1"/>
          <p:nvPr/>
        </p:nvSpPr>
        <p:spPr>
          <a:xfrm>
            <a:off x="378629" y="5475983"/>
            <a:ext cx="2628845" cy="369332"/>
          </a:xfrm>
          <a:prstGeom prst="rect">
            <a:avLst/>
          </a:prstGeom>
          <a:noFill/>
        </p:spPr>
        <p:txBody>
          <a:bodyPr wrap="square" rtlCol="0">
            <a:spAutoFit/>
          </a:bodyPr>
          <a:lstStyle/>
          <a:p>
            <a:r>
              <a:rPr lang="en-US" dirty="0"/>
              <a:t>evolutionary conservation</a:t>
            </a:r>
          </a:p>
        </p:txBody>
      </p:sp>
      <p:sp>
        <p:nvSpPr>
          <p:cNvPr id="10" name="TextBox 9">
            <a:extLst>
              <a:ext uri="{FF2B5EF4-FFF2-40B4-BE49-F238E27FC236}">
                <a16:creationId xmlns:a16="http://schemas.microsoft.com/office/drawing/2014/main" id="{90CA60FA-A112-E6B8-9989-787D66B5CFA8}"/>
              </a:ext>
            </a:extLst>
          </p:cNvPr>
          <p:cNvSpPr txBox="1"/>
          <p:nvPr/>
        </p:nvSpPr>
        <p:spPr>
          <a:xfrm>
            <a:off x="2052391" y="6002004"/>
            <a:ext cx="952112" cy="369332"/>
          </a:xfrm>
          <a:prstGeom prst="rect">
            <a:avLst/>
          </a:prstGeom>
          <a:noFill/>
        </p:spPr>
        <p:txBody>
          <a:bodyPr wrap="square" rtlCol="0">
            <a:spAutoFit/>
          </a:bodyPr>
          <a:lstStyle/>
          <a:p>
            <a:r>
              <a:rPr lang="en-US" dirty="0"/>
              <a:t>variants</a:t>
            </a:r>
          </a:p>
        </p:txBody>
      </p:sp>
      <p:sp>
        <p:nvSpPr>
          <p:cNvPr id="11" name="TextBox 10">
            <a:extLst>
              <a:ext uri="{FF2B5EF4-FFF2-40B4-BE49-F238E27FC236}">
                <a16:creationId xmlns:a16="http://schemas.microsoft.com/office/drawing/2014/main" id="{9E1BCB76-5A95-2FA0-1E3B-87087BF732B3}"/>
              </a:ext>
            </a:extLst>
          </p:cNvPr>
          <p:cNvSpPr txBox="1"/>
          <p:nvPr/>
        </p:nvSpPr>
        <p:spPr>
          <a:xfrm>
            <a:off x="1104573" y="6295582"/>
            <a:ext cx="1932990" cy="369332"/>
          </a:xfrm>
          <a:prstGeom prst="rect">
            <a:avLst/>
          </a:prstGeom>
          <a:noFill/>
        </p:spPr>
        <p:txBody>
          <a:bodyPr wrap="square" rtlCol="0">
            <a:spAutoFit/>
          </a:bodyPr>
          <a:lstStyle/>
          <a:p>
            <a:r>
              <a:rPr lang="en-US" dirty="0"/>
              <a:t>repeat annotation</a:t>
            </a:r>
          </a:p>
        </p:txBody>
      </p:sp>
    </p:spTree>
    <p:extLst>
      <p:ext uri="{BB962C8B-B14F-4D97-AF65-F5344CB8AC3E}">
        <p14:creationId xmlns:p14="http://schemas.microsoft.com/office/powerpoint/2010/main" val="164943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1199554" y="1144037"/>
            <a:ext cx="2931459" cy="523220"/>
          </a:xfrm>
          <a:prstGeom prst="rect">
            <a:avLst/>
          </a:prstGeom>
          <a:solidFill>
            <a:schemeClr val="accent1">
              <a:lumMod val="75000"/>
            </a:schemeClr>
          </a:solidFill>
        </p:spPr>
        <p:txBody>
          <a:bodyPr wrap="square" rtlCol="0">
            <a:spAutoFit/>
          </a:bodyPr>
          <a:lstStyle/>
          <a:p>
            <a:pPr algn="ctr"/>
            <a:r>
              <a:rPr lang="en-US" sz="2800" dirty="0">
                <a:solidFill>
                  <a:srgbClr val="FFC000"/>
                </a:solidFill>
              </a:rPr>
              <a:t>‘track’ controls</a:t>
            </a:r>
          </a:p>
        </p:txBody>
      </p:sp>
      <p:pic>
        <p:nvPicPr>
          <p:cNvPr id="9" name="Picture 8" descr="Graphical user interface, application&#10;&#10;Description automatically generated">
            <a:extLst>
              <a:ext uri="{FF2B5EF4-FFF2-40B4-BE49-F238E27FC236}">
                <a16:creationId xmlns:a16="http://schemas.microsoft.com/office/drawing/2014/main" id="{5BD86864-4DC1-99DB-BC1B-A22F37D21084}"/>
              </a:ext>
            </a:extLst>
          </p:cNvPr>
          <p:cNvPicPr>
            <a:picLocks noChangeAspect="1"/>
          </p:cNvPicPr>
          <p:nvPr/>
        </p:nvPicPr>
        <p:blipFill>
          <a:blip r:embed="rId3"/>
          <a:stretch>
            <a:fillRect/>
          </a:stretch>
        </p:blipFill>
        <p:spPr>
          <a:xfrm>
            <a:off x="4222376" y="0"/>
            <a:ext cx="7967802" cy="6858000"/>
          </a:xfrm>
          <a:prstGeom prst="rect">
            <a:avLst/>
          </a:prstGeom>
        </p:spPr>
      </p:pic>
      <p:sp>
        <p:nvSpPr>
          <p:cNvPr id="2" name="TextBox 1">
            <a:extLst>
              <a:ext uri="{FF2B5EF4-FFF2-40B4-BE49-F238E27FC236}">
                <a16:creationId xmlns:a16="http://schemas.microsoft.com/office/drawing/2014/main" id="{E2971EDA-9274-4CD2-2D30-DF147AA41BD4}"/>
              </a:ext>
            </a:extLst>
          </p:cNvPr>
          <p:cNvSpPr txBox="1"/>
          <p:nvPr/>
        </p:nvSpPr>
        <p:spPr>
          <a:xfrm>
            <a:off x="0" y="537119"/>
            <a:ext cx="4610911" cy="400110"/>
          </a:xfrm>
          <a:prstGeom prst="rect">
            <a:avLst/>
          </a:prstGeom>
          <a:solidFill>
            <a:schemeClr val="accent1">
              <a:lumMod val="75000"/>
            </a:schemeClr>
          </a:solidFill>
        </p:spPr>
        <p:txBody>
          <a:bodyPr wrap="square" rtlCol="0">
            <a:spAutoFit/>
          </a:bodyPr>
          <a:lstStyle/>
          <a:p>
            <a:pPr algn="ctr"/>
            <a:r>
              <a:rPr lang="en-US" sz="2000" dirty="0">
                <a:solidFill>
                  <a:srgbClr val="FFC000"/>
                </a:solidFill>
              </a:rPr>
              <a:t>https://</a:t>
            </a:r>
            <a:r>
              <a:rPr lang="en-US" sz="2000" dirty="0" err="1">
                <a:solidFill>
                  <a:srgbClr val="FFC000"/>
                </a:solidFill>
              </a:rPr>
              <a:t>genome.ucsc.edu</a:t>
            </a:r>
            <a:r>
              <a:rPr lang="en-US" sz="2000" dirty="0">
                <a:solidFill>
                  <a:srgbClr val="FFC000"/>
                </a:solidFill>
              </a:rPr>
              <a:t>/</a:t>
            </a:r>
            <a:r>
              <a:rPr lang="en-US" sz="2000" dirty="0" err="1">
                <a:solidFill>
                  <a:srgbClr val="FFC000"/>
                </a:solidFill>
              </a:rPr>
              <a:t>cgi</a:t>
            </a:r>
            <a:r>
              <a:rPr lang="en-US" sz="2000" dirty="0">
                <a:solidFill>
                  <a:srgbClr val="FFC000"/>
                </a:solidFill>
              </a:rPr>
              <a:t>-bin/</a:t>
            </a:r>
            <a:r>
              <a:rPr lang="en-US" sz="2000" dirty="0" err="1">
                <a:solidFill>
                  <a:srgbClr val="FFC000"/>
                </a:solidFill>
              </a:rPr>
              <a:t>hgTracks</a:t>
            </a:r>
            <a:endParaRPr lang="en-US" sz="2000" dirty="0">
              <a:solidFill>
                <a:srgbClr val="FFC000"/>
              </a:solidFill>
            </a:endParaRPr>
          </a:p>
        </p:txBody>
      </p:sp>
      <p:sp>
        <p:nvSpPr>
          <p:cNvPr id="3" name="TextBox 2">
            <a:extLst>
              <a:ext uri="{FF2B5EF4-FFF2-40B4-BE49-F238E27FC236}">
                <a16:creationId xmlns:a16="http://schemas.microsoft.com/office/drawing/2014/main" id="{72504823-1CDF-1C05-CE7B-7BAE10D4A61D}"/>
              </a:ext>
            </a:extLst>
          </p:cNvPr>
          <p:cNvSpPr txBox="1"/>
          <p:nvPr/>
        </p:nvSpPr>
        <p:spPr>
          <a:xfrm>
            <a:off x="0" y="1874065"/>
            <a:ext cx="3716338" cy="923330"/>
          </a:xfrm>
          <a:prstGeom prst="rect">
            <a:avLst/>
          </a:prstGeom>
          <a:noFill/>
        </p:spPr>
        <p:txBody>
          <a:bodyPr wrap="none" rtlCol="0">
            <a:spAutoFit/>
          </a:bodyPr>
          <a:lstStyle/>
          <a:p>
            <a:r>
              <a:rPr lang="en-US" dirty="0"/>
              <a:t>Under the browser graphic image</a:t>
            </a:r>
          </a:p>
          <a:p>
            <a:r>
              <a:rPr lang="en-US" dirty="0"/>
              <a:t>are ‘track’ controls to set the visibility</a:t>
            </a:r>
          </a:p>
          <a:p>
            <a:r>
              <a:rPr lang="en-US" dirty="0"/>
              <a:t>mode to display or hide a track.</a:t>
            </a:r>
          </a:p>
        </p:txBody>
      </p:sp>
      <p:pic>
        <p:nvPicPr>
          <p:cNvPr id="6" name="Picture 5">
            <a:extLst>
              <a:ext uri="{FF2B5EF4-FFF2-40B4-BE49-F238E27FC236}">
                <a16:creationId xmlns:a16="http://schemas.microsoft.com/office/drawing/2014/main" id="{EDA4E94C-6911-D103-5C03-EEB53ADBE5EB}"/>
              </a:ext>
            </a:extLst>
          </p:cNvPr>
          <p:cNvPicPr>
            <a:picLocks noChangeAspect="1"/>
          </p:cNvPicPr>
          <p:nvPr/>
        </p:nvPicPr>
        <p:blipFill>
          <a:blip r:embed="rId4"/>
          <a:stretch>
            <a:fillRect/>
          </a:stretch>
        </p:blipFill>
        <p:spPr>
          <a:xfrm>
            <a:off x="0" y="3353231"/>
            <a:ext cx="4334006" cy="523220"/>
          </a:xfrm>
          <a:prstGeom prst="rect">
            <a:avLst/>
          </a:prstGeom>
        </p:spPr>
      </p:pic>
      <p:pic>
        <p:nvPicPr>
          <p:cNvPr id="8" name="Picture 7">
            <a:extLst>
              <a:ext uri="{FF2B5EF4-FFF2-40B4-BE49-F238E27FC236}">
                <a16:creationId xmlns:a16="http://schemas.microsoft.com/office/drawing/2014/main" id="{4FB33B30-EABB-908C-9D6D-650461DC3206}"/>
              </a:ext>
            </a:extLst>
          </p:cNvPr>
          <p:cNvPicPr>
            <a:picLocks noChangeAspect="1"/>
          </p:cNvPicPr>
          <p:nvPr/>
        </p:nvPicPr>
        <p:blipFill>
          <a:blip r:embed="rId5"/>
          <a:stretch>
            <a:fillRect/>
          </a:stretch>
        </p:blipFill>
        <p:spPr>
          <a:xfrm>
            <a:off x="0" y="4372277"/>
            <a:ext cx="4728359" cy="523220"/>
          </a:xfrm>
          <a:prstGeom prst="rect">
            <a:avLst/>
          </a:prstGeom>
        </p:spPr>
      </p:pic>
      <p:pic>
        <p:nvPicPr>
          <p:cNvPr id="11" name="Picture 10" descr="Text, letter&#10;&#10;Description automatically generated">
            <a:extLst>
              <a:ext uri="{FF2B5EF4-FFF2-40B4-BE49-F238E27FC236}">
                <a16:creationId xmlns:a16="http://schemas.microsoft.com/office/drawing/2014/main" id="{0F6C71DA-457F-884F-3DA4-197B45350EFE}"/>
              </a:ext>
            </a:extLst>
          </p:cNvPr>
          <p:cNvPicPr>
            <a:picLocks noChangeAspect="1"/>
          </p:cNvPicPr>
          <p:nvPr/>
        </p:nvPicPr>
        <p:blipFill>
          <a:blip r:embed="rId6"/>
          <a:stretch>
            <a:fillRect/>
          </a:stretch>
        </p:blipFill>
        <p:spPr>
          <a:xfrm>
            <a:off x="0" y="5309506"/>
            <a:ext cx="4697695" cy="1011375"/>
          </a:xfrm>
          <a:prstGeom prst="rect">
            <a:avLst/>
          </a:prstGeom>
        </p:spPr>
      </p:pic>
      <p:sp>
        <p:nvSpPr>
          <p:cNvPr id="12" name="TextBox 11">
            <a:extLst>
              <a:ext uri="{FF2B5EF4-FFF2-40B4-BE49-F238E27FC236}">
                <a16:creationId xmlns:a16="http://schemas.microsoft.com/office/drawing/2014/main" id="{125DE8D3-F19B-2770-02D9-CF71DA9883F9}"/>
              </a:ext>
            </a:extLst>
          </p:cNvPr>
          <p:cNvSpPr txBox="1"/>
          <p:nvPr/>
        </p:nvSpPr>
        <p:spPr>
          <a:xfrm>
            <a:off x="0" y="3108555"/>
            <a:ext cx="847476" cy="369332"/>
          </a:xfrm>
          <a:prstGeom prst="rect">
            <a:avLst/>
          </a:prstGeom>
          <a:noFill/>
        </p:spPr>
        <p:txBody>
          <a:bodyPr wrap="none" rtlCol="0">
            <a:spAutoFit/>
          </a:bodyPr>
          <a:lstStyle/>
          <a:p>
            <a:r>
              <a:rPr lang="en-US" dirty="0"/>
              <a:t>‘dense’</a:t>
            </a:r>
          </a:p>
        </p:txBody>
      </p:sp>
      <p:sp>
        <p:nvSpPr>
          <p:cNvPr id="13" name="TextBox 12">
            <a:extLst>
              <a:ext uri="{FF2B5EF4-FFF2-40B4-BE49-F238E27FC236}">
                <a16:creationId xmlns:a16="http://schemas.microsoft.com/office/drawing/2014/main" id="{5FD7CA3F-A0DD-9635-91D6-A15D530A0C00}"/>
              </a:ext>
            </a:extLst>
          </p:cNvPr>
          <p:cNvSpPr txBox="1"/>
          <p:nvPr/>
        </p:nvSpPr>
        <p:spPr>
          <a:xfrm>
            <a:off x="0" y="4054504"/>
            <a:ext cx="892680" cy="369332"/>
          </a:xfrm>
          <a:prstGeom prst="rect">
            <a:avLst/>
          </a:prstGeom>
          <a:noFill/>
        </p:spPr>
        <p:txBody>
          <a:bodyPr wrap="none" rtlCol="0">
            <a:spAutoFit/>
          </a:bodyPr>
          <a:lstStyle/>
          <a:p>
            <a:r>
              <a:rPr lang="en-US" dirty="0"/>
              <a:t>‘squish’</a:t>
            </a:r>
          </a:p>
        </p:txBody>
      </p:sp>
      <p:sp>
        <p:nvSpPr>
          <p:cNvPr id="14" name="TextBox 13">
            <a:extLst>
              <a:ext uri="{FF2B5EF4-FFF2-40B4-BE49-F238E27FC236}">
                <a16:creationId xmlns:a16="http://schemas.microsoft.com/office/drawing/2014/main" id="{7297F43C-DEC3-8FAF-E01F-784FFA268238}"/>
              </a:ext>
            </a:extLst>
          </p:cNvPr>
          <p:cNvSpPr txBox="1"/>
          <p:nvPr/>
        </p:nvSpPr>
        <p:spPr>
          <a:xfrm>
            <a:off x="22602" y="4940174"/>
            <a:ext cx="734496" cy="369332"/>
          </a:xfrm>
          <a:prstGeom prst="rect">
            <a:avLst/>
          </a:prstGeom>
          <a:noFill/>
        </p:spPr>
        <p:txBody>
          <a:bodyPr wrap="none" rtlCol="0">
            <a:spAutoFit/>
          </a:bodyPr>
          <a:lstStyle/>
          <a:p>
            <a:r>
              <a:rPr lang="en-US" dirty="0"/>
              <a:t>‘pack’</a:t>
            </a:r>
          </a:p>
        </p:txBody>
      </p:sp>
    </p:spTree>
    <p:extLst>
      <p:ext uri="{BB962C8B-B14F-4D97-AF65-F5344CB8AC3E}">
        <p14:creationId xmlns:p14="http://schemas.microsoft.com/office/powerpoint/2010/main" val="357206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1205753" y="0"/>
            <a:ext cx="9780494" cy="523220"/>
          </a:xfrm>
          <a:prstGeom prst="rect">
            <a:avLst/>
          </a:prstGeom>
          <a:solidFill>
            <a:schemeClr val="accent1">
              <a:lumMod val="75000"/>
            </a:schemeClr>
          </a:solidFill>
        </p:spPr>
        <p:txBody>
          <a:bodyPr wrap="square" rtlCol="0">
            <a:spAutoFit/>
          </a:bodyPr>
          <a:lstStyle/>
          <a:p>
            <a:pPr algn="ctr"/>
            <a:r>
              <a:rPr lang="en-US" sz="2800" dirty="0">
                <a:solidFill>
                  <a:srgbClr val="FFC000"/>
                </a:solidFill>
              </a:rPr>
              <a:t>all tracks set to ‘hide’, ‘base’ track set to ‘full’, zoom in to ‘base’</a:t>
            </a:r>
          </a:p>
        </p:txBody>
      </p:sp>
      <p:pic>
        <p:nvPicPr>
          <p:cNvPr id="3" name="Picture 2" descr="Graphical user interface, application&#10;&#10;Description automatically generated">
            <a:extLst>
              <a:ext uri="{FF2B5EF4-FFF2-40B4-BE49-F238E27FC236}">
                <a16:creationId xmlns:a16="http://schemas.microsoft.com/office/drawing/2014/main" id="{63BA5706-8763-B77D-6310-EE5230A4B003}"/>
              </a:ext>
            </a:extLst>
          </p:cNvPr>
          <p:cNvPicPr>
            <a:picLocks noChangeAspect="1"/>
          </p:cNvPicPr>
          <p:nvPr/>
        </p:nvPicPr>
        <p:blipFill>
          <a:blip r:embed="rId3"/>
          <a:stretch>
            <a:fillRect/>
          </a:stretch>
        </p:blipFill>
        <p:spPr>
          <a:xfrm>
            <a:off x="600635" y="506128"/>
            <a:ext cx="10865224" cy="6351872"/>
          </a:xfrm>
          <a:prstGeom prst="rect">
            <a:avLst/>
          </a:prstGeom>
        </p:spPr>
      </p:pic>
    </p:spTree>
    <p:extLst>
      <p:ext uri="{BB962C8B-B14F-4D97-AF65-F5344CB8AC3E}">
        <p14:creationId xmlns:p14="http://schemas.microsoft.com/office/powerpoint/2010/main" val="370543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A01A5C8-FB3B-D53D-39CB-41782FFA7439}"/>
              </a:ext>
            </a:extLst>
          </p:cNvPr>
          <p:cNvPicPr>
            <a:picLocks noChangeAspect="1"/>
          </p:cNvPicPr>
          <p:nvPr/>
        </p:nvPicPr>
        <p:blipFill>
          <a:blip r:embed="rId3"/>
          <a:stretch>
            <a:fillRect/>
          </a:stretch>
        </p:blipFill>
        <p:spPr>
          <a:xfrm>
            <a:off x="4767049" y="882869"/>
            <a:ext cx="6908367" cy="5967900"/>
          </a:xfrm>
          <a:prstGeom prst="rect">
            <a:avLst/>
          </a:prstGeom>
        </p:spPr>
      </p:pic>
      <p:sp>
        <p:nvSpPr>
          <p:cNvPr id="2" name="TextBox 1">
            <a:extLst>
              <a:ext uri="{FF2B5EF4-FFF2-40B4-BE49-F238E27FC236}">
                <a16:creationId xmlns:a16="http://schemas.microsoft.com/office/drawing/2014/main" id="{17D25DED-821E-C3C5-0F2E-120AAC63ACF3}"/>
              </a:ext>
            </a:extLst>
          </p:cNvPr>
          <p:cNvSpPr txBox="1"/>
          <p:nvPr/>
        </p:nvSpPr>
        <p:spPr>
          <a:xfrm>
            <a:off x="263327" y="1019056"/>
            <a:ext cx="4377942" cy="400110"/>
          </a:xfrm>
          <a:prstGeom prst="rect">
            <a:avLst/>
          </a:prstGeom>
          <a:solidFill>
            <a:schemeClr val="accent1">
              <a:lumMod val="75000"/>
            </a:schemeClr>
          </a:solidFill>
        </p:spPr>
        <p:txBody>
          <a:bodyPr wrap="square" rtlCol="0">
            <a:spAutoFit/>
          </a:bodyPr>
          <a:lstStyle/>
          <a:p>
            <a:pPr algn="ctr"/>
            <a:r>
              <a:rPr lang="en-US" sz="2000" dirty="0">
                <a:solidFill>
                  <a:srgbClr val="FFC000"/>
                </a:solidFill>
              </a:rPr>
              <a:t>https://</a:t>
            </a:r>
            <a:r>
              <a:rPr lang="en-US" sz="2000" dirty="0" err="1">
                <a:solidFill>
                  <a:srgbClr val="FFC000"/>
                </a:solidFill>
              </a:rPr>
              <a:t>hgdownload.soe.ucsc.edu</a:t>
            </a:r>
            <a:r>
              <a:rPr lang="en-US" sz="2000" dirty="0">
                <a:solidFill>
                  <a:srgbClr val="FFC000"/>
                </a:solidFill>
              </a:rPr>
              <a:t>/hubs/</a:t>
            </a:r>
          </a:p>
        </p:txBody>
      </p:sp>
      <p:sp>
        <p:nvSpPr>
          <p:cNvPr id="4" name="Title 1">
            <a:extLst>
              <a:ext uri="{FF2B5EF4-FFF2-40B4-BE49-F238E27FC236}">
                <a16:creationId xmlns:a16="http://schemas.microsoft.com/office/drawing/2014/main" id="{E8CD911F-FBD5-C1F8-C16D-C10BE5552C33}"/>
              </a:ext>
            </a:extLst>
          </p:cNvPr>
          <p:cNvSpPr txBox="1">
            <a:spLocks/>
          </p:cNvSpPr>
          <p:nvPr/>
        </p:nvSpPr>
        <p:spPr>
          <a:xfrm>
            <a:off x="68990" y="0"/>
            <a:ext cx="12054020" cy="882869"/>
          </a:xfrm>
          <a:prstGeom prst="rect">
            <a:avLst/>
          </a:prstGeom>
          <a:solidFill>
            <a:schemeClr val="accent5">
              <a:lumMod val="50000"/>
            </a:schemeClr>
          </a:solidFill>
        </p:spPr>
        <p:txBody>
          <a:bodyPr spcFirstLastPara="1" vert="horz" wrap="square" lIns="91425" tIns="91425" rIns="91425" bIns="91425" rtlCol="0" anchor="t" anchorCtr="0">
            <a:normAutofit fontScale="975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dirty="0" err="1">
                <a:solidFill>
                  <a:srgbClr val="FFC000"/>
                </a:solidFill>
              </a:rPr>
              <a:t>GenArk</a:t>
            </a:r>
            <a:r>
              <a:rPr lang="en-US" dirty="0">
                <a:solidFill>
                  <a:srgbClr val="FFC000"/>
                </a:solidFill>
              </a:rPr>
              <a:t> assembly hubs</a:t>
            </a:r>
          </a:p>
        </p:txBody>
      </p:sp>
      <p:sp>
        <p:nvSpPr>
          <p:cNvPr id="8" name="Text Placeholder 7">
            <a:extLst>
              <a:ext uri="{FF2B5EF4-FFF2-40B4-BE49-F238E27FC236}">
                <a16:creationId xmlns:a16="http://schemas.microsoft.com/office/drawing/2014/main" id="{AD02D275-8325-072D-21EA-D0BC0BB66B05}"/>
              </a:ext>
            </a:extLst>
          </p:cNvPr>
          <p:cNvSpPr>
            <a:spLocks noGrp="1"/>
          </p:cNvSpPr>
          <p:nvPr>
            <p:ph type="body" idx="1"/>
          </p:nvPr>
        </p:nvSpPr>
        <p:spPr>
          <a:xfrm>
            <a:off x="68990" y="1745211"/>
            <a:ext cx="4259355" cy="1776202"/>
          </a:xfrm>
        </p:spPr>
        <p:txBody>
          <a:bodyPr/>
          <a:lstStyle/>
          <a:p>
            <a:pPr marL="152396" indent="0">
              <a:buNone/>
            </a:pPr>
            <a:r>
              <a:rPr lang="en-US" dirty="0"/>
              <a:t>Collections of genome</a:t>
            </a:r>
          </a:p>
          <a:p>
            <a:pPr marL="152396" indent="0">
              <a:buNone/>
            </a:pPr>
            <a:r>
              <a:rPr lang="en-US" dirty="0"/>
              <a:t>assemblies from NCBI</a:t>
            </a:r>
          </a:p>
          <a:p>
            <a:pPr marL="152396" indent="0">
              <a:buNone/>
            </a:pPr>
            <a:r>
              <a:rPr lang="en-US" dirty="0"/>
              <a:t>resources: ‘</a:t>
            </a:r>
            <a:r>
              <a:rPr lang="en-US" dirty="0" err="1"/>
              <a:t>RefSeq</a:t>
            </a:r>
            <a:r>
              <a:rPr lang="en-US" dirty="0"/>
              <a:t>’ and</a:t>
            </a:r>
          </a:p>
          <a:p>
            <a:pPr marL="152396" indent="0">
              <a:buNone/>
            </a:pPr>
            <a:r>
              <a:rPr lang="en-US" dirty="0"/>
              <a:t>‘GenBank’ assemblies.</a:t>
            </a:r>
          </a:p>
        </p:txBody>
      </p:sp>
      <p:sp>
        <p:nvSpPr>
          <p:cNvPr id="9" name="Text Placeholder 7">
            <a:extLst>
              <a:ext uri="{FF2B5EF4-FFF2-40B4-BE49-F238E27FC236}">
                <a16:creationId xmlns:a16="http://schemas.microsoft.com/office/drawing/2014/main" id="{17612ED1-DEDB-70C3-5D66-1970D89E6A78}"/>
              </a:ext>
            </a:extLst>
          </p:cNvPr>
          <p:cNvSpPr txBox="1">
            <a:spLocks/>
          </p:cNvSpPr>
          <p:nvPr/>
        </p:nvSpPr>
        <p:spPr>
          <a:xfrm>
            <a:off x="60100" y="3648114"/>
            <a:ext cx="4581169" cy="2567859"/>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US" sz="2400" dirty="0"/>
              <a:t>Currently over 2,400</a:t>
            </a:r>
          </a:p>
          <a:p>
            <a:pPr marL="152396" indent="0">
              <a:buFont typeface="Arial" panose="020B0604020202020204" pitchFamily="34" charset="0"/>
              <a:buNone/>
            </a:pPr>
            <a:r>
              <a:rPr lang="en-US" sz="2400" dirty="0"/>
              <a:t>genome assemblies.</a:t>
            </a:r>
          </a:p>
          <a:p>
            <a:pPr marL="152396" indent="0">
              <a:buFont typeface="Arial" panose="020B0604020202020204" pitchFamily="34" charset="0"/>
              <a:buNone/>
            </a:pPr>
            <a:r>
              <a:rPr lang="en-US" sz="2400" dirty="0"/>
              <a:t>New assemblies can be</a:t>
            </a:r>
          </a:p>
          <a:p>
            <a:pPr marL="152396" indent="0">
              <a:buFont typeface="Arial" panose="020B0604020202020204" pitchFamily="34" charset="0"/>
              <a:buNone/>
            </a:pPr>
            <a:r>
              <a:rPr lang="en-US" sz="2400" dirty="0"/>
              <a:t>requested and are usually</a:t>
            </a:r>
          </a:p>
          <a:p>
            <a:pPr marL="152396" indent="0">
              <a:buFont typeface="Arial" panose="020B0604020202020204" pitchFamily="34" charset="0"/>
              <a:buNone/>
            </a:pPr>
            <a:r>
              <a:rPr lang="en-US" sz="2400" dirty="0"/>
              <a:t>ready to use within a week</a:t>
            </a:r>
          </a:p>
          <a:p>
            <a:pPr marL="152396" indent="0">
              <a:buFont typeface="Arial" panose="020B0604020202020204" pitchFamily="34" charset="0"/>
              <a:buNone/>
            </a:pPr>
            <a:r>
              <a:rPr lang="en-US" sz="2400" dirty="0"/>
              <a:t>or two.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2760</Words>
  <Application>Microsoft Macintosh PowerPoint</Application>
  <PresentationFormat>Widescreen</PresentationFormat>
  <Paragraphs>268</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topics for today</vt:lpstr>
      <vt:lpstr>UCSC Genome Browser</vt:lpstr>
      <vt:lpstr>Browser + tool sets</vt:lpstr>
      <vt:lpstr>Browser +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Hiram M Clawson</dc:creator>
  <cp:lastModifiedBy>Hiram M Clawson</cp:lastModifiedBy>
  <cp:revision>12</cp:revision>
  <dcterms:created xsi:type="dcterms:W3CDTF">2023-01-03T22:09:41Z</dcterms:created>
  <dcterms:modified xsi:type="dcterms:W3CDTF">2023-01-13T16:33:19Z</dcterms:modified>
</cp:coreProperties>
</file>