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4"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F5F9F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966" autoAdjust="0"/>
  </p:normalViewPr>
  <p:slideViewPr>
    <p:cSldViewPr snapToGrid="0" snapToObjects="1" showGuides="1">
      <p:cViewPr varScale="1">
        <p:scale>
          <a:sx n="24" d="100"/>
          <a:sy n="24" d="100"/>
        </p:scale>
        <p:origin x="2680" y="2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11/15/23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98807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6336" userDrawn="1">
          <p15:clr>
            <a:srgbClr val="FBAE40"/>
          </p15:clr>
        </p15:guide>
        <p15:guide id="3" pos="21312" userDrawn="1">
          <p15:clr>
            <a:srgbClr val="FBAE40"/>
          </p15:clr>
        </p15:guide>
        <p15:guide id="4" pos="20736" userDrawn="1">
          <p15:clr>
            <a:srgbClr val="FBAE40"/>
          </p15:clr>
        </p15:guide>
        <p15:guide id="5" pos="27072" userDrawn="1">
          <p15:clr>
            <a:srgbClr val="FBAE40"/>
          </p15:clr>
        </p15:guide>
        <p15:guide id="6" pos="6912" userDrawn="1">
          <p15:clr>
            <a:srgbClr val="FBAE40"/>
          </p15:clr>
        </p15:guide>
        <p15:guide id="7" pos="576" userDrawn="1">
          <p15:clr>
            <a:srgbClr val="FBAE40"/>
          </p15:clr>
        </p15:guide>
        <p15:guide id="9" orient="horz" pos="1224" userDrawn="1">
          <p15:clr>
            <a:srgbClr val="FBAE40"/>
          </p15:clr>
        </p15:guide>
        <p15:guide id="10" orient="horz" pos="19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1424487920"/>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C7BA96D5-2156-2D45-9020-DE8BBB03796F}"/>
              </a:ext>
            </a:extLst>
          </p:cNvPr>
          <p:cNvGraphicFramePr>
            <a:graphicFrameLocks noGrp="1"/>
          </p:cNvGraphicFramePr>
          <p:nvPr userDrawn="1">
            <p:extLst>
              <p:ext uri="{D42A27DB-BD31-4B8C-83A1-F6EECF244321}">
                <p14:modId xmlns:p14="http://schemas.microsoft.com/office/powerpoint/2010/main" val="67755176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D190F9AB-56D0-244B-B0D0-9D7AC22249AE}"/>
              </a:ext>
            </a:extLst>
          </p:cNvPr>
          <p:cNvGraphicFramePr>
            <a:graphicFrameLocks noGrp="1"/>
          </p:cNvGraphicFramePr>
          <p:nvPr userDrawn="1">
            <p:extLst>
              <p:ext uri="{D42A27DB-BD31-4B8C-83A1-F6EECF244321}">
                <p14:modId xmlns:p14="http://schemas.microsoft.com/office/powerpoint/2010/main" val="364806806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4281985044"/>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qr code on a blue background&#10;&#10;Description automatically generated">
            <a:extLst>
              <a:ext uri="{FF2B5EF4-FFF2-40B4-BE49-F238E27FC236}">
                <a16:creationId xmlns:a16="http://schemas.microsoft.com/office/drawing/2014/main" id="{558222BD-371F-3C93-0AF2-C5124E8A0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6481" y="26940481"/>
            <a:ext cx="5909584" cy="5909584"/>
          </a:xfrm>
          <a:prstGeom prst="rect">
            <a:avLst/>
          </a:prstGeom>
        </p:spPr>
      </p:pic>
      <p:sp>
        <p:nvSpPr>
          <p:cNvPr id="25" name="Text Placeholder 24">
            <a:extLst>
              <a:ext uri="{FF2B5EF4-FFF2-40B4-BE49-F238E27FC236}">
                <a16:creationId xmlns:a16="http://schemas.microsoft.com/office/drawing/2014/main" id="{29994D04-7C15-C148-BE2D-AD657AAEF15E}"/>
              </a:ext>
            </a:extLst>
          </p:cNvPr>
          <p:cNvSpPr>
            <a:spLocks noGrp="1"/>
          </p:cNvSpPr>
          <p:nvPr>
            <p:ph type="body" sz="quarter" idx="154"/>
          </p:nvPr>
        </p:nvSpPr>
        <p:spPr>
          <a:xfrm>
            <a:off x="9660438" y="677287"/>
            <a:ext cx="24486413" cy="1446550"/>
          </a:xfrm>
        </p:spPr>
        <p:txBody>
          <a:bodyPr/>
          <a:lstStyle/>
          <a:p>
            <a:pPr algn="ctr"/>
            <a:r>
              <a:rPr lang="en-US" sz="8800" dirty="0" err="1">
                <a:solidFill>
                  <a:srgbClr val="FFFC00"/>
                </a:solidFill>
              </a:rPr>
              <a:t>GenArk</a:t>
            </a:r>
            <a:r>
              <a:rPr lang="en-US" sz="8800" dirty="0">
                <a:solidFill>
                  <a:srgbClr val="FFFC00"/>
                </a:solidFill>
              </a:rPr>
              <a:t>: Towards A Million Genome Browsers</a:t>
            </a:r>
          </a:p>
        </p:txBody>
      </p:sp>
      <p:sp>
        <p:nvSpPr>
          <p:cNvPr id="28" name="Text Placeholder 27">
            <a:extLst>
              <a:ext uri="{FF2B5EF4-FFF2-40B4-BE49-F238E27FC236}">
                <a16:creationId xmlns:a16="http://schemas.microsoft.com/office/drawing/2014/main" id="{E213558D-69AA-E643-AE61-0A3BA464E76C}"/>
              </a:ext>
            </a:extLst>
          </p:cNvPr>
          <p:cNvSpPr>
            <a:spLocks noGrp="1"/>
          </p:cNvSpPr>
          <p:nvPr>
            <p:ph type="body" sz="quarter" idx="157"/>
          </p:nvPr>
        </p:nvSpPr>
        <p:spPr>
          <a:xfrm>
            <a:off x="922655" y="3380319"/>
            <a:ext cx="9385122" cy="5177986"/>
          </a:xfrm>
        </p:spPr>
        <p:txBody>
          <a:bodyPr/>
          <a:lstStyle/>
          <a:p>
            <a:pPr algn="ctr"/>
            <a:r>
              <a:rPr lang="en-US" sz="5400" dirty="0"/>
              <a:t>Hiram Clawson, Luis Nassar,</a:t>
            </a:r>
          </a:p>
          <a:p>
            <a:pPr algn="ctr"/>
            <a:r>
              <a:rPr lang="en-US" sz="5400" dirty="0"/>
              <a:t>Gerardo Perez, Christopher Lee, Brian Raney, Angie Hinrichs, Michael Hiller, Maximilian </a:t>
            </a:r>
            <a:r>
              <a:rPr lang="en-US" sz="5400" dirty="0" err="1"/>
              <a:t>Haeussler</a:t>
            </a:r>
            <a:r>
              <a:rPr lang="en-US" sz="5400" dirty="0"/>
              <a:t>, Jim Kent</a:t>
            </a:r>
          </a:p>
        </p:txBody>
      </p:sp>
      <p:sp>
        <p:nvSpPr>
          <p:cNvPr id="27" name="Text Placeholder 26">
            <a:extLst>
              <a:ext uri="{FF2B5EF4-FFF2-40B4-BE49-F238E27FC236}">
                <a16:creationId xmlns:a16="http://schemas.microsoft.com/office/drawing/2014/main" id="{7C8C3BFB-E760-3844-B88E-37D24EC0843D}"/>
              </a:ext>
            </a:extLst>
          </p:cNvPr>
          <p:cNvSpPr>
            <a:spLocks noGrp="1"/>
          </p:cNvSpPr>
          <p:nvPr>
            <p:ph type="body" sz="quarter" idx="156"/>
          </p:nvPr>
        </p:nvSpPr>
        <p:spPr>
          <a:xfrm>
            <a:off x="41149" y="994563"/>
            <a:ext cx="10816400" cy="2457560"/>
          </a:xfrm>
        </p:spPr>
        <p:txBody>
          <a:bodyPr/>
          <a:lstStyle/>
          <a:p>
            <a:pPr algn="ctr"/>
            <a:r>
              <a:rPr lang="en-US" sz="6000" dirty="0" err="1">
                <a:solidFill>
                  <a:schemeClr val="accent6"/>
                </a:solidFill>
              </a:rPr>
              <a:t>GenArk</a:t>
            </a:r>
            <a:r>
              <a:rPr lang="en-US" sz="6000" dirty="0">
                <a:solidFill>
                  <a:schemeClr val="accent6"/>
                </a:solidFill>
              </a:rPr>
              <a:t>: NCBI assembly resources</a:t>
            </a:r>
          </a:p>
          <a:p>
            <a:pPr algn="ctr"/>
            <a:r>
              <a:rPr lang="en-US" sz="6000" dirty="0">
                <a:solidFill>
                  <a:schemeClr val="accent6"/>
                </a:solidFill>
              </a:rPr>
              <a:t>at the UCSC Genome Browser</a:t>
            </a:r>
          </a:p>
        </p:txBody>
      </p:sp>
      <p:sp>
        <p:nvSpPr>
          <p:cNvPr id="2" name="TextBox 1">
            <a:extLst>
              <a:ext uri="{FF2B5EF4-FFF2-40B4-BE49-F238E27FC236}">
                <a16:creationId xmlns:a16="http://schemas.microsoft.com/office/drawing/2014/main" id="{696FF2DC-12C4-FD48-A63F-90634CAFA1CF}"/>
              </a:ext>
            </a:extLst>
          </p:cNvPr>
          <p:cNvSpPr txBox="1"/>
          <p:nvPr/>
        </p:nvSpPr>
        <p:spPr>
          <a:xfrm>
            <a:off x="11125061" y="24999512"/>
            <a:ext cx="13053437" cy="2800767"/>
          </a:xfrm>
          <a:prstGeom prst="rect">
            <a:avLst/>
          </a:prstGeom>
          <a:noFill/>
        </p:spPr>
        <p:txBody>
          <a:bodyPr wrap="square" rtlCol="0">
            <a:spAutoFit/>
          </a:bodyPr>
          <a:lstStyle/>
          <a:p>
            <a:r>
              <a:rPr lang="en-US" sz="8800" dirty="0">
                <a:solidFill>
                  <a:srgbClr val="FFFC00"/>
                </a:solidFill>
                <a:cs typeface="Times New Roman" panose="02020603050405020304" pitchFamily="18" charset="0"/>
              </a:rPr>
              <a:t>UC Santa Cruz</a:t>
            </a:r>
          </a:p>
          <a:p>
            <a:r>
              <a:rPr lang="en-US" sz="8800" dirty="0">
                <a:solidFill>
                  <a:srgbClr val="FFFC00"/>
                </a:solidFill>
                <a:cs typeface="Times New Roman" panose="02020603050405020304" pitchFamily="18" charset="0"/>
              </a:rPr>
              <a:t>Genomics Institute</a:t>
            </a:r>
          </a:p>
        </p:txBody>
      </p:sp>
      <p:sp>
        <p:nvSpPr>
          <p:cNvPr id="3" name="TextBox 2">
            <a:extLst>
              <a:ext uri="{FF2B5EF4-FFF2-40B4-BE49-F238E27FC236}">
                <a16:creationId xmlns:a16="http://schemas.microsoft.com/office/drawing/2014/main" id="{900CEEC6-4B29-6E45-A130-E451E92EFC7C}"/>
              </a:ext>
            </a:extLst>
          </p:cNvPr>
          <p:cNvSpPr txBox="1"/>
          <p:nvPr/>
        </p:nvSpPr>
        <p:spPr>
          <a:xfrm>
            <a:off x="123241" y="18906684"/>
            <a:ext cx="10541668" cy="1569660"/>
          </a:xfrm>
          <a:prstGeom prst="rect">
            <a:avLst/>
          </a:prstGeom>
          <a:noFill/>
        </p:spPr>
        <p:txBody>
          <a:bodyPr wrap="none" rtlCol="0">
            <a:spAutoFit/>
          </a:bodyPr>
          <a:lstStyle/>
          <a:p>
            <a:r>
              <a:rPr lang="en-US" sz="9600" dirty="0">
                <a:latin typeface="+mj-lt"/>
                <a:cs typeface="Times New Roman" panose="02020603050405020304" pitchFamily="18" charset="0"/>
              </a:rPr>
              <a:t>Genome assemblies</a:t>
            </a:r>
            <a:r>
              <a:rPr lang="en-US" sz="96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5F2D91C9-D220-0446-A12B-EC82108217B3}"/>
              </a:ext>
            </a:extLst>
          </p:cNvPr>
          <p:cNvSpPr txBox="1"/>
          <p:nvPr/>
        </p:nvSpPr>
        <p:spPr>
          <a:xfrm>
            <a:off x="148725" y="20427002"/>
            <a:ext cx="10101147" cy="11172289"/>
          </a:xfrm>
          <a:prstGeom prst="rect">
            <a:avLst/>
          </a:prstGeom>
          <a:noFill/>
        </p:spPr>
        <p:txBody>
          <a:bodyPr wrap="square" rtlCol="0">
            <a:spAutoFit/>
          </a:bodyPr>
          <a:lstStyle/>
          <a:p>
            <a:pPr marL="857250" indent="-857250">
              <a:buFont typeface="Arial" panose="020B0604020202020204" pitchFamily="34" charset="0"/>
              <a:buChar char="•"/>
            </a:pPr>
            <a:r>
              <a:rPr lang="en-US" sz="6000" dirty="0">
                <a:cs typeface="Times New Roman" panose="02020603050405020304" pitchFamily="18" charset="0"/>
              </a:rPr>
              <a:t>Primates</a:t>
            </a:r>
          </a:p>
          <a:p>
            <a:pPr marL="857250" indent="-857250">
              <a:buFont typeface="Arial" panose="020B0604020202020204" pitchFamily="34" charset="0"/>
              <a:buChar char="•"/>
            </a:pPr>
            <a:r>
              <a:rPr lang="en-US" sz="6000" dirty="0">
                <a:cs typeface="Times New Roman" panose="02020603050405020304" pitchFamily="18" charset="0"/>
              </a:rPr>
              <a:t>Mammals</a:t>
            </a:r>
          </a:p>
          <a:p>
            <a:pPr marL="857250" indent="-857250">
              <a:buFont typeface="Arial" panose="020B0604020202020204" pitchFamily="34" charset="0"/>
              <a:buChar char="•"/>
            </a:pPr>
            <a:r>
              <a:rPr lang="en-US" sz="6000" dirty="0">
                <a:cs typeface="Times New Roman" panose="02020603050405020304" pitchFamily="18" charset="0"/>
              </a:rPr>
              <a:t>Birds</a:t>
            </a:r>
          </a:p>
          <a:p>
            <a:pPr marL="857250" indent="-857250">
              <a:buFont typeface="Arial" panose="020B0604020202020204" pitchFamily="34" charset="0"/>
              <a:buChar char="•"/>
            </a:pPr>
            <a:r>
              <a:rPr lang="en-US" sz="6000" dirty="0">
                <a:cs typeface="Times New Roman" panose="02020603050405020304" pitchFamily="18" charset="0"/>
              </a:rPr>
              <a:t>Fishes</a:t>
            </a:r>
          </a:p>
          <a:p>
            <a:pPr marL="857250" indent="-857250">
              <a:buFont typeface="Arial" panose="020B0604020202020204" pitchFamily="34" charset="0"/>
              <a:buChar char="•"/>
            </a:pPr>
            <a:r>
              <a:rPr lang="en-US" sz="6000" dirty="0">
                <a:cs typeface="Times New Roman" panose="02020603050405020304" pitchFamily="18" charset="0"/>
              </a:rPr>
              <a:t>Other vertebrates</a:t>
            </a:r>
          </a:p>
          <a:p>
            <a:pPr marL="857250" indent="-857250">
              <a:buFont typeface="Arial" panose="020B0604020202020204" pitchFamily="34" charset="0"/>
              <a:buChar char="•"/>
            </a:pPr>
            <a:r>
              <a:rPr lang="en-US" sz="6000" dirty="0">
                <a:cs typeface="Times New Roman" panose="02020603050405020304" pitchFamily="18" charset="0"/>
              </a:rPr>
              <a:t>Invertebrates</a:t>
            </a:r>
          </a:p>
          <a:p>
            <a:pPr marL="857250" indent="-857250">
              <a:buFont typeface="Arial" panose="020B0604020202020204" pitchFamily="34" charset="0"/>
              <a:buChar char="•"/>
            </a:pPr>
            <a:r>
              <a:rPr lang="en-US" sz="6000" dirty="0">
                <a:cs typeface="Times New Roman" panose="02020603050405020304" pitchFamily="18" charset="0"/>
              </a:rPr>
              <a:t>Fungi</a:t>
            </a:r>
          </a:p>
          <a:p>
            <a:pPr marL="857250" indent="-857250">
              <a:buFont typeface="Arial" panose="020B0604020202020204" pitchFamily="34" charset="0"/>
              <a:buChar char="•"/>
            </a:pPr>
            <a:r>
              <a:rPr lang="en-US" sz="6000" dirty="0">
                <a:cs typeface="Times New Roman" panose="02020603050405020304" pitchFamily="18" charset="0"/>
              </a:rPr>
              <a:t>Plants</a:t>
            </a:r>
          </a:p>
          <a:p>
            <a:pPr marL="857250" indent="-857250">
              <a:buFont typeface="Arial" panose="020B0604020202020204" pitchFamily="34" charset="0"/>
              <a:buChar char="•"/>
            </a:pPr>
            <a:r>
              <a:rPr lang="en-US" sz="6000" dirty="0">
                <a:cs typeface="Times New Roman" panose="02020603050405020304" pitchFamily="18" charset="0"/>
              </a:rPr>
              <a:t>Viruses</a:t>
            </a:r>
          </a:p>
          <a:p>
            <a:pPr marL="857250" indent="-857250">
              <a:buFont typeface="Arial" panose="020B0604020202020204" pitchFamily="34" charset="0"/>
              <a:buChar char="•"/>
            </a:pPr>
            <a:r>
              <a:rPr lang="en-US" sz="6000" dirty="0">
                <a:cs typeface="Times New Roman" panose="02020603050405020304" pitchFamily="18" charset="0"/>
              </a:rPr>
              <a:t>Mouse strains</a:t>
            </a:r>
          </a:p>
          <a:p>
            <a:pPr marL="857250" indent="-857250">
              <a:buFont typeface="Arial" panose="020B0604020202020204" pitchFamily="34" charset="0"/>
              <a:buChar char="•"/>
            </a:pPr>
            <a:r>
              <a:rPr lang="en-US" sz="6000" dirty="0">
                <a:cs typeface="Times New Roman" panose="02020603050405020304" pitchFamily="18" charset="0"/>
              </a:rPr>
              <a:t>Global human references</a:t>
            </a:r>
          </a:p>
          <a:p>
            <a:pPr marL="857250" indent="-857250">
              <a:buFont typeface="Arial" panose="020B0604020202020204" pitchFamily="34" charset="0"/>
              <a:buChar char="•"/>
            </a:pPr>
            <a:r>
              <a:rPr lang="en-US" sz="6000" dirty="0">
                <a:cs typeface="Times New Roman" panose="02020603050405020304" pitchFamily="18" charset="0"/>
              </a:rPr>
              <a:t>Vertebrate Genomes Project</a:t>
            </a:r>
          </a:p>
        </p:txBody>
      </p:sp>
      <p:sp>
        <p:nvSpPr>
          <p:cNvPr id="7" name="TextBox 6">
            <a:extLst>
              <a:ext uri="{FF2B5EF4-FFF2-40B4-BE49-F238E27FC236}">
                <a16:creationId xmlns:a16="http://schemas.microsoft.com/office/drawing/2014/main" id="{78C454C1-F9A8-BD49-BEB5-AB449C143487}"/>
              </a:ext>
            </a:extLst>
          </p:cNvPr>
          <p:cNvSpPr txBox="1"/>
          <p:nvPr/>
        </p:nvSpPr>
        <p:spPr>
          <a:xfrm>
            <a:off x="32909726" y="13745184"/>
            <a:ext cx="11158824" cy="1569660"/>
          </a:xfrm>
          <a:prstGeom prst="rect">
            <a:avLst/>
          </a:prstGeom>
          <a:noFill/>
        </p:spPr>
        <p:txBody>
          <a:bodyPr wrap="none" rtlCol="0">
            <a:spAutoFit/>
          </a:bodyPr>
          <a:lstStyle/>
          <a:p>
            <a:r>
              <a:rPr lang="en-US" sz="9600" dirty="0">
                <a:latin typeface="Times New Roman" panose="02020603050405020304" pitchFamily="18" charset="0"/>
                <a:cs typeface="Times New Roman" panose="02020603050405020304" pitchFamily="18" charset="0"/>
              </a:rPr>
              <a:t>Standard set of tracks:</a:t>
            </a:r>
          </a:p>
        </p:txBody>
      </p:sp>
      <p:sp>
        <p:nvSpPr>
          <p:cNvPr id="10" name="TextBox 9">
            <a:extLst>
              <a:ext uri="{FF2B5EF4-FFF2-40B4-BE49-F238E27FC236}">
                <a16:creationId xmlns:a16="http://schemas.microsoft.com/office/drawing/2014/main" id="{FD8D4EA1-89B6-2B47-B2D3-FCA6C262BA15}"/>
              </a:ext>
            </a:extLst>
          </p:cNvPr>
          <p:cNvSpPr txBox="1"/>
          <p:nvPr/>
        </p:nvSpPr>
        <p:spPr>
          <a:xfrm>
            <a:off x="33512853" y="15463679"/>
            <a:ext cx="10101148" cy="11172289"/>
          </a:xfrm>
          <a:prstGeom prst="rect">
            <a:avLst/>
          </a:prstGeom>
          <a:noFill/>
        </p:spPr>
        <p:txBody>
          <a:bodyPr wrap="square" rtlCol="0">
            <a:spAutoFit/>
          </a:bodyPr>
          <a:lstStyle/>
          <a:p>
            <a:pPr marL="342900" indent="-342900">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 </a:t>
            </a:r>
            <a:r>
              <a:rPr lang="en-US" sz="7200" dirty="0">
                <a:cs typeface="Times New Roman" panose="02020603050405020304" pitchFamily="18" charset="0"/>
              </a:rPr>
              <a:t>NCBI </a:t>
            </a:r>
            <a:r>
              <a:rPr lang="en-US" sz="7200" dirty="0" err="1">
                <a:cs typeface="Times New Roman" panose="02020603050405020304" pitchFamily="18" charset="0"/>
              </a:rPr>
              <a:t>RefSeq</a:t>
            </a:r>
            <a:r>
              <a:rPr lang="en-US" sz="7200" dirty="0">
                <a:cs typeface="Times New Roman" panose="02020603050405020304" pitchFamily="18" charset="0"/>
              </a:rPr>
              <a:t> genes **</a:t>
            </a:r>
          </a:p>
          <a:p>
            <a:pPr marL="342900" indent="-342900">
              <a:buFont typeface="Arial" panose="020B0604020202020204" pitchFamily="34" charset="0"/>
              <a:buChar char="•"/>
            </a:pPr>
            <a:r>
              <a:rPr lang="en-US" sz="7200" dirty="0">
                <a:cs typeface="Times New Roman" panose="02020603050405020304" pitchFamily="18" charset="0"/>
              </a:rPr>
              <a:t> </a:t>
            </a:r>
            <a:r>
              <a:rPr lang="en-US" sz="7200" dirty="0" err="1">
                <a:cs typeface="Times New Roman" panose="02020603050405020304" pitchFamily="18" charset="0"/>
              </a:rPr>
              <a:t>Ensembl</a:t>
            </a:r>
            <a:r>
              <a:rPr lang="en-US" sz="7200" dirty="0">
                <a:cs typeface="Times New Roman" panose="02020603050405020304" pitchFamily="18" charset="0"/>
              </a:rPr>
              <a:t> genes **</a:t>
            </a:r>
          </a:p>
          <a:p>
            <a:pPr marL="342900" indent="-342900">
              <a:buFont typeface="Arial" panose="020B0604020202020204" pitchFamily="34" charset="0"/>
              <a:buChar char="•"/>
            </a:pPr>
            <a:r>
              <a:rPr lang="en-US" sz="7200" dirty="0">
                <a:cs typeface="Times New Roman" panose="02020603050405020304" pitchFamily="18" charset="0"/>
              </a:rPr>
              <a:t> </a:t>
            </a:r>
            <a:r>
              <a:rPr lang="en-US" sz="7200" dirty="0" err="1">
                <a:cs typeface="Times New Roman" panose="02020603050405020304" pitchFamily="18" charset="0"/>
              </a:rPr>
              <a:t>Xeno</a:t>
            </a:r>
            <a:r>
              <a:rPr lang="en-US" sz="7200" dirty="0">
                <a:cs typeface="Times New Roman" panose="02020603050405020304" pitchFamily="18" charset="0"/>
              </a:rPr>
              <a:t> </a:t>
            </a:r>
            <a:r>
              <a:rPr lang="en-US" sz="7200" dirty="0" err="1">
                <a:cs typeface="Times New Roman" panose="02020603050405020304" pitchFamily="18" charset="0"/>
              </a:rPr>
              <a:t>RefGene</a:t>
            </a:r>
            <a:endParaRPr lang="en-US" sz="7200" dirty="0">
              <a:cs typeface="Times New Roman" panose="02020603050405020304" pitchFamily="18" charset="0"/>
            </a:endParaRPr>
          </a:p>
          <a:p>
            <a:pPr marL="342900" indent="-342900">
              <a:buFont typeface="Arial" panose="020B0604020202020204" pitchFamily="34" charset="0"/>
              <a:buChar char="•"/>
            </a:pPr>
            <a:r>
              <a:rPr lang="en-US" sz="7200" dirty="0">
                <a:cs typeface="Times New Roman" panose="02020603050405020304" pitchFamily="18" charset="0"/>
              </a:rPr>
              <a:t> Augustus genes</a:t>
            </a:r>
          </a:p>
          <a:p>
            <a:pPr marL="342900" indent="-342900">
              <a:buFont typeface="Arial" panose="020B0604020202020204" pitchFamily="34" charset="0"/>
              <a:buChar char="•"/>
            </a:pPr>
            <a:r>
              <a:rPr lang="en-US" sz="7200" dirty="0">
                <a:cs typeface="Times New Roman" panose="02020603050405020304" pitchFamily="18" charset="0"/>
              </a:rPr>
              <a:t> Repeat Masker</a:t>
            </a:r>
          </a:p>
          <a:p>
            <a:pPr marL="342900" indent="-342900">
              <a:buFont typeface="Arial" panose="020B0604020202020204" pitchFamily="34" charset="0"/>
              <a:buChar char="•"/>
            </a:pPr>
            <a:r>
              <a:rPr lang="en-US" sz="7200" dirty="0">
                <a:cs typeface="Times New Roman" panose="02020603050405020304" pitchFamily="18" charset="0"/>
              </a:rPr>
              <a:t> TRF/Simple Repeats</a:t>
            </a:r>
          </a:p>
          <a:p>
            <a:pPr marL="342900" indent="-342900">
              <a:buFont typeface="Arial" panose="020B0604020202020204" pitchFamily="34" charset="0"/>
              <a:buChar char="•"/>
            </a:pPr>
            <a:r>
              <a:rPr lang="en-US" sz="7200" dirty="0">
                <a:cs typeface="Times New Roman" panose="02020603050405020304" pitchFamily="18" charset="0"/>
              </a:rPr>
              <a:t> window masker</a:t>
            </a:r>
          </a:p>
          <a:p>
            <a:pPr marL="342900" indent="-342900">
              <a:buFont typeface="Arial" panose="020B0604020202020204" pitchFamily="34" charset="0"/>
              <a:buChar char="•"/>
            </a:pPr>
            <a:r>
              <a:rPr lang="en-US" sz="7200" dirty="0">
                <a:cs typeface="Times New Roman" panose="02020603050405020304" pitchFamily="18" charset="0"/>
              </a:rPr>
              <a:t> CpG Islands</a:t>
            </a:r>
          </a:p>
          <a:p>
            <a:pPr marL="342900" indent="-342900">
              <a:buFont typeface="Arial" panose="020B0604020202020204" pitchFamily="34" charset="0"/>
              <a:buChar char="•"/>
            </a:pPr>
            <a:r>
              <a:rPr lang="en-US" sz="7200" dirty="0">
                <a:cs typeface="Times New Roman" panose="02020603050405020304" pitchFamily="18" charset="0"/>
              </a:rPr>
              <a:t> GC Percent</a:t>
            </a:r>
          </a:p>
          <a:p>
            <a:r>
              <a:rPr lang="en-US" sz="7200" dirty="0">
                <a:cs typeface="Times New Roman" panose="02020603050405020304" pitchFamily="18" charset="0"/>
              </a:rPr>
              <a:t>           (** when available)</a:t>
            </a:r>
          </a:p>
        </p:txBody>
      </p:sp>
      <p:sp>
        <p:nvSpPr>
          <p:cNvPr id="12" name="TextBox 11">
            <a:extLst>
              <a:ext uri="{FF2B5EF4-FFF2-40B4-BE49-F238E27FC236}">
                <a16:creationId xmlns:a16="http://schemas.microsoft.com/office/drawing/2014/main" id="{F541520F-7C37-234A-951F-8153CDB7140A}"/>
              </a:ext>
            </a:extLst>
          </p:cNvPr>
          <p:cNvSpPr txBox="1"/>
          <p:nvPr/>
        </p:nvSpPr>
        <p:spPr>
          <a:xfrm>
            <a:off x="33301297" y="26811833"/>
            <a:ext cx="7866256" cy="1446550"/>
          </a:xfrm>
          <a:prstGeom prst="rect">
            <a:avLst/>
          </a:prstGeom>
          <a:noFill/>
        </p:spPr>
        <p:txBody>
          <a:bodyPr wrap="none" rtlCol="0">
            <a:spAutoFit/>
          </a:bodyPr>
          <a:lstStyle/>
          <a:p>
            <a:r>
              <a:rPr lang="en-US" sz="8800" dirty="0">
                <a:latin typeface="Times New Roman" panose="02020603050405020304" pitchFamily="18" charset="0"/>
                <a:cs typeface="Times New Roman" panose="02020603050405020304" pitchFamily="18" charset="0"/>
              </a:rPr>
              <a:t>Future additions:</a:t>
            </a:r>
            <a:endParaRPr lang="en-US" sz="25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54D7D76-0FEF-164D-BBAF-007F1CF65F6D}"/>
              </a:ext>
            </a:extLst>
          </p:cNvPr>
          <p:cNvSpPr txBox="1"/>
          <p:nvPr/>
        </p:nvSpPr>
        <p:spPr>
          <a:xfrm>
            <a:off x="33521039" y="28205478"/>
            <a:ext cx="6403216" cy="3416320"/>
          </a:xfrm>
          <a:prstGeom prst="rect">
            <a:avLst/>
          </a:prstGeom>
          <a:noFill/>
        </p:spPr>
        <p:txBody>
          <a:bodyPr wrap="square" rtlCol="0">
            <a:spAutoFit/>
          </a:bodyPr>
          <a:lstStyle/>
          <a:p>
            <a:pPr marL="342900" indent="-342900">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 </a:t>
            </a:r>
            <a:r>
              <a:rPr lang="en-US" sz="7200" dirty="0">
                <a:cs typeface="Times New Roman" panose="02020603050405020304" pitchFamily="18" charset="0"/>
              </a:rPr>
              <a:t>archaea</a:t>
            </a:r>
          </a:p>
          <a:p>
            <a:pPr marL="342900" indent="-342900">
              <a:buFont typeface="Arial" panose="020B0604020202020204" pitchFamily="34" charset="0"/>
              <a:buChar char="•"/>
            </a:pPr>
            <a:r>
              <a:rPr lang="en-US" sz="7200" dirty="0">
                <a:cs typeface="Times New Roman" panose="02020603050405020304" pitchFamily="18" charset="0"/>
              </a:rPr>
              <a:t> bacteria</a:t>
            </a:r>
          </a:p>
          <a:p>
            <a:pPr marL="342900" indent="-342900">
              <a:buFont typeface="Arial" panose="020B0604020202020204" pitchFamily="34" charset="0"/>
              <a:buChar char="•"/>
            </a:pPr>
            <a:r>
              <a:rPr lang="en-US" sz="7200" dirty="0">
                <a:cs typeface="Times New Roman" panose="02020603050405020304" pitchFamily="18" charset="0"/>
              </a:rPr>
              <a:t> more viruses</a:t>
            </a:r>
          </a:p>
        </p:txBody>
      </p:sp>
      <p:pic>
        <p:nvPicPr>
          <p:cNvPr id="30" name="Picture 29" descr="A picture containing drawing&#10;&#10;Description automatically generated">
            <a:extLst>
              <a:ext uri="{FF2B5EF4-FFF2-40B4-BE49-F238E27FC236}">
                <a16:creationId xmlns:a16="http://schemas.microsoft.com/office/drawing/2014/main" id="{25D97EC1-0C71-4343-8217-B66822253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4959" y="1813817"/>
            <a:ext cx="6599237" cy="6599237"/>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25718CBD-271F-064C-8F2E-30367A5882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709" y="11054883"/>
            <a:ext cx="7711014" cy="7478970"/>
          </a:xfrm>
          <a:prstGeom prst="rect">
            <a:avLst/>
          </a:prstGeom>
        </p:spPr>
      </p:pic>
      <p:pic>
        <p:nvPicPr>
          <p:cNvPr id="18" name="Picture 17" descr="Text&#10;&#10;Description automatically generated">
            <a:extLst>
              <a:ext uri="{FF2B5EF4-FFF2-40B4-BE49-F238E27FC236}">
                <a16:creationId xmlns:a16="http://schemas.microsoft.com/office/drawing/2014/main" id="{67E98BD5-46D6-224F-9935-A511475678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8650" y="8105318"/>
            <a:ext cx="13138277" cy="3437342"/>
          </a:xfrm>
          <a:prstGeom prst="rect">
            <a:avLst/>
          </a:prstGeom>
        </p:spPr>
      </p:pic>
      <p:sp>
        <p:nvSpPr>
          <p:cNvPr id="32" name="Text Placeholder 24">
            <a:extLst>
              <a:ext uri="{FF2B5EF4-FFF2-40B4-BE49-F238E27FC236}">
                <a16:creationId xmlns:a16="http://schemas.microsoft.com/office/drawing/2014/main" id="{1657DB79-55A6-B24B-AEF8-3876C9FD2136}"/>
              </a:ext>
            </a:extLst>
          </p:cNvPr>
          <p:cNvSpPr txBox="1">
            <a:spLocks/>
          </p:cNvSpPr>
          <p:nvPr/>
        </p:nvSpPr>
        <p:spPr>
          <a:xfrm>
            <a:off x="13235951" y="15132947"/>
            <a:ext cx="17488174" cy="1323439"/>
          </a:xfrm>
          <a:prstGeom prst="rect">
            <a:avLst/>
          </a:prstGeom>
        </p:spPr>
        <p:txBody>
          <a:bodyPr wrap="square" anchor="t" anchorCtr="0">
            <a:spAutoFit/>
          </a:bodyPr>
          <a:lstStyle>
            <a:lvl1pPr marL="0" indent="0" algn="l" defTabSz="4388900" rtl="0" eaLnBrk="1" latinLnBrk="0" hangingPunct="1">
              <a:spcBef>
                <a:spcPct val="20000"/>
              </a:spcBef>
              <a:buFontTx/>
              <a:buNone/>
              <a:defRPr sz="16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8000" dirty="0">
                <a:solidFill>
                  <a:srgbClr val="FFFC00"/>
                </a:solidFill>
              </a:rPr>
              <a:t>Example index page for ‘primates’:</a:t>
            </a:r>
          </a:p>
        </p:txBody>
      </p:sp>
      <p:sp>
        <p:nvSpPr>
          <p:cNvPr id="34" name="Text Placeholder 24">
            <a:extLst>
              <a:ext uri="{FF2B5EF4-FFF2-40B4-BE49-F238E27FC236}">
                <a16:creationId xmlns:a16="http://schemas.microsoft.com/office/drawing/2014/main" id="{62B164E6-47FF-9A4F-98C5-1262D0CA5E2F}"/>
              </a:ext>
            </a:extLst>
          </p:cNvPr>
          <p:cNvSpPr txBox="1">
            <a:spLocks/>
          </p:cNvSpPr>
          <p:nvPr/>
        </p:nvSpPr>
        <p:spPr>
          <a:xfrm>
            <a:off x="11582262" y="22020673"/>
            <a:ext cx="20670700" cy="1323439"/>
          </a:xfrm>
          <a:prstGeom prst="rect">
            <a:avLst/>
          </a:prstGeom>
        </p:spPr>
        <p:txBody>
          <a:bodyPr wrap="square" anchor="t" anchorCtr="0">
            <a:spAutoFit/>
          </a:bodyPr>
          <a:lstStyle>
            <a:lvl1pPr marL="0" indent="0" algn="l" defTabSz="4388900" rtl="0" eaLnBrk="1" latinLnBrk="0" hangingPunct="1">
              <a:spcBef>
                <a:spcPct val="20000"/>
              </a:spcBef>
              <a:buFontTx/>
              <a:buNone/>
              <a:defRPr sz="16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8000" dirty="0">
                <a:solidFill>
                  <a:srgbClr val="FFFC00"/>
                </a:solidFill>
              </a:rPr>
              <a:t>Display one assembly in the Genome Browser:</a:t>
            </a:r>
          </a:p>
        </p:txBody>
      </p:sp>
      <p:sp>
        <p:nvSpPr>
          <p:cNvPr id="35" name="Text Placeholder 24">
            <a:extLst>
              <a:ext uri="{FF2B5EF4-FFF2-40B4-BE49-F238E27FC236}">
                <a16:creationId xmlns:a16="http://schemas.microsoft.com/office/drawing/2014/main" id="{DDBBC7BA-5F4D-4148-99DB-1DB420769EDA}"/>
              </a:ext>
            </a:extLst>
          </p:cNvPr>
          <p:cNvSpPr txBox="1">
            <a:spLocks/>
          </p:cNvSpPr>
          <p:nvPr/>
        </p:nvSpPr>
        <p:spPr>
          <a:xfrm>
            <a:off x="12128858" y="23447206"/>
            <a:ext cx="19531415" cy="1200329"/>
          </a:xfrm>
          <a:prstGeom prst="rect">
            <a:avLst/>
          </a:prstGeom>
        </p:spPr>
        <p:txBody>
          <a:bodyPr wrap="square" anchor="t" anchorCtr="0">
            <a:spAutoFit/>
          </a:bodyPr>
          <a:lstStyle>
            <a:lvl1pPr marL="0" indent="0" algn="l" defTabSz="4388900" rtl="0" eaLnBrk="1" latinLnBrk="0" hangingPunct="1">
              <a:spcBef>
                <a:spcPct val="20000"/>
              </a:spcBef>
              <a:buFontTx/>
              <a:buNone/>
              <a:defRPr sz="16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7200" dirty="0" err="1">
                <a:solidFill>
                  <a:srgbClr val="FFFC00"/>
                </a:solidFill>
              </a:rPr>
              <a:t>genome.ucsc.edu</a:t>
            </a:r>
            <a:r>
              <a:rPr lang="en-US" sz="7200" dirty="0">
                <a:solidFill>
                  <a:srgbClr val="FFFC00"/>
                </a:solidFill>
              </a:rPr>
              <a:t>/h/GCF_002880755.1</a:t>
            </a:r>
          </a:p>
        </p:txBody>
      </p:sp>
      <p:sp>
        <p:nvSpPr>
          <p:cNvPr id="36" name="TextBox 35">
            <a:extLst>
              <a:ext uri="{FF2B5EF4-FFF2-40B4-BE49-F238E27FC236}">
                <a16:creationId xmlns:a16="http://schemas.microsoft.com/office/drawing/2014/main" id="{A5E7510E-7847-DA44-9D6B-083A8FC8F526}"/>
              </a:ext>
            </a:extLst>
          </p:cNvPr>
          <p:cNvSpPr txBox="1"/>
          <p:nvPr/>
        </p:nvSpPr>
        <p:spPr>
          <a:xfrm>
            <a:off x="34087164" y="1077987"/>
            <a:ext cx="7983276" cy="1107996"/>
          </a:xfrm>
          <a:prstGeom prst="rect">
            <a:avLst/>
          </a:prstGeom>
          <a:noFill/>
        </p:spPr>
        <p:txBody>
          <a:bodyPr wrap="none" rtlCol="0">
            <a:spAutoFit/>
          </a:bodyPr>
          <a:lstStyle/>
          <a:p>
            <a:r>
              <a:rPr lang="en-US" sz="6600" dirty="0" err="1">
                <a:latin typeface="Times New Roman" panose="02020603050405020304" pitchFamily="18" charset="0"/>
                <a:cs typeface="Times New Roman" panose="02020603050405020304" pitchFamily="18" charset="0"/>
              </a:rPr>
              <a:t>GenArk</a:t>
            </a:r>
            <a:r>
              <a:rPr lang="en-US" sz="6600" dirty="0">
                <a:latin typeface="Times New Roman" panose="02020603050405020304" pitchFamily="18" charset="0"/>
                <a:cs typeface="Times New Roman" panose="02020603050405020304" pitchFamily="18" charset="0"/>
              </a:rPr>
              <a:t> gateway page:</a:t>
            </a:r>
          </a:p>
        </p:txBody>
      </p:sp>
      <p:sp>
        <p:nvSpPr>
          <p:cNvPr id="38" name="TextBox 37">
            <a:extLst>
              <a:ext uri="{FF2B5EF4-FFF2-40B4-BE49-F238E27FC236}">
                <a16:creationId xmlns:a16="http://schemas.microsoft.com/office/drawing/2014/main" id="{325F022B-D7B1-B649-AC4A-B522911D43DD}"/>
              </a:ext>
            </a:extLst>
          </p:cNvPr>
          <p:cNvSpPr txBox="1"/>
          <p:nvPr/>
        </p:nvSpPr>
        <p:spPr>
          <a:xfrm>
            <a:off x="33003985" y="7809779"/>
            <a:ext cx="10970305" cy="1107996"/>
          </a:xfrm>
          <a:prstGeom prst="rect">
            <a:avLst/>
          </a:prstGeom>
          <a:noFill/>
        </p:spPr>
        <p:txBody>
          <a:bodyPr wrap="square" rtlCol="0">
            <a:spAutoFit/>
          </a:bodyPr>
          <a:lstStyle/>
          <a:p>
            <a:r>
              <a:rPr lang="en-US" sz="6600" dirty="0" err="1">
                <a:latin typeface="Times New Roman" panose="02020603050405020304" pitchFamily="18" charset="0"/>
                <a:cs typeface="Times New Roman" panose="02020603050405020304" pitchFamily="18" charset="0"/>
              </a:rPr>
              <a:t>hgdownload.soe.ucsc.edu</a:t>
            </a:r>
            <a:r>
              <a:rPr lang="en-US" sz="6600" dirty="0">
                <a:latin typeface="Times New Roman" panose="02020603050405020304" pitchFamily="18" charset="0"/>
                <a:cs typeface="Times New Roman" panose="02020603050405020304" pitchFamily="18" charset="0"/>
              </a:rPr>
              <a:t>/hubs/</a:t>
            </a:r>
          </a:p>
        </p:txBody>
      </p:sp>
      <p:sp>
        <p:nvSpPr>
          <p:cNvPr id="40" name="Text Placeholder 24">
            <a:extLst>
              <a:ext uri="{FF2B5EF4-FFF2-40B4-BE49-F238E27FC236}">
                <a16:creationId xmlns:a16="http://schemas.microsoft.com/office/drawing/2014/main" id="{FADA7B80-453C-264D-916F-F9D6A01FF8DC}"/>
              </a:ext>
            </a:extLst>
          </p:cNvPr>
          <p:cNvSpPr txBox="1">
            <a:spLocks/>
          </p:cNvSpPr>
          <p:nvPr/>
        </p:nvSpPr>
        <p:spPr>
          <a:xfrm>
            <a:off x="19789084" y="25053203"/>
            <a:ext cx="13034840" cy="1920526"/>
          </a:xfrm>
          <a:prstGeom prst="rect">
            <a:avLst/>
          </a:prstGeom>
        </p:spPr>
        <p:txBody>
          <a:bodyPr wrap="square" anchor="t" anchorCtr="0">
            <a:spAutoFit/>
          </a:bodyPr>
          <a:lstStyle>
            <a:lvl1pPr marL="0" indent="0" algn="l" defTabSz="4388900" rtl="0" eaLnBrk="1" latinLnBrk="0" hangingPunct="1">
              <a:spcBef>
                <a:spcPct val="20000"/>
              </a:spcBef>
              <a:buFontTx/>
              <a:buNone/>
              <a:defRPr sz="16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5400" dirty="0">
                <a:solidFill>
                  <a:srgbClr val="FFFC00"/>
                </a:solidFill>
              </a:rPr>
              <a:t>Funding provided by the National Human</a:t>
            </a:r>
          </a:p>
          <a:p>
            <a:pPr algn="ctr"/>
            <a:r>
              <a:rPr lang="en-US" sz="5400" dirty="0">
                <a:solidFill>
                  <a:srgbClr val="FFFC00"/>
                </a:solidFill>
              </a:rPr>
              <a:t>Genome Research Institute [U41-HG002371]</a:t>
            </a:r>
          </a:p>
        </p:txBody>
      </p:sp>
      <p:sp>
        <p:nvSpPr>
          <p:cNvPr id="5" name="Text Placeholder 24">
            <a:extLst>
              <a:ext uri="{FF2B5EF4-FFF2-40B4-BE49-F238E27FC236}">
                <a16:creationId xmlns:a16="http://schemas.microsoft.com/office/drawing/2014/main" id="{B0B073BD-DDD8-BF57-4794-AD062BDCF31F}"/>
              </a:ext>
            </a:extLst>
          </p:cNvPr>
          <p:cNvSpPr txBox="1">
            <a:spLocks/>
          </p:cNvSpPr>
          <p:nvPr/>
        </p:nvSpPr>
        <p:spPr>
          <a:xfrm>
            <a:off x="10965124" y="28351038"/>
            <a:ext cx="15175958" cy="3914918"/>
          </a:xfrm>
          <a:prstGeom prst="rect">
            <a:avLst/>
          </a:prstGeom>
        </p:spPr>
        <p:txBody>
          <a:bodyPr wrap="square" anchor="t" anchorCtr="0">
            <a:spAutoFit/>
          </a:bodyPr>
          <a:lstStyle>
            <a:lvl1pPr marL="0" indent="0" algn="l" defTabSz="4388900" rtl="0" eaLnBrk="1" latinLnBrk="0" hangingPunct="1">
              <a:spcBef>
                <a:spcPct val="20000"/>
              </a:spcBef>
              <a:buFontTx/>
              <a:buNone/>
              <a:defRPr sz="16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5400" dirty="0">
                <a:solidFill>
                  <a:srgbClr val="FFFC00"/>
                </a:solidFill>
              </a:rPr>
              <a:t>Clawson, H., Lee, B.T., Raney, B.J. et al.</a:t>
            </a:r>
          </a:p>
          <a:p>
            <a:r>
              <a:rPr lang="en-US" sz="5400" dirty="0" err="1">
                <a:solidFill>
                  <a:srgbClr val="FFFC00"/>
                </a:solidFill>
              </a:rPr>
              <a:t>GenArk</a:t>
            </a:r>
            <a:r>
              <a:rPr lang="en-US" sz="5400" dirty="0">
                <a:solidFill>
                  <a:srgbClr val="FFFC00"/>
                </a:solidFill>
              </a:rPr>
              <a:t>: Towards A Million UCSC Genome Browsers</a:t>
            </a:r>
          </a:p>
          <a:p>
            <a:r>
              <a:rPr lang="en-US" sz="5400" dirty="0">
                <a:solidFill>
                  <a:srgbClr val="FFFC00"/>
                </a:solidFill>
              </a:rPr>
              <a:t>Genome Biology 24, 217 (2023)</a:t>
            </a:r>
          </a:p>
          <a:p>
            <a:r>
              <a:rPr lang="en-US" sz="5400" dirty="0" err="1">
                <a:solidFill>
                  <a:srgbClr val="FFFC00"/>
                </a:solidFill>
              </a:rPr>
              <a:t>doi.org</a:t>
            </a:r>
            <a:r>
              <a:rPr lang="en-US" sz="5400" dirty="0">
                <a:solidFill>
                  <a:srgbClr val="FFFC00"/>
                </a:solidFill>
              </a:rPr>
              <a:t>/10.1186/s13059-023-03057-x</a:t>
            </a:r>
          </a:p>
        </p:txBody>
      </p:sp>
      <p:pic>
        <p:nvPicPr>
          <p:cNvPr id="17" name="Picture 16" descr="A screenshot of a computer&#10;&#10;Description automatically generated">
            <a:extLst>
              <a:ext uri="{FF2B5EF4-FFF2-40B4-BE49-F238E27FC236}">
                <a16:creationId xmlns:a16="http://schemas.microsoft.com/office/drawing/2014/main" id="{1D6D9F03-FF83-AA40-87E4-CDE4AAC4DF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2802" y="2405656"/>
            <a:ext cx="21223904" cy="12650471"/>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82C5A656-8AAA-F623-0596-5C1EA61D7C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17485" y="16653353"/>
            <a:ext cx="21742336" cy="5293802"/>
          </a:xfrm>
          <a:prstGeom prst="rect">
            <a:avLst/>
          </a:prstGeom>
        </p:spPr>
      </p:pic>
      <p:sp>
        <p:nvSpPr>
          <p:cNvPr id="8" name="TextBox 7">
            <a:extLst>
              <a:ext uri="{FF2B5EF4-FFF2-40B4-BE49-F238E27FC236}">
                <a16:creationId xmlns:a16="http://schemas.microsoft.com/office/drawing/2014/main" id="{547723D2-6D40-642A-F1EC-C059A45A115B}"/>
              </a:ext>
            </a:extLst>
          </p:cNvPr>
          <p:cNvSpPr txBox="1"/>
          <p:nvPr/>
        </p:nvSpPr>
        <p:spPr>
          <a:xfrm>
            <a:off x="33473048" y="8972235"/>
            <a:ext cx="8589211" cy="2554545"/>
          </a:xfrm>
          <a:prstGeom prst="rect">
            <a:avLst/>
          </a:prstGeom>
          <a:noFill/>
        </p:spPr>
        <p:txBody>
          <a:bodyPr wrap="none" rtlCol="0">
            <a:spAutoFit/>
          </a:bodyPr>
          <a:lstStyle/>
          <a:p>
            <a:r>
              <a:rPr lang="en-US" sz="8000" dirty="0">
                <a:solidFill>
                  <a:srgbClr val="FF0000"/>
                </a:solidFill>
                <a:latin typeface="Times New Roman" panose="02020603050405020304" pitchFamily="18" charset="0"/>
                <a:cs typeface="Times New Roman" panose="02020603050405020304" pitchFamily="18" charset="0"/>
              </a:rPr>
              <a:t>More than 3,700</a:t>
            </a:r>
          </a:p>
          <a:p>
            <a:r>
              <a:rPr lang="en-US" sz="8000" dirty="0">
                <a:solidFill>
                  <a:srgbClr val="FF0000"/>
                </a:solidFill>
                <a:latin typeface="Times New Roman" panose="02020603050405020304" pitchFamily="18" charset="0"/>
                <a:cs typeface="Times New Roman" panose="02020603050405020304" pitchFamily="18" charset="0"/>
              </a:rPr>
              <a:t>assemblies available</a:t>
            </a:r>
          </a:p>
        </p:txBody>
      </p:sp>
      <p:sp>
        <p:nvSpPr>
          <p:cNvPr id="9" name="TextBox 8">
            <a:extLst>
              <a:ext uri="{FF2B5EF4-FFF2-40B4-BE49-F238E27FC236}">
                <a16:creationId xmlns:a16="http://schemas.microsoft.com/office/drawing/2014/main" id="{F7EF8E51-0354-AF20-D3EE-A941100BF080}"/>
              </a:ext>
            </a:extLst>
          </p:cNvPr>
          <p:cNvSpPr txBox="1"/>
          <p:nvPr/>
        </p:nvSpPr>
        <p:spPr>
          <a:xfrm>
            <a:off x="33436304" y="11652678"/>
            <a:ext cx="9878529" cy="1938992"/>
          </a:xfrm>
          <a:prstGeom prst="rect">
            <a:avLst/>
          </a:prstGeom>
          <a:noFill/>
        </p:spPr>
        <p:txBody>
          <a:bodyPr wrap="square" rtlCol="0">
            <a:spAutoFit/>
          </a:bodyPr>
          <a:lstStyle/>
          <a:p>
            <a:r>
              <a:rPr lang="en-US" sz="6000" dirty="0">
                <a:solidFill>
                  <a:srgbClr val="0070C0"/>
                </a:solidFill>
                <a:latin typeface="Times New Roman" panose="02020603050405020304" pitchFamily="18" charset="0"/>
                <a:cs typeface="Times New Roman" panose="02020603050405020304" pitchFamily="18" charset="0"/>
              </a:rPr>
              <a:t>Any NCBI assembly can be requested when not found here</a:t>
            </a:r>
          </a:p>
        </p:txBody>
      </p:sp>
    </p:spTree>
    <p:extLst>
      <p:ext uri="{BB962C8B-B14F-4D97-AF65-F5344CB8AC3E}">
        <p14:creationId xmlns:p14="http://schemas.microsoft.com/office/powerpoint/2010/main" val="2042682582"/>
      </p:ext>
    </p:extLst>
  </p:cSld>
  <p:clrMapOvr>
    <a:masterClrMapping/>
  </p:clrMapOvr>
</p:sld>
</file>

<file path=ppt/theme/theme1.xml><?xml version="1.0" encoding="utf-8"?>
<a:theme xmlns:a="http://schemas.openxmlformats.org/drawingml/2006/main" name="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lumMod val="40000"/>
            <a:lumOff val="60000"/>
          </a:schemeClr>
        </a:solidFill>
      </a:spPr>
      <a:bodyPr wrap="none" rtlCol="0">
        <a:spAutoFit/>
      </a:bodyPr>
      <a:lstStyle>
        <a:defPPr algn="l">
          <a:defRPr sz="5400" dirty="0">
            <a:solidFill>
              <a:srgbClr val="FF0000"/>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2018</TotalTime>
  <Words>231</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36x48-Template - One center panel</vt:lpstr>
      <vt:lpstr>1_36x48-Template - One center panel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Hiram M Clawson</cp:lastModifiedBy>
  <cp:revision>127</cp:revision>
  <dcterms:created xsi:type="dcterms:W3CDTF">2012-02-03T19:11:35Z</dcterms:created>
  <dcterms:modified xsi:type="dcterms:W3CDTF">2023-11-15T18:16:41Z</dcterms:modified>
</cp:coreProperties>
</file>