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4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B51B6-FBF8-5343-8697-EEFD997D809B}" type="datetimeFigureOut">
              <a:rPr lang="en-US" smtClean="0"/>
              <a:t>6/8/16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96BB7-920F-064E-A1A9-4B855F25E886}" type="slidenum">
              <a:rPr lang="en-US" smtClean="0"/>
              <a:t>‹#›</a:t>
            </a:fld>
            <a:endParaRPr lang="en-US"/>
          </a:p>
        </p:txBody>
      </p:sp>
    </p:spTree>
    <p:extLst>
      <p:ext uri="{BB962C8B-B14F-4D97-AF65-F5344CB8AC3E}">
        <p14:creationId xmlns:p14="http://schemas.microsoft.com/office/powerpoint/2010/main" val="162532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beginning there was one genome</a:t>
            </a:r>
            <a:r>
              <a:rPr lang="en-US" baseline="0" dirty="0" smtClean="0"/>
              <a:t> assembly.  Then along came another.  It wasn’t long before there were many.  These early genomes were obtained directly from assembly center FTP sites.  Versioning was a problem.  In stepped the standardization committee.  NCBI organized the assembly management system.  Assembly sequences are accessioned, assemblies are accessioned, every part takes on a number identity.  UCSC, NCBI and </a:t>
            </a:r>
            <a:r>
              <a:rPr lang="en-US" baseline="0" dirty="0" err="1" smtClean="0"/>
              <a:t>Ensembl</a:t>
            </a:r>
            <a:r>
              <a:rPr lang="en-US" baseline="0" dirty="0" smtClean="0"/>
              <a:t> agree to use only these accessioned assemblies.</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2</a:t>
            </a:fld>
            <a:endParaRPr lang="en-US"/>
          </a:p>
        </p:txBody>
      </p:sp>
    </p:spTree>
    <p:extLst>
      <p:ext uri="{BB962C8B-B14F-4D97-AF65-F5344CB8AC3E}">
        <p14:creationId xmlns:p14="http://schemas.microsoft.com/office/powerpoint/2010/main" val="22473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3,000,000,000 base genome in 30,000,000 sized </a:t>
            </a:r>
            <a:r>
              <a:rPr lang="en-US" dirty="0" err="1" smtClean="0"/>
              <a:t>chunsks</a:t>
            </a:r>
            <a:r>
              <a:rPr lang="en-US" baseline="0" dirty="0" smtClean="0"/>
              <a:t> </a:t>
            </a:r>
            <a:r>
              <a:rPr lang="en-US" dirty="0" smtClean="0"/>
              <a:t>== 100 pieces.  However, there are also many many tiny sequences that even when grouped together do not sum up to 30,000,000 bases.  Thus, the number of individual sequences are limited in a single chunk of sequence to avoid</a:t>
            </a:r>
            <a:r>
              <a:rPr lang="en-US" baseline="0" dirty="0" smtClean="0"/>
              <a:t> excessive run time during </a:t>
            </a:r>
            <a:r>
              <a:rPr lang="en-US" baseline="0" dirty="0" err="1" smtClean="0"/>
              <a:t>lastz</a:t>
            </a:r>
            <a:r>
              <a:rPr lang="en-US" baseline="0" dirty="0" smtClean="0"/>
              <a:t> alignment.  </a:t>
            </a:r>
            <a:r>
              <a:rPr lang="en-US" baseline="0" dirty="0" err="1" smtClean="0"/>
              <a:t>Lastz</a:t>
            </a:r>
            <a:r>
              <a:rPr lang="en-US" baseline="0" dirty="0" smtClean="0"/>
              <a:t> requires a variety of arguments depending upon the phylogenetic distance between the two species in question.</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11</a:t>
            </a:fld>
            <a:endParaRPr lang="en-US"/>
          </a:p>
        </p:txBody>
      </p:sp>
    </p:spTree>
    <p:extLst>
      <p:ext uri="{BB962C8B-B14F-4D97-AF65-F5344CB8AC3E}">
        <p14:creationId xmlns:p14="http://schemas.microsoft.com/office/powerpoint/2010/main" val="1681334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read Jim</a:t>
            </a:r>
            <a:r>
              <a:rPr lang="en-US" baseline="0" dirty="0" smtClean="0"/>
              <a:t> Kent’s </a:t>
            </a:r>
            <a:r>
              <a:rPr lang="en-US" dirty="0" smtClean="0"/>
              <a:t> original paper from</a:t>
            </a:r>
            <a:r>
              <a:rPr lang="en-US" baseline="0" dirty="0" smtClean="0"/>
              <a:t> September 2003 for a discussion of the chain/net processing.</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12</a:t>
            </a:fld>
            <a:endParaRPr lang="en-US"/>
          </a:p>
        </p:txBody>
      </p:sp>
    </p:spTree>
    <p:extLst>
      <p:ext uri="{BB962C8B-B14F-4D97-AF65-F5344CB8AC3E}">
        <p14:creationId xmlns:p14="http://schemas.microsoft.com/office/powerpoint/2010/main" val="117352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chainPreNet</a:t>
            </a:r>
            <a:r>
              <a:rPr lang="en-US" baseline="0" dirty="0" smtClean="0"/>
              <a:t> removes chains that do not have a chance of being netted.  The </a:t>
            </a:r>
            <a:r>
              <a:rPr lang="en-US" baseline="0" dirty="0" err="1" smtClean="0"/>
              <a:t>chainNet</a:t>
            </a:r>
            <a:r>
              <a:rPr lang="en-US" baseline="0" dirty="0" smtClean="0"/>
              <a:t> constructs the hierarchy of ‘netted’ chains.  The </a:t>
            </a:r>
            <a:r>
              <a:rPr lang="en-US" baseline="0" dirty="0" err="1" smtClean="0"/>
              <a:t>netSyntenic</a:t>
            </a:r>
            <a:r>
              <a:rPr lang="en-US" baseline="0" dirty="0" smtClean="0"/>
              <a:t> adds information about </a:t>
            </a:r>
            <a:r>
              <a:rPr lang="en-US" baseline="0" dirty="0" err="1" smtClean="0"/>
              <a:t>synteny</a:t>
            </a:r>
            <a:r>
              <a:rPr lang="en-US" baseline="0" dirty="0" smtClean="0"/>
              <a:t> of the chains used in the resulting ‘net’.  The </a:t>
            </a:r>
            <a:r>
              <a:rPr lang="en-US" baseline="0" dirty="0" err="1" smtClean="0"/>
              <a:t>netChainSubset</a:t>
            </a:r>
            <a:r>
              <a:rPr lang="en-US" baseline="0" dirty="0" smtClean="0"/>
              <a:t> reduces the verbose ‘</a:t>
            </a:r>
            <a:r>
              <a:rPr lang="en-US" baseline="0" dirty="0" err="1" smtClean="0"/>
              <a:t>all.chain.gz</a:t>
            </a:r>
            <a:r>
              <a:rPr lang="en-US" baseline="0" dirty="0" smtClean="0"/>
              <a:t>’ set to a concise set to allow mapping from one genome to the other.  The </a:t>
            </a:r>
            <a:r>
              <a:rPr lang="en-US" baseline="0" dirty="0" err="1" smtClean="0"/>
              <a:t>chainStitchId</a:t>
            </a:r>
            <a:r>
              <a:rPr lang="en-US" baseline="0" dirty="0" smtClean="0"/>
              <a:t> </a:t>
            </a:r>
            <a:r>
              <a:rPr lang="en-US" baseline="0" dirty="0" err="1" smtClean="0"/>
              <a:t>combinesthe</a:t>
            </a:r>
            <a:r>
              <a:rPr lang="en-US" baseline="0" dirty="0" smtClean="0"/>
              <a:t> resulting chain fragments from </a:t>
            </a:r>
            <a:r>
              <a:rPr lang="en-US" baseline="0" dirty="0" err="1" smtClean="0"/>
              <a:t>netChainSubset</a:t>
            </a:r>
            <a:r>
              <a:rPr lang="en-US" baseline="0" dirty="0" smtClean="0"/>
              <a:t> with the same chain ID into a single chain per ID.</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13</a:t>
            </a:fld>
            <a:endParaRPr lang="en-US"/>
          </a:p>
        </p:txBody>
      </p:sp>
    </p:spTree>
    <p:extLst>
      <p:ext uri="{BB962C8B-B14F-4D97-AF65-F5344CB8AC3E}">
        <p14:creationId xmlns:p14="http://schemas.microsoft.com/office/powerpoint/2010/main" val="306885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hgLoad</a:t>
            </a:r>
            <a:r>
              <a:rPr lang="en-US" dirty="0" smtClean="0"/>
              <a:t> commands merely translate text files into MySQL table data.  The ‘</a:t>
            </a:r>
            <a:r>
              <a:rPr lang="en-US" dirty="0" err="1" smtClean="0"/>
              <a:t>netClass</a:t>
            </a:r>
            <a:r>
              <a:rPr lang="en-US" dirty="0" smtClean="0"/>
              <a:t>’ adds</a:t>
            </a:r>
            <a:r>
              <a:rPr lang="en-US" baseline="0" dirty="0" smtClean="0"/>
              <a:t> repeat classification information to the net file.  The </a:t>
            </a:r>
            <a:r>
              <a:rPr lang="en-US" baseline="0" dirty="0" err="1" smtClean="0"/>
              <a:t>netFilter</a:t>
            </a:r>
            <a:r>
              <a:rPr lang="en-US" baseline="0" dirty="0" smtClean="0"/>
              <a:t> restricts the loaded net MySQL database tale to nets with gaps over the given size of 10.  The </a:t>
            </a:r>
            <a:r>
              <a:rPr lang="en-US" baseline="0" dirty="0" err="1" smtClean="0"/>
              <a:t>featureBits</a:t>
            </a:r>
            <a:r>
              <a:rPr lang="en-US" baseline="0" dirty="0" smtClean="0"/>
              <a:t> measures the amount of the target genome that is aligned to the query genome as covered by all of the chain ‘links’.  The ‘links’ are the individual bits of alignment in a chain.  This is a rough measurement of how ‘similar’ the target and query genomes are.</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14</a:t>
            </a:fld>
            <a:endParaRPr lang="en-US"/>
          </a:p>
        </p:txBody>
      </p:sp>
    </p:spTree>
    <p:extLst>
      <p:ext uri="{BB962C8B-B14F-4D97-AF65-F5344CB8AC3E}">
        <p14:creationId xmlns:p14="http://schemas.microsoft.com/office/powerpoint/2010/main" val="362270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UCSC established the ‘</a:t>
            </a:r>
            <a:r>
              <a:rPr lang="en-US" dirty="0" err="1" smtClean="0"/>
              <a:t>chrN</a:t>
            </a:r>
            <a:r>
              <a:rPr lang="en-US" dirty="0" smtClean="0"/>
              <a:t>’ naming scheme.  </a:t>
            </a:r>
            <a:r>
              <a:rPr lang="en-US" dirty="0" err="1" smtClean="0"/>
              <a:t>Ensembl</a:t>
            </a:r>
            <a:r>
              <a:rPr lang="en-US" dirty="0" smtClean="0"/>
              <a:t> liked the ‘N’ naming scheme.  NCBI/</a:t>
            </a:r>
            <a:r>
              <a:rPr lang="en-US" dirty="0" err="1" smtClean="0"/>
              <a:t>Genbank</a:t>
            </a:r>
            <a:r>
              <a:rPr lang="en-US" dirty="0" smtClean="0"/>
              <a:t>/</a:t>
            </a:r>
            <a:r>
              <a:rPr lang="en-US" dirty="0" err="1" smtClean="0"/>
              <a:t>RefSeq</a:t>
            </a:r>
            <a:r>
              <a:rPr lang="en-US" dirty="0" smtClean="0"/>
              <a:t> has many naming schemes,</a:t>
            </a:r>
            <a:r>
              <a:rPr lang="en-US" baseline="0" dirty="0" smtClean="0"/>
              <a:t> accession names.  ‘random’ sequences are known to be on a specific chromosome, but not yet located.  ‘alt’ sequences are alternate haplotype sequences to the primary reference sequence.  ‘</a:t>
            </a:r>
            <a:r>
              <a:rPr lang="en-US" baseline="0" dirty="0" err="1" smtClean="0"/>
              <a:t>chrUn</a:t>
            </a:r>
            <a:r>
              <a:rPr lang="en-US" baseline="0" dirty="0" smtClean="0"/>
              <a:t>’ sequences do not have assigned chromosome identities.</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3</a:t>
            </a:fld>
            <a:endParaRPr lang="en-US"/>
          </a:p>
        </p:txBody>
      </p:sp>
    </p:spTree>
    <p:extLst>
      <p:ext uri="{BB962C8B-B14F-4D97-AF65-F5344CB8AC3E}">
        <p14:creationId xmlns:p14="http://schemas.microsoft.com/office/powerpoint/2010/main" val="119183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early assemblies</a:t>
            </a:r>
            <a:r>
              <a:rPr lang="en-US" baseline="0" dirty="0" smtClean="0"/>
              <a:t> at UCSC where two letters and a number.  Soon adopted the </a:t>
            </a:r>
            <a:r>
              <a:rPr lang="en-US" baseline="0" dirty="0" err="1" smtClean="0"/>
              <a:t>abcDefN</a:t>
            </a:r>
            <a:r>
              <a:rPr lang="en-US" baseline="0" dirty="0" smtClean="0"/>
              <a:t> naming scheme, from the scientific name.  Has been working well so far, will eventually have clashes.   Some are already </a:t>
            </a:r>
            <a:r>
              <a:rPr lang="en-US" baseline="0" dirty="0" err="1" smtClean="0"/>
              <a:t>abcDefGhiN</a:t>
            </a:r>
            <a:r>
              <a:rPr lang="en-US" baseline="0" dirty="0" smtClean="0"/>
              <a:t>.  Database table ‘</a:t>
            </a:r>
            <a:r>
              <a:rPr lang="en-US" baseline="0" dirty="0" err="1" smtClean="0"/>
              <a:t>dbDb</a:t>
            </a:r>
            <a:r>
              <a:rPr lang="en-US" baseline="0" dirty="0" smtClean="0"/>
              <a:t>’ in database ‘</a:t>
            </a:r>
            <a:r>
              <a:rPr lang="en-US" baseline="0" dirty="0" err="1" smtClean="0"/>
              <a:t>hgcentral</a:t>
            </a:r>
            <a:r>
              <a:rPr lang="en-US" baseline="0" dirty="0" smtClean="0"/>
              <a:t>’ has assembly information.</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4</a:t>
            </a:fld>
            <a:endParaRPr lang="en-US"/>
          </a:p>
        </p:txBody>
      </p:sp>
    </p:spTree>
    <p:extLst>
      <p:ext uri="{BB962C8B-B14F-4D97-AF65-F5344CB8AC3E}">
        <p14:creationId xmlns:p14="http://schemas.microsoft.com/office/powerpoint/2010/main" val="359650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Assembly hubs allow use of novel genome assemblies in the UCSC genome browser without any database</a:t>
            </a:r>
            <a:r>
              <a:rPr lang="en-US" baseline="0" dirty="0" smtClean="0"/>
              <a:t> tables at UCSC.  All independent of UCSC.  Users with assembled genomes can view their sequence by placing files on a WEB site under their control.</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5</a:t>
            </a:fld>
            <a:endParaRPr lang="en-US"/>
          </a:p>
        </p:txBody>
      </p:sp>
    </p:spTree>
    <p:extLst>
      <p:ext uri="{BB962C8B-B14F-4D97-AF65-F5344CB8AC3E}">
        <p14:creationId xmlns:p14="http://schemas.microsoft.com/office/powerpoint/2010/main" val="18493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The track hub management page will be on the “Public Hubs” on first viewing.  Click on the “My Hubs” tab to work with your own track/assembly hubs.</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BB6EC23-EFBC-B242-9631-9F9BD6EC1434}"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Enter a URL to your ‘</a:t>
            </a:r>
            <a:r>
              <a:rPr lang="en-US" altLang="ja-JP">
                <a:latin typeface="Times" charset="0"/>
                <a:ea typeface="ＭＳ Ｐゴシック" charset="0"/>
                <a:cs typeface="ＭＳ Ｐゴシック" charset="0"/>
              </a:rPr>
              <a:t>hub.txt</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file to use your data.  Click on the </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Add Hub</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to pass your data on to the genome browser.  Your hub</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information will show up on the list.  Click on the </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Genomes</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blue navigation link to get to the </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gateway</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page.</a:t>
            </a:r>
            <a:endParaRPr lang="en-US">
              <a:latin typeface="Times" charset="0"/>
              <a:ea typeface="ＭＳ Ｐゴシック" charset="0"/>
              <a:cs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77E6BB6-36A6-5640-9BDC-51235C476F1B}"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With your assembly hub in the system, your genome “group” will now show up on the pull-down menu, with your multiple genomes on the ‘genome’ pull-down menu</a:t>
            </a:r>
            <a:r>
              <a:rPr lang="en-US" dirty="0" smtClean="0">
                <a:latin typeface="Times" charset="0"/>
                <a:ea typeface="ＭＳ Ｐゴシック" charset="0"/>
                <a:cs typeface="ＭＳ Ｐゴシック" charset="0"/>
              </a:rPr>
              <a:t>.  This is the older style gateway page, no longer in this format.</a:t>
            </a:r>
            <a:endParaRPr lang="en-US" dirty="0">
              <a:latin typeface="Times" charset="0"/>
              <a:ea typeface="ＭＳ Ｐゴシック" charset="0"/>
              <a:cs typeface="ＭＳ Ｐゴシック"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6870FAD-5EDD-2F45-A826-B510F9A6FF08}"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charset="0"/>
                <a:ea typeface="ＭＳ Ｐゴシック" charset="0"/>
                <a:cs typeface="ＭＳ Ｐゴシック" charset="0"/>
              </a:rPr>
              <a:t>Your external genome sequence can now be used in the genome browser with most of the genome browser features enabled</a:t>
            </a:r>
            <a:r>
              <a:rPr lang="en-US" dirty="0" smtClean="0">
                <a:latin typeface="Times" charset="0"/>
                <a:ea typeface="ＭＳ Ｐゴシック" charset="0"/>
                <a:cs typeface="ＭＳ Ｐゴシック" charset="0"/>
              </a:rPr>
              <a:t>.</a:t>
            </a:r>
            <a:endParaRPr lang="en-US" dirty="0" smtClean="0">
              <a:latin typeface="Times" charset="0"/>
              <a:ea typeface="ＭＳ Ｐゴシック" charset="0"/>
              <a:cs typeface="ＭＳ Ｐゴシック" charset="0"/>
            </a:endParaRPr>
          </a:p>
          <a:p>
            <a:endParaRPr lang="en-US" dirty="0">
              <a:latin typeface="Times" charset="0"/>
              <a:ea typeface="ＭＳ Ｐゴシック" charset="0"/>
              <a:cs typeface="ＭＳ Ｐゴシック" charset="0"/>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DB34E2C-E73D-644D-9C80-63D0E510CC1F}"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The </a:t>
            </a:r>
            <a:r>
              <a:rPr lang="en-US" dirty="0" err="1">
                <a:latin typeface="Times" charset="0"/>
                <a:ea typeface="ＭＳ Ｐゴシック" charset="0"/>
                <a:cs typeface="ＭＳ Ｐゴシック" charset="0"/>
              </a:rPr>
              <a:t>hub.txt</a:t>
            </a:r>
            <a:r>
              <a:rPr lang="en-US" dirty="0">
                <a:latin typeface="Times" charset="0"/>
                <a:ea typeface="ＭＳ Ｐゴシック" charset="0"/>
                <a:cs typeface="ＭＳ Ｐゴシック" charset="0"/>
              </a:rPr>
              <a:t> file specifies a </a:t>
            </a:r>
            <a:r>
              <a:rPr lang="en-US" dirty="0" err="1">
                <a:latin typeface="Times" charset="0"/>
                <a:ea typeface="ＭＳ Ｐゴシック" charset="0"/>
                <a:cs typeface="ＭＳ Ｐゴシック" charset="0"/>
              </a:rPr>
              <a:t>genomes.txt</a:t>
            </a:r>
            <a:r>
              <a:rPr lang="en-US" dirty="0">
                <a:latin typeface="Times" charset="0"/>
                <a:ea typeface="ＭＳ Ｐゴシック" charset="0"/>
                <a:cs typeface="ＭＳ Ｐゴシック" charset="0"/>
              </a:rPr>
              <a:t> file.  This is a relative URL reference to </a:t>
            </a:r>
            <a:r>
              <a:rPr lang="en-US" dirty="0" err="1">
                <a:latin typeface="Times" charset="0"/>
                <a:ea typeface="ＭＳ Ｐゴシック" charset="0"/>
                <a:cs typeface="ＭＳ Ｐゴシック" charset="0"/>
              </a:rPr>
              <a:t>genomes.txt</a:t>
            </a:r>
            <a:r>
              <a:rPr lang="en-US" dirty="0">
                <a:latin typeface="Times" charset="0"/>
                <a:ea typeface="ＭＳ Ｐゴシック" charset="0"/>
                <a:cs typeface="ＭＳ Ｐゴシック" charset="0"/>
              </a:rPr>
              <a:t> from the </a:t>
            </a:r>
            <a:r>
              <a:rPr lang="en-US" dirty="0" err="1">
                <a:latin typeface="Times" charset="0"/>
                <a:ea typeface="ＭＳ Ｐゴシック" charset="0"/>
                <a:cs typeface="ＭＳ Ｐゴシック" charset="0"/>
              </a:rPr>
              <a:t>hub.txt</a:t>
            </a:r>
            <a:r>
              <a:rPr lang="en-US" dirty="0">
                <a:latin typeface="Times" charset="0"/>
                <a:ea typeface="ＭＳ Ｐゴシック" charset="0"/>
                <a:cs typeface="ＭＳ Ｐゴシック" charset="0"/>
              </a:rPr>
              <a:t> URL.  The same is true for the references to the </a:t>
            </a:r>
            <a:r>
              <a:rPr lang="en-US" dirty="0" err="1">
                <a:latin typeface="Times" charset="0"/>
                <a:ea typeface="ＭＳ Ｐゴシック" charset="0"/>
                <a:cs typeface="ＭＳ Ｐゴシック" charset="0"/>
              </a:rPr>
              <a:t>trackDb.txt</a:t>
            </a:r>
            <a:r>
              <a:rPr lang="en-US" dirty="0">
                <a:latin typeface="Times" charset="0"/>
                <a:ea typeface="ＭＳ Ｐゴシック" charset="0"/>
                <a:cs typeface="ＭＳ Ｐゴシック" charset="0"/>
              </a:rPr>
              <a:t> file, the </a:t>
            </a:r>
            <a:r>
              <a:rPr lang="en-US" dirty="0" err="1">
                <a:latin typeface="Times" charset="0"/>
                <a:ea typeface="ＭＳ Ｐゴシック" charset="0"/>
                <a:cs typeface="ＭＳ Ｐゴシック" charset="0"/>
              </a:rPr>
              <a:t>bigDataUrl</a:t>
            </a:r>
            <a:r>
              <a:rPr lang="en-US" dirty="0">
                <a:latin typeface="Times" charset="0"/>
                <a:ea typeface="ＭＳ Ｐゴシック" charset="0"/>
                <a:cs typeface="ＭＳ Ｐゴシック" charset="0"/>
              </a:rPr>
              <a:t> files, the html description pages.</a:t>
            </a: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3645FDE-D184-3A4D-A68E-5E0D9B62F353}"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15132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223882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242656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413738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138560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D9B46-FC43-3F49-9714-EC26ED8FEBD4}"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132950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D9B46-FC43-3F49-9714-EC26ED8FEBD4}"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64543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D9B46-FC43-3F49-9714-EC26ED8FEBD4}"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389164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D9B46-FC43-3F49-9714-EC26ED8FEBD4}"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250944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D9B46-FC43-3F49-9714-EC26ED8FEBD4}"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308546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D9B46-FC43-3F49-9714-EC26ED8FEBD4}"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2088168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D9B46-FC43-3F49-9714-EC26ED8FEBD4}" type="datetimeFigureOut">
              <a:rPr lang="en-US" smtClean="0"/>
              <a:t>6/8/16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579F1-39CB-8248-B47D-1F74108C6AC2}" type="slidenum">
              <a:rPr lang="en-US" smtClean="0"/>
              <a:t>‹#›</a:t>
            </a:fld>
            <a:endParaRPr lang="en-US"/>
          </a:p>
        </p:txBody>
      </p:sp>
    </p:spTree>
    <p:extLst>
      <p:ext uri="{BB962C8B-B14F-4D97-AF65-F5344CB8AC3E}">
        <p14:creationId xmlns:p14="http://schemas.microsoft.com/office/powerpoint/2010/main" val="56702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www.bx.psu.edu/~rsharris/last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www.pnas.org/content/100/20/11484.abstr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ncbi.nlm.nih.gov/assembl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ftp://ftp.ncbi.nlm.nih.gov/genomes/refseq/" TargetMode="External"/><Relationship Id="rId4" Type="http://schemas.openxmlformats.org/officeDocument/2006/relationships/hyperlink" Target="ftp://ftp.ncbi.nlm.nih.gov/genomes/genbank/"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nford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286" y="5656677"/>
            <a:ext cx="4866536" cy="1424391"/>
          </a:xfrm>
          <a:prstGeom prst="rect">
            <a:avLst/>
          </a:prstGeom>
        </p:spPr>
      </p:pic>
      <p:pic>
        <p:nvPicPr>
          <p:cNvPr id="7" name="Picture 6" descr="BejeranoLab_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798" y="4908525"/>
            <a:ext cx="5829300" cy="863600"/>
          </a:xfrm>
          <a:prstGeom prst="rect">
            <a:avLst/>
          </a:prstGeom>
        </p:spPr>
      </p:pic>
      <p:pic>
        <p:nvPicPr>
          <p:cNvPr id="8" name="Picture 7" descr="cbse_logo_helix_circle_0503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473427"/>
            <a:ext cx="2286000" cy="2286000"/>
          </a:xfrm>
          <a:prstGeom prst="rect">
            <a:avLst/>
          </a:prstGeom>
        </p:spPr>
      </p:pic>
      <p:pic>
        <p:nvPicPr>
          <p:cNvPr id="9" name="Picture 8" descr="Screen Shot 2016-06-08 at 5.30.0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50" y="1121984"/>
            <a:ext cx="8026400" cy="1130300"/>
          </a:xfrm>
          <a:prstGeom prst="rect">
            <a:avLst/>
          </a:prstGeom>
        </p:spPr>
      </p:pic>
      <p:pic>
        <p:nvPicPr>
          <p:cNvPr id="11" name="Picture 10" descr="Screen Shot 2016-06-08 at 5.31.3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937846"/>
          </a:xfrm>
          <a:prstGeom prst="rect">
            <a:avLst/>
          </a:prstGeom>
        </p:spPr>
      </p:pic>
      <p:sp>
        <p:nvSpPr>
          <p:cNvPr id="12" name="TextBox 11"/>
          <p:cNvSpPr txBox="1"/>
          <p:nvPr/>
        </p:nvSpPr>
        <p:spPr>
          <a:xfrm>
            <a:off x="173924" y="2471111"/>
            <a:ext cx="3674830" cy="2062103"/>
          </a:xfrm>
          <a:prstGeom prst="rect">
            <a:avLst/>
          </a:prstGeom>
          <a:noFill/>
        </p:spPr>
        <p:txBody>
          <a:bodyPr wrap="square" rtlCol="0">
            <a:spAutoFit/>
          </a:bodyPr>
          <a:lstStyle/>
          <a:p>
            <a:r>
              <a:rPr lang="en-US" sz="3200" dirty="0" smtClean="0"/>
              <a:t>Hiram Clawson</a:t>
            </a:r>
          </a:p>
          <a:p>
            <a:r>
              <a:rPr lang="en-US" sz="3200" dirty="0" smtClean="0"/>
              <a:t>U.C. Santa Cruz</a:t>
            </a:r>
          </a:p>
          <a:p>
            <a:r>
              <a:rPr lang="en-US" sz="3200" dirty="0" smtClean="0"/>
              <a:t>Genome Browser</a:t>
            </a:r>
          </a:p>
          <a:p>
            <a:r>
              <a:rPr lang="en-US" sz="3200" dirty="0" smtClean="0"/>
              <a:t>09 June 2016</a:t>
            </a:r>
            <a:endParaRPr lang="en-US" sz="3200" dirty="0"/>
          </a:p>
        </p:txBody>
      </p:sp>
      <p:pic>
        <p:nvPicPr>
          <p:cNvPr id="13" name="Picture 12" descr="fiat-samm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665" y="4638191"/>
            <a:ext cx="2621822" cy="2219809"/>
          </a:xfrm>
          <a:prstGeom prst="rect">
            <a:avLst/>
          </a:prstGeom>
        </p:spPr>
      </p:pic>
      <p:pic>
        <p:nvPicPr>
          <p:cNvPr id="14" name="Picture 13" descr="browserShot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999" y="2603499"/>
            <a:ext cx="2934275" cy="2119199"/>
          </a:xfrm>
          <a:prstGeom prst="rect">
            <a:avLst/>
          </a:prstGeom>
        </p:spPr>
      </p:pic>
    </p:spTree>
    <p:extLst>
      <p:ext uri="{BB962C8B-B14F-4D97-AF65-F5344CB8AC3E}">
        <p14:creationId xmlns:p14="http://schemas.microsoft.com/office/powerpoint/2010/main" val="26216184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descr="2014_plantsHubUR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7391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014_hubsGenomesUR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09600"/>
            <a:ext cx="53594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014_hubsTrackDbUR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2184400"/>
            <a:ext cx="59944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295400" y="1600200"/>
            <a:ext cx="1219200" cy="228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Line 4"/>
          <p:cNvSpPr>
            <a:spLocks noChangeShapeType="1"/>
          </p:cNvSpPr>
          <p:nvPr/>
        </p:nvSpPr>
        <p:spPr bwMode="auto">
          <a:xfrm flipV="1">
            <a:off x="2514600" y="1219200"/>
            <a:ext cx="12954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p:cNvSpPr>
            <a:spLocks noChangeArrowheads="1"/>
          </p:cNvSpPr>
          <p:nvPr/>
        </p:nvSpPr>
        <p:spPr bwMode="auto">
          <a:xfrm>
            <a:off x="4495800" y="1295400"/>
            <a:ext cx="2057400" cy="228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Line 4"/>
          <p:cNvSpPr>
            <a:spLocks noChangeShapeType="1"/>
          </p:cNvSpPr>
          <p:nvPr/>
        </p:nvSpPr>
        <p:spPr bwMode="auto">
          <a:xfrm flipH="1">
            <a:off x="2209800" y="1447800"/>
            <a:ext cx="2286000" cy="1371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a:off x="8077200" y="990600"/>
            <a:ext cx="91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p:cNvSpPr>
            <a:spLocks noChangeShapeType="1"/>
          </p:cNvSpPr>
          <p:nvPr/>
        </p:nvSpPr>
        <p:spPr bwMode="auto">
          <a:xfrm>
            <a:off x="4343400" y="2590800"/>
            <a:ext cx="16002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p:cNvSpPr>
            <a:spLocks noChangeShapeType="1"/>
          </p:cNvSpPr>
          <p:nvPr/>
        </p:nvSpPr>
        <p:spPr bwMode="auto">
          <a:xfrm>
            <a:off x="1219200" y="4343400"/>
            <a:ext cx="2286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a:off x="685800" y="4648200"/>
            <a:ext cx="2819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a:off x="1219200" y="6553200"/>
            <a:ext cx="1828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9" name="Title 1"/>
          <p:cNvSpPr>
            <a:spLocks noGrp="1"/>
          </p:cNvSpPr>
          <p:nvPr>
            <p:ph type="title" idx="4294967295"/>
          </p:nvPr>
        </p:nvSpPr>
        <p:spPr>
          <a:xfrm>
            <a:off x="685800" y="-76200"/>
            <a:ext cx="7772400" cy="685800"/>
          </a:xfrm>
        </p:spPr>
        <p:txBody>
          <a:bodyPr/>
          <a:lstStyle/>
          <a:p>
            <a:r>
              <a:rPr lang="en-US" sz="2800">
                <a:latin typeface="Times" charset="0"/>
                <a:ea typeface="ＭＳ Ｐゴシック" charset="0"/>
                <a:cs typeface="ＭＳ Ｐゴシック" charset="0"/>
              </a:rPr>
              <a:t>Hub file relationships, e.g. hub.txt -&gt; genomes.txt</a:t>
            </a:r>
          </a:p>
        </p:txBody>
      </p:sp>
    </p:spTree>
    <p:extLst>
      <p:ext uri="{BB962C8B-B14F-4D97-AF65-F5344CB8AC3E}">
        <p14:creationId xmlns:p14="http://schemas.microsoft.com/office/powerpoint/2010/main" val="3778148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 presetClass="entr" presetSubtype="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nodeType="afterGroup">
                            <p:stCondLst>
                              <p:cond delay="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332" y="123199"/>
            <a:ext cx="5644839" cy="584776"/>
          </a:xfrm>
          <a:prstGeom prst="rect">
            <a:avLst/>
          </a:prstGeom>
          <a:noFill/>
        </p:spPr>
        <p:txBody>
          <a:bodyPr wrap="square" rtlCol="0">
            <a:spAutoFit/>
          </a:bodyPr>
          <a:lstStyle/>
          <a:p>
            <a:pPr algn="ctr"/>
            <a:r>
              <a:rPr lang="en-US" sz="3200" dirty="0"/>
              <a:t>g</a:t>
            </a:r>
            <a:r>
              <a:rPr lang="en-US" sz="3200" dirty="0" smtClean="0"/>
              <a:t>enome to genome alignments</a:t>
            </a:r>
            <a:endParaRPr lang="en-US" sz="3200" dirty="0"/>
          </a:p>
        </p:txBody>
      </p:sp>
      <p:sp>
        <p:nvSpPr>
          <p:cNvPr id="4" name="TextBox 3"/>
          <p:cNvSpPr txBox="1"/>
          <p:nvPr/>
        </p:nvSpPr>
        <p:spPr>
          <a:xfrm>
            <a:off x="269414" y="708020"/>
            <a:ext cx="8874586" cy="3908763"/>
          </a:xfrm>
          <a:prstGeom prst="rect">
            <a:avLst/>
          </a:prstGeom>
          <a:noFill/>
        </p:spPr>
        <p:txBody>
          <a:bodyPr wrap="square" rtlCol="0">
            <a:spAutoFit/>
          </a:bodyPr>
          <a:lstStyle/>
          <a:p>
            <a:r>
              <a:rPr lang="en-US" sz="2800" dirty="0" smtClean="0"/>
              <a:t>1. establish systematic directory layout for all work</a:t>
            </a:r>
          </a:p>
          <a:p>
            <a:pPr algn="ctr"/>
            <a:r>
              <a:rPr lang="en-US" sz="2400" dirty="0" smtClean="0"/>
              <a:t>(this is a bookkeeping exercise)</a:t>
            </a:r>
          </a:p>
          <a:p>
            <a:pPr algn="ctr"/>
            <a:endParaRPr lang="en-US" sz="2800" dirty="0" smtClean="0"/>
          </a:p>
          <a:p>
            <a:r>
              <a:rPr lang="en-US" sz="2800" dirty="0" smtClean="0"/>
              <a:t>2. partition genomes</a:t>
            </a:r>
          </a:p>
          <a:p>
            <a:r>
              <a:rPr lang="en-US" sz="2800" dirty="0"/>
              <a:t> </a:t>
            </a:r>
            <a:r>
              <a:rPr lang="en-US" sz="2800" dirty="0" smtClean="0"/>
              <a:t>     a. 20 to 40 million bases target genome, 10,000 overlap</a:t>
            </a:r>
          </a:p>
          <a:p>
            <a:r>
              <a:rPr lang="en-US" sz="2800" dirty="0"/>
              <a:t> </a:t>
            </a:r>
            <a:r>
              <a:rPr lang="en-US" sz="2800" dirty="0" smtClean="0"/>
              <a:t>     b. 10 to 20 million bases query genome</a:t>
            </a:r>
          </a:p>
          <a:p>
            <a:r>
              <a:rPr lang="en-US" sz="2800" dirty="0"/>
              <a:t> </a:t>
            </a:r>
            <a:r>
              <a:rPr lang="en-US" sz="2800" dirty="0" smtClean="0"/>
              <a:t>     limit number of sequences in one chunk to ~100 to 400</a:t>
            </a:r>
          </a:p>
          <a:p>
            <a:r>
              <a:rPr lang="en-US" sz="2800" dirty="0"/>
              <a:t> </a:t>
            </a:r>
            <a:r>
              <a:rPr lang="en-US" sz="2800" dirty="0" smtClean="0"/>
              <a:t>     thus: ~250 target pieces, ~400 query pieces, cluster jobs:</a:t>
            </a:r>
          </a:p>
          <a:p>
            <a:r>
              <a:rPr lang="en-US" sz="2800" dirty="0"/>
              <a:t> </a:t>
            </a:r>
            <a:r>
              <a:rPr lang="en-US" sz="2800" dirty="0" smtClean="0"/>
              <a:t>     ~100,000 = 250 * 400</a:t>
            </a:r>
            <a:endParaRPr lang="en-US" sz="2800" dirty="0"/>
          </a:p>
        </p:txBody>
      </p:sp>
      <p:sp>
        <p:nvSpPr>
          <p:cNvPr id="5" name="TextBox 4"/>
          <p:cNvSpPr txBox="1"/>
          <p:nvPr/>
        </p:nvSpPr>
        <p:spPr>
          <a:xfrm>
            <a:off x="269414" y="4601206"/>
            <a:ext cx="8874586" cy="2246769"/>
          </a:xfrm>
          <a:prstGeom prst="rect">
            <a:avLst/>
          </a:prstGeom>
          <a:noFill/>
        </p:spPr>
        <p:txBody>
          <a:bodyPr wrap="square" rtlCol="0">
            <a:spAutoFit/>
          </a:bodyPr>
          <a:lstStyle/>
          <a:p>
            <a:r>
              <a:rPr lang="en-US" sz="2800" dirty="0"/>
              <a:t>3</a:t>
            </a:r>
            <a:r>
              <a:rPr lang="en-US" sz="2800" dirty="0" smtClean="0"/>
              <a:t>. run </a:t>
            </a:r>
            <a:r>
              <a:rPr lang="en-US" sz="2800" dirty="0" err="1" smtClean="0"/>
              <a:t>lastz</a:t>
            </a:r>
            <a:r>
              <a:rPr lang="en-US" sz="2800" dirty="0" smtClean="0"/>
              <a:t> on each query chunk to each target chunk</a:t>
            </a:r>
          </a:p>
          <a:p>
            <a:r>
              <a:rPr lang="en-US" sz="2800" dirty="0" smtClean="0"/>
              <a:t>     </a:t>
            </a:r>
            <a:r>
              <a:rPr lang="en-US" sz="2800" dirty="0" smtClean="0">
                <a:hlinkClick r:id="rId3"/>
              </a:rPr>
              <a:t>www.bx.psu.edu/~rsharris/lastz/</a:t>
            </a:r>
            <a:endParaRPr lang="en-US" sz="2800" dirty="0" smtClean="0"/>
          </a:p>
          <a:p>
            <a:r>
              <a:rPr lang="en-US" sz="2800" dirty="0"/>
              <a:t> </a:t>
            </a:r>
            <a:r>
              <a:rPr lang="en-US" sz="2800" dirty="0" smtClean="0"/>
              <a:t>    results in </a:t>
            </a:r>
            <a:r>
              <a:rPr lang="en-US" sz="2800" dirty="0" err="1" smtClean="0"/>
              <a:t>psl</a:t>
            </a:r>
            <a:r>
              <a:rPr lang="en-US" sz="2800" dirty="0" smtClean="0"/>
              <a:t> file format.  A couple of hours to perhaps</a:t>
            </a:r>
          </a:p>
          <a:p>
            <a:r>
              <a:rPr lang="en-US" sz="2800" dirty="0"/>
              <a:t> </a:t>
            </a:r>
            <a:r>
              <a:rPr lang="en-US" sz="2800" dirty="0" smtClean="0"/>
              <a:t>    two weeks of cluster time.  (much hand waving here,</a:t>
            </a:r>
          </a:p>
          <a:p>
            <a:r>
              <a:rPr lang="en-US" sz="2800" dirty="0"/>
              <a:t> </a:t>
            </a:r>
            <a:r>
              <a:rPr lang="en-US" sz="2800" dirty="0" smtClean="0"/>
              <a:t>    many, many options for alignment)</a:t>
            </a:r>
            <a:endParaRPr lang="en-US" sz="2800" dirty="0"/>
          </a:p>
        </p:txBody>
      </p:sp>
    </p:spTree>
    <p:extLst>
      <p:ext uri="{BB962C8B-B14F-4D97-AF65-F5344CB8AC3E}">
        <p14:creationId xmlns:p14="http://schemas.microsoft.com/office/powerpoint/2010/main" val="34487411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2618" y="302786"/>
            <a:ext cx="3874412" cy="584776"/>
          </a:xfrm>
          <a:prstGeom prst="rect">
            <a:avLst/>
          </a:prstGeom>
          <a:noFill/>
        </p:spPr>
        <p:txBody>
          <a:bodyPr wrap="square" rtlCol="0">
            <a:spAutoFit/>
          </a:bodyPr>
          <a:lstStyle/>
          <a:p>
            <a:r>
              <a:rPr lang="en-US" sz="3200" dirty="0" smtClean="0"/>
              <a:t>‘chain’ </a:t>
            </a:r>
            <a:r>
              <a:rPr lang="en-US" sz="3200" dirty="0" err="1" smtClean="0"/>
              <a:t>psl</a:t>
            </a:r>
            <a:r>
              <a:rPr lang="en-US" sz="3200" dirty="0" smtClean="0"/>
              <a:t> alignments</a:t>
            </a:r>
            <a:endParaRPr lang="en-US" sz="3200" dirty="0"/>
          </a:p>
        </p:txBody>
      </p:sp>
      <p:sp>
        <p:nvSpPr>
          <p:cNvPr id="4" name="TextBox 3"/>
          <p:cNvSpPr txBox="1"/>
          <p:nvPr/>
        </p:nvSpPr>
        <p:spPr>
          <a:xfrm>
            <a:off x="0" y="1603549"/>
            <a:ext cx="9144000" cy="4401205"/>
          </a:xfrm>
          <a:prstGeom prst="rect">
            <a:avLst/>
          </a:prstGeom>
          <a:noFill/>
        </p:spPr>
        <p:txBody>
          <a:bodyPr wrap="square" rtlCol="0">
            <a:spAutoFit/>
          </a:bodyPr>
          <a:lstStyle/>
          <a:p>
            <a:r>
              <a:rPr lang="en-US" sz="2800" dirty="0" smtClean="0"/>
              <a:t>3. run </a:t>
            </a:r>
            <a:r>
              <a:rPr lang="en-US" sz="2800" dirty="0" err="1" smtClean="0"/>
              <a:t>axtChain</a:t>
            </a:r>
            <a:r>
              <a:rPr lang="en-US" sz="2800" dirty="0" smtClean="0"/>
              <a:t> on all </a:t>
            </a:r>
            <a:r>
              <a:rPr lang="en-US" sz="2800" dirty="0" err="1" smtClean="0"/>
              <a:t>psl</a:t>
            </a:r>
            <a:r>
              <a:rPr lang="en-US" sz="2800" dirty="0" smtClean="0"/>
              <a:t> files for each chromosome:</a:t>
            </a:r>
          </a:p>
          <a:p>
            <a:endParaRPr lang="en-US" sz="2800" dirty="0" smtClean="0"/>
          </a:p>
          <a:p>
            <a:r>
              <a:rPr lang="en-US" sz="2800" dirty="0" err="1" smtClean="0"/>
              <a:t>zcat</a:t>
            </a:r>
            <a:r>
              <a:rPr lang="en-US" sz="2800" dirty="0" smtClean="0"/>
              <a:t> ../../</a:t>
            </a:r>
            <a:r>
              <a:rPr lang="en-US" sz="2800" dirty="0" err="1" smtClean="0"/>
              <a:t>pslParts</a:t>
            </a:r>
            <a:r>
              <a:rPr lang="en-US" sz="2800" dirty="0" smtClean="0"/>
              <a:t>/$1*.</a:t>
            </a:r>
            <a:r>
              <a:rPr lang="en-US" sz="2800" dirty="0" err="1" smtClean="0"/>
              <a:t>psl.gz</a:t>
            </a:r>
            <a:r>
              <a:rPr lang="en-US" sz="2800" dirty="0" smtClean="0"/>
              <a:t> \</a:t>
            </a:r>
          </a:p>
          <a:p>
            <a:r>
              <a:rPr lang="en-US" sz="2800" dirty="0" smtClean="0"/>
              <a:t>   | </a:t>
            </a:r>
            <a:r>
              <a:rPr lang="en-US" sz="2800" dirty="0" err="1" smtClean="0"/>
              <a:t>axtChain</a:t>
            </a:r>
            <a:r>
              <a:rPr lang="en-US" sz="2800" dirty="0" smtClean="0"/>
              <a:t> -</a:t>
            </a:r>
            <a:r>
              <a:rPr lang="en-US" sz="2800" dirty="0" err="1" smtClean="0"/>
              <a:t>psl</a:t>
            </a:r>
            <a:r>
              <a:rPr lang="en-US" sz="2800" dirty="0" smtClean="0"/>
              <a:t> -verbose=0 \</a:t>
            </a:r>
          </a:p>
          <a:p>
            <a:r>
              <a:rPr lang="en-US" sz="2800" dirty="0"/>
              <a:t> </a:t>
            </a:r>
            <a:r>
              <a:rPr lang="en-US" sz="2800" dirty="0" smtClean="0"/>
              <a:t> -</a:t>
            </a:r>
            <a:r>
              <a:rPr lang="en-US" sz="2800" dirty="0" err="1" smtClean="0"/>
              <a:t>scoreScheme</a:t>
            </a:r>
            <a:r>
              <a:rPr lang="en-US" sz="2800" dirty="0" smtClean="0"/>
              <a:t>=human_chimp.v2.q \</a:t>
            </a:r>
          </a:p>
          <a:p>
            <a:r>
              <a:rPr lang="en-US" sz="2800" dirty="0"/>
              <a:t> </a:t>
            </a:r>
            <a:r>
              <a:rPr lang="en-US" sz="2800" dirty="0" smtClean="0"/>
              <a:t> -</a:t>
            </a:r>
            <a:r>
              <a:rPr lang="en-US" sz="2800" dirty="0" err="1" smtClean="0"/>
              <a:t>minScore</a:t>
            </a:r>
            <a:r>
              <a:rPr lang="en-US" sz="2800" dirty="0" smtClean="0"/>
              <a:t>=3000 -</a:t>
            </a:r>
            <a:r>
              <a:rPr lang="en-US" sz="2800" dirty="0" err="1" smtClean="0"/>
              <a:t>linearGap</a:t>
            </a:r>
            <a:r>
              <a:rPr lang="en-US" sz="2800" dirty="0" smtClean="0"/>
              <a:t>=medium </a:t>
            </a:r>
            <a:r>
              <a:rPr lang="en-US" sz="2800" dirty="0" err="1" smtClean="0"/>
              <a:t>stdin</a:t>
            </a:r>
            <a:r>
              <a:rPr lang="en-US" sz="2800" dirty="0" smtClean="0"/>
              <a:t> \</a:t>
            </a:r>
          </a:p>
          <a:p>
            <a:r>
              <a:rPr lang="en-US" sz="2800" dirty="0" smtClean="0"/>
              <a:t>                  panPan2.2bit gorGor4.2bit </a:t>
            </a:r>
            <a:r>
              <a:rPr lang="en-US" sz="2800" dirty="0" err="1" smtClean="0"/>
              <a:t>stdout</a:t>
            </a:r>
            <a:r>
              <a:rPr lang="en-US" sz="2800" dirty="0" smtClean="0"/>
              <a:t> \</a:t>
            </a:r>
          </a:p>
          <a:p>
            <a:r>
              <a:rPr lang="en-US" sz="2800" dirty="0" smtClean="0"/>
              <a:t>       | </a:t>
            </a:r>
            <a:r>
              <a:rPr lang="en-US" sz="2800" dirty="0" err="1" smtClean="0"/>
              <a:t>chainAntiRepeat</a:t>
            </a:r>
            <a:r>
              <a:rPr lang="en-US" sz="2800" dirty="0" smtClean="0"/>
              <a:t> panPan2.2bit gorGor4.2bit </a:t>
            </a:r>
            <a:r>
              <a:rPr lang="en-US" sz="2800" dirty="0" err="1" smtClean="0"/>
              <a:t>stdin</a:t>
            </a:r>
            <a:r>
              <a:rPr lang="en-US" sz="2800" dirty="0" smtClean="0"/>
              <a:t> $2</a:t>
            </a:r>
          </a:p>
          <a:p>
            <a:endParaRPr lang="en-US" sz="2800" dirty="0"/>
          </a:p>
          <a:p>
            <a:r>
              <a:rPr lang="en-US" sz="2800" dirty="0" smtClean="0"/>
              <a:t>          </a:t>
            </a:r>
            <a:r>
              <a:rPr lang="en-US" sz="2800" dirty="0" err="1" smtClean="0"/>
              <a:t>www.pnas.org</a:t>
            </a:r>
            <a:r>
              <a:rPr lang="en-US" sz="2800" dirty="0" smtClean="0"/>
              <a:t>/content/100/20/11484.abstract</a:t>
            </a:r>
            <a:endParaRPr lang="en-US" sz="2800" dirty="0"/>
          </a:p>
        </p:txBody>
      </p:sp>
    </p:spTree>
    <p:extLst>
      <p:ext uri="{BB962C8B-B14F-4D97-AF65-F5344CB8AC3E}">
        <p14:creationId xmlns:p14="http://schemas.microsoft.com/office/powerpoint/2010/main" val="13446468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767" y="110371"/>
            <a:ext cx="4964894" cy="584776"/>
          </a:xfrm>
          <a:prstGeom prst="rect">
            <a:avLst/>
          </a:prstGeom>
          <a:noFill/>
        </p:spPr>
        <p:txBody>
          <a:bodyPr wrap="square" rtlCol="0">
            <a:spAutoFit/>
          </a:bodyPr>
          <a:lstStyle/>
          <a:p>
            <a:r>
              <a:rPr lang="en-US" sz="3200" dirty="0"/>
              <a:t>c</a:t>
            </a:r>
            <a:r>
              <a:rPr lang="en-US" sz="3200" dirty="0" smtClean="0"/>
              <a:t>onstruct ‘nets’ from chains</a:t>
            </a:r>
            <a:endParaRPr lang="en-US" sz="3200" dirty="0"/>
          </a:p>
        </p:txBody>
      </p:sp>
      <p:sp>
        <p:nvSpPr>
          <p:cNvPr id="4" name="TextBox 3"/>
          <p:cNvSpPr txBox="1"/>
          <p:nvPr/>
        </p:nvSpPr>
        <p:spPr>
          <a:xfrm>
            <a:off x="0" y="733718"/>
            <a:ext cx="9144000" cy="6001643"/>
          </a:xfrm>
          <a:prstGeom prst="rect">
            <a:avLst/>
          </a:prstGeom>
          <a:noFill/>
        </p:spPr>
        <p:txBody>
          <a:bodyPr wrap="square" rtlCol="0">
            <a:spAutoFit/>
          </a:bodyPr>
          <a:lstStyle/>
          <a:p>
            <a:r>
              <a:rPr lang="en-US" sz="2800" dirty="0" smtClean="0"/>
              <a:t># </a:t>
            </a:r>
            <a:r>
              <a:rPr lang="en-US" sz="2000" dirty="0" smtClean="0"/>
              <a:t>Make nets ("</a:t>
            </a:r>
            <a:r>
              <a:rPr lang="en-US" sz="2000" dirty="0" err="1" smtClean="0"/>
              <a:t>noClass</a:t>
            </a:r>
            <a:r>
              <a:rPr lang="en-US" sz="2000" dirty="0" smtClean="0"/>
              <a:t>", i.e. without </a:t>
            </a:r>
            <a:r>
              <a:rPr lang="en-US" sz="2000" dirty="0" err="1" smtClean="0"/>
              <a:t>rmsk</a:t>
            </a:r>
            <a:r>
              <a:rPr lang="en-US" sz="2000" dirty="0" smtClean="0"/>
              <a:t>/class stats which are added later):</a:t>
            </a:r>
          </a:p>
          <a:p>
            <a:r>
              <a:rPr lang="en-US" sz="2800" dirty="0" err="1" smtClean="0"/>
              <a:t>chainPreNet</a:t>
            </a:r>
            <a:r>
              <a:rPr lang="en-US" sz="2800" dirty="0" smtClean="0"/>
              <a:t>  panPan2.gorGor4. panPan2.chrom.sizes \</a:t>
            </a:r>
          </a:p>
          <a:p>
            <a:r>
              <a:rPr lang="en-US" sz="2800" dirty="0" smtClean="0"/>
              <a:t>        gorGor4</a:t>
            </a:r>
            <a:r>
              <a:rPr lang="en-US" sz="2800" dirty="0"/>
              <a:t>.</a:t>
            </a:r>
            <a:r>
              <a:rPr lang="en-US" sz="2800" dirty="0" smtClean="0"/>
              <a:t>chrom.sizes </a:t>
            </a:r>
            <a:r>
              <a:rPr lang="en-US" sz="2800" dirty="0" err="1" smtClean="0"/>
              <a:t>stdout</a:t>
            </a:r>
            <a:r>
              <a:rPr lang="en-US" sz="2800" dirty="0" smtClean="0"/>
              <a:t> \</a:t>
            </a:r>
          </a:p>
          <a:p>
            <a:r>
              <a:rPr lang="en-US" sz="2800" dirty="0" smtClean="0"/>
              <a:t>   | </a:t>
            </a:r>
            <a:r>
              <a:rPr lang="en-US" sz="2800" dirty="0" err="1" smtClean="0"/>
              <a:t>chainNet</a:t>
            </a:r>
            <a:r>
              <a:rPr lang="en-US" sz="2800" dirty="0" smtClean="0"/>
              <a:t>  </a:t>
            </a:r>
            <a:r>
              <a:rPr lang="en-US" sz="2800" dirty="0" err="1" smtClean="0"/>
              <a:t>stdin</a:t>
            </a:r>
            <a:r>
              <a:rPr lang="en-US" sz="2800" dirty="0" smtClean="0"/>
              <a:t> -</a:t>
            </a:r>
            <a:r>
              <a:rPr lang="en-US" sz="2800" dirty="0" err="1" smtClean="0"/>
              <a:t>minSpace</a:t>
            </a:r>
            <a:r>
              <a:rPr lang="en-US" sz="2800" dirty="0" smtClean="0"/>
              <a:t>=1 panPan2</a:t>
            </a:r>
            <a:r>
              <a:rPr lang="en-US" sz="2800" dirty="0"/>
              <a:t>.</a:t>
            </a:r>
            <a:r>
              <a:rPr lang="en-US" sz="2800" dirty="0" smtClean="0"/>
              <a:t>chrom.sizes \</a:t>
            </a:r>
          </a:p>
          <a:p>
            <a:r>
              <a:rPr lang="en-US" sz="2800" dirty="0" smtClean="0"/>
              <a:t>       gorGor4</a:t>
            </a:r>
            <a:r>
              <a:rPr lang="en-US" sz="2800" dirty="0"/>
              <a:t>.</a:t>
            </a:r>
            <a:r>
              <a:rPr lang="en-US" sz="2800" dirty="0" smtClean="0"/>
              <a:t>chrom.sizes </a:t>
            </a:r>
            <a:r>
              <a:rPr lang="en-US" sz="2800" dirty="0" err="1" smtClean="0"/>
              <a:t>stdout</a:t>
            </a:r>
            <a:r>
              <a:rPr lang="en-US" sz="2800" dirty="0" smtClean="0"/>
              <a:t> /</a:t>
            </a:r>
            <a:r>
              <a:rPr lang="en-US" sz="2800" dirty="0" err="1" smtClean="0"/>
              <a:t>dev</a:t>
            </a:r>
            <a:r>
              <a:rPr lang="en-US" sz="2800" dirty="0" smtClean="0"/>
              <a:t>/null \</a:t>
            </a:r>
          </a:p>
          <a:p>
            <a:r>
              <a:rPr lang="en-US" sz="2800" dirty="0" smtClean="0"/>
              <a:t>           | </a:t>
            </a:r>
            <a:r>
              <a:rPr lang="en-US" sz="2800" dirty="0" err="1" smtClean="0"/>
              <a:t>netSyntenic</a:t>
            </a:r>
            <a:r>
              <a:rPr lang="en-US" sz="2800" dirty="0" smtClean="0"/>
              <a:t> </a:t>
            </a:r>
            <a:r>
              <a:rPr lang="en-US" sz="2800" dirty="0" err="1" smtClean="0"/>
              <a:t>stdin</a:t>
            </a:r>
            <a:r>
              <a:rPr lang="en-US" sz="2800" dirty="0" smtClean="0"/>
              <a:t> </a:t>
            </a:r>
            <a:r>
              <a:rPr lang="en-US" sz="2800" dirty="0" err="1" smtClean="0"/>
              <a:t>noClass.net</a:t>
            </a:r>
            <a:endParaRPr lang="en-US" sz="2800" dirty="0" smtClean="0"/>
          </a:p>
          <a:p>
            <a:endParaRPr lang="en-US" sz="2800" dirty="0" smtClean="0"/>
          </a:p>
          <a:p>
            <a:r>
              <a:rPr lang="en-US" sz="2000" dirty="0" smtClean="0"/>
              <a:t># Make </a:t>
            </a:r>
            <a:r>
              <a:rPr lang="en-US" sz="2000" dirty="0" err="1" smtClean="0"/>
              <a:t>liftOver</a:t>
            </a:r>
            <a:r>
              <a:rPr lang="en-US" sz="2000" dirty="0" smtClean="0"/>
              <a:t> chains:</a:t>
            </a:r>
          </a:p>
          <a:p>
            <a:r>
              <a:rPr lang="en-US" sz="2800" dirty="0" err="1" smtClean="0"/>
              <a:t>netChainSubset</a:t>
            </a:r>
            <a:r>
              <a:rPr lang="en-US" sz="2800" dirty="0" smtClean="0"/>
              <a:t> -verbose=0 </a:t>
            </a:r>
            <a:r>
              <a:rPr lang="en-US" sz="2800" dirty="0" err="1" smtClean="0"/>
              <a:t>noClass.net</a:t>
            </a:r>
            <a:r>
              <a:rPr lang="en-US" sz="2800" dirty="0" smtClean="0"/>
              <a:t> \</a:t>
            </a:r>
          </a:p>
          <a:p>
            <a:r>
              <a:rPr lang="en-US" sz="2800" dirty="0"/>
              <a:t> </a:t>
            </a:r>
            <a:r>
              <a:rPr lang="en-US" sz="2800" dirty="0" smtClean="0"/>
              <a:t>        panPan2.gorGor4.all.chain.gz </a:t>
            </a:r>
            <a:r>
              <a:rPr lang="en-US" sz="2800" dirty="0" err="1" smtClean="0"/>
              <a:t>stdout</a:t>
            </a:r>
            <a:r>
              <a:rPr lang="en-US" sz="2800" dirty="0" smtClean="0"/>
              <a:t> \</a:t>
            </a:r>
          </a:p>
          <a:p>
            <a:r>
              <a:rPr lang="en-US" sz="2800" dirty="0" smtClean="0"/>
              <a:t>    | </a:t>
            </a:r>
            <a:r>
              <a:rPr lang="en-US" sz="2800" dirty="0" err="1" smtClean="0"/>
              <a:t>chainStitchId</a:t>
            </a:r>
            <a:r>
              <a:rPr lang="en-US" sz="2800" dirty="0" smtClean="0"/>
              <a:t> </a:t>
            </a:r>
            <a:r>
              <a:rPr lang="en-US" sz="2800" dirty="0" err="1" smtClean="0"/>
              <a:t>stdin</a:t>
            </a:r>
            <a:r>
              <a:rPr lang="en-US" sz="2800" dirty="0" smtClean="0"/>
              <a:t> </a:t>
            </a:r>
            <a:r>
              <a:rPr lang="en-US" sz="2800" dirty="0" err="1" smtClean="0"/>
              <a:t>stdout</a:t>
            </a:r>
            <a:r>
              <a:rPr lang="en-US" sz="2800" dirty="0" smtClean="0"/>
              <a:t> \</a:t>
            </a:r>
          </a:p>
          <a:p>
            <a:r>
              <a:rPr lang="en-US" sz="2800" dirty="0"/>
              <a:t> </a:t>
            </a:r>
            <a:r>
              <a:rPr lang="en-US" sz="2800" dirty="0" smtClean="0"/>
              <a:t>      | </a:t>
            </a:r>
            <a:r>
              <a:rPr lang="en-US" sz="2800" dirty="0" err="1" smtClean="0"/>
              <a:t>gzip</a:t>
            </a:r>
            <a:r>
              <a:rPr lang="en-US" sz="2800" dirty="0" smtClean="0"/>
              <a:t> -c &gt; panPan2.gorGor4.over.chain.gz</a:t>
            </a:r>
          </a:p>
          <a:p>
            <a:endParaRPr lang="en-US" sz="2800" dirty="0" smtClean="0"/>
          </a:p>
          <a:p>
            <a:r>
              <a:rPr lang="en-US" sz="2800" dirty="0"/>
              <a:t> </a:t>
            </a:r>
            <a:r>
              <a:rPr lang="en-US" sz="2800" dirty="0" smtClean="0"/>
              <a:t>                 </a:t>
            </a:r>
            <a:r>
              <a:rPr lang="en-US" sz="2800" dirty="0" err="1" smtClean="0"/>
              <a:t>www.pnas.org</a:t>
            </a:r>
            <a:r>
              <a:rPr lang="en-US" sz="2800" dirty="0" smtClean="0"/>
              <a:t>/content/100/20/11484.abstract</a:t>
            </a:r>
            <a:endParaRPr lang="en-US" sz="2800" dirty="0"/>
          </a:p>
        </p:txBody>
      </p:sp>
    </p:spTree>
    <p:extLst>
      <p:ext uri="{BB962C8B-B14F-4D97-AF65-F5344CB8AC3E}">
        <p14:creationId xmlns:p14="http://schemas.microsoft.com/office/powerpoint/2010/main" val="24340992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9984" y="164134"/>
            <a:ext cx="4259287" cy="584776"/>
          </a:xfrm>
          <a:prstGeom prst="rect">
            <a:avLst/>
          </a:prstGeom>
          <a:noFill/>
        </p:spPr>
        <p:txBody>
          <a:bodyPr wrap="square" rtlCol="0">
            <a:spAutoFit/>
          </a:bodyPr>
          <a:lstStyle/>
          <a:p>
            <a:r>
              <a:rPr lang="en-US" sz="3200" dirty="0"/>
              <a:t>l</a:t>
            </a:r>
            <a:r>
              <a:rPr lang="en-US" sz="3200" dirty="0" smtClean="0"/>
              <a:t>oading chain/net tracks</a:t>
            </a:r>
            <a:endParaRPr lang="en-US" sz="3200" dirty="0"/>
          </a:p>
        </p:txBody>
      </p:sp>
      <p:sp>
        <p:nvSpPr>
          <p:cNvPr id="4" name="TextBox 3"/>
          <p:cNvSpPr txBox="1"/>
          <p:nvPr/>
        </p:nvSpPr>
        <p:spPr>
          <a:xfrm>
            <a:off x="0" y="887650"/>
            <a:ext cx="9144000" cy="5324535"/>
          </a:xfrm>
          <a:prstGeom prst="rect">
            <a:avLst/>
          </a:prstGeom>
          <a:noFill/>
        </p:spPr>
        <p:txBody>
          <a:bodyPr wrap="square" rtlCol="0">
            <a:spAutoFit/>
          </a:bodyPr>
          <a:lstStyle/>
          <a:p>
            <a:r>
              <a:rPr lang="en-US" sz="2000" dirty="0" smtClean="0"/>
              <a:t># Load chains:</a:t>
            </a:r>
          </a:p>
          <a:p>
            <a:r>
              <a:rPr lang="en-US" sz="2000" dirty="0"/>
              <a:t> </a:t>
            </a:r>
            <a:r>
              <a:rPr lang="en-US" sz="2000" dirty="0" smtClean="0"/>
              <a:t>      </a:t>
            </a:r>
            <a:r>
              <a:rPr lang="en-US" sz="2000" dirty="0" err="1" smtClean="0"/>
              <a:t>hgLoadChain</a:t>
            </a:r>
            <a:r>
              <a:rPr lang="en-US" sz="2000" dirty="0" smtClean="0"/>
              <a:t> -</a:t>
            </a:r>
            <a:r>
              <a:rPr lang="en-US" sz="2000" dirty="0" err="1" smtClean="0"/>
              <a:t>tIndex</a:t>
            </a:r>
            <a:r>
              <a:rPr lang="en-US" sz="2000" dirty="0" smtClean="0"/>
              <a:t> panPan2 chainGorGor4 panPan2.gorGor4.all.chain.gz</a:t>
            </a:r>
          </a:p>
          <a:p>
            <a:r>
              <a:rPr lang="en-US" sz="2000" dirty="0" smtClean="0"/>
              <a:t># Add gap/repeat stats to the net file using database tables:</a:t>
            </a:r>
          </a:p>
          <a:p>
            <a:r>
              <a:rPr lang="en-US" sz="2000" dirty="0" smtClean="0"/>
              <a:t>       </a:t>
            </a:r>
            <a:r>
              <a:rPr lang="en-US" sz="2000" dirty="0" err="1" smtClean="0"/>
              <a:t>netClass</a:t>
            </a:r>
            <a:r>
              <a:rPr lang="en-US" sz="2000" dirty="0" smtClean="0"/>
              <a:t> -verbose=0 -</a:t>
            </a:r>
            <a:r>
              <a:rPr lang="en-US" sz="2000" dirty="0" err="1" smtClean="0"/>
              <a:t>noAr</a:t>
            </a:r>
            <a:r>
              <a:rPr lang="en-US" sz="2000" dirty="0" smtClean="0"/>
              <a:t> </a:t>
            </a:r>
            <a:r>
              <a:rPr lang="en-US" sz="2000" dirty="0" err="1" smtClean="0"/>
              <a:t>noClass.net</a:t>
            </a:r>
            <a:r>
              <a:rPr lang="en-US" sz="2000" dirty="0" smtClean="0"/>
              <a:t> panPan2 gorGor4 panPan2.gorGor4.net</a:t>
            </a:r>
          </a:p>
          <a:p>
            <a:r>
              <a:rPr lang="en-US" sz="2000" dirty="0" smtClean="0"/>
              <a:t># Load nets:</a:t>
            </a:r>
          </a:p>
          <a:p>
            <a:r>
              <a:rPr lang="en-US" sz="2000" dirty="0" smtClean="0"/>
              <a:t>       </a:t>
            </a:r>
            <a:r>
              <a:rPr lang="en-US" sz="2000" dirty="0" err="1" smtClean="0"/>
              <a:t>netFilter</a:t>
            </a:r>
            <a:r>
              <a:rPr lang="en-US" sz="2000" dirty="0" smtClean="0"/>
              <a:t> -</a:t>
            </a:r>
            <a:r>
              <a:rPr lang="en-US" sz="2000" dirty="0" err="1" smtClean="0"/>
              <a:t>minGap</a:t>
            </a:r>
            <a:r>
              <a:rPr lang="en-US" sz="2000" dirty="0" smtClean="0"/>
              <a:t>=10 panPan2.gorGor4.net \</a:t>
            </a:r>
          </a:p>
          <a:p>
            <a:r>
              <a:rPr lang="en-US" sz="2000" dirty="0" smtClean="0"/>
              <a:t>               | </a:t>
            </a:r>
            <a:r>
              <a:rPr lang="en-US" sz="2000" dirty="0" err="1" smtClean="0"/>
              <a:t>hgLoadNet</a:t>
            </a:r>
            <a:r>
              <a:rPr lang="en-US" sz="2000" dirty="0" smtClean="0"/>
              <a:t> -verbose=0 panPan2 netGorGor4 </a:t>
            </a:r>
            <a:r>
              <a:rPr lang="en-US" sz="2000" dirty="0" err="1" smtClean="0"/>
              <a:t>stdin</a:t>
            </a:r>
            <a:endParaRPr lang="en-US" sz="2000" dirty="0" smtClean="0"/>
          </a:p>
          <a:p>
            <a:r>
              <a:rPr lang="en-US" sz="2000" dirty="0" smtClean="0"/>
              <a:t># Measure genome to genome ‘coverage’</a:t>
            </a:r>
          </a:p>
          <a:p>
            <a:r>
              <a:rPr lang="en-US" sz="2000" dirty="0"/>
              <a:t> </a:t>
            </a:r>
            <a:r>
              <a:rPr lang="en-US" sz="2000" dirty="0" smtClean="0"/>
              <a:t>     </a:t>
            </a:r>
            <a:r>
              <a:rPr lang="en-US" sz="2000" dirty="0" err="1" smtClean="0"/>
              <a:t>featureBits</a:t>
            </a:r>
            <a:r>
              <a:rPr lang="en-US" sz="2000" dirty="0" smtClean="0"/>
              <a:t> panPan2 chainGorGor4Link</a:t>
            </a:r>
          </a:p>
          <a:p>
            <a:endParaRPr lang="en-US" sz="2000" dirty="0" smtClean="0"/>
          </a:p>
          <a:p>
            <a:r>
              <a:rPr lang="en-US" sz="2000" dirty="0"/>
              <a:t> </a:t>
            </a:r>
            <a:r>
              <a:rPr lang="en-US" sz="2000" dirty="0" smtClean="0"/>
              <a:t>                        </a:t>
            </a:r>
            <a:r>
              <a:rPr lang="en-US" sz="2800" dirty="0" smtClean="0">
                <a:hlinkClick r:id="rId3"/>
              </a:rPr>
              <a:t>www.pnas.org/content/100/20/11484.abstract</a:t>
            </a:r>
            <a:endParaRPr lang="en-US" sz="2800" dirty="0" smtClean="0"/>
          </a:p>
          <a:p>
            <a:endParaRPr lang="en-US" sz="2800" dirty="0" smtClean="0"/>
          </a:p>
          <a:p>
            <a:r>
              <a:rPr lang="en-US" sz="2800" dirty="0" smtClean="0"/>
              <a:t>1,536 pair-wise </a:t>
            </a:r>
            <a:r>
              <a:rPr lang="en-US" sz="2800" dirty="0" err="1" smtClean="0"/>
              <a:t>lastz</a:t>
            </a:r>
            <a:r>
              <a:rPr lang="en-US" sz="2800" dirty="0" smtClean="0"/>
              <a:t>/chain/net alignments:</a:t>
            </a:r>
          </a:p>
          <a:p>
            <a:endParaRPr lang="en-US" sz="2800" dirty="0"/>
          </a:p>
          <a:p>
            <a:pPr algn="ctr"/>
            <a:r>
              <a:rPr lang="en-US" sz="2800" dirty="0" err="1" smtClean="0"/>
              <a:t>hgwdev-hiram.cse.ucsc.edu</a:t>
            </a:r>
            <a:r>
              <a:rPr lang="en-US" sz="2800" dirty="0" smtClean="0"/>
              <a:t>/</a:t>
            </a:r>
            <a:r>
              <a:rPr lang="en-US" sz="2800" dirty="0" err="1" smtClean="0"/>
              <a:t>cgi</a:t>
            </a:r>
            <a:r>
              <a:rPr lang="en-US" sz="2800" dirty="0" smtClean="0"/>
              <a:t>-bin/100way/</a:t>
            </a:r>
            <a:r>
              <a:rPr lang="en-US" sz="2800" dirty="0" err="1" smtClean="0"/>
              <a:t>lastz.pl</a:t>
            </a:r>
            <a:endParaRPr lang="en-US" sz="2800" dirty="0"/>
          </a:p>
        </p:txBody>
      </p:sp>
    </p:spTree>
    <p:extLst>
      <p:ext uri="{BB962C8B-B14F-4D97-AF65-F5344CB8AC3E}">
        <p14:creationId xmlns:p14="http://schemas.microsoft.com/office/powerpoint/2010/main" val="42422884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1028"/>
            <a:ext cx="7772400" cy="975558"/>
          </a:xfrm>
        </p:spPr>
        <p:txBody>
          <a:bodyPr/>
          <a:lstStyle/>
          <a:p>
            <a:r>
              <a:rPr lang="en-US" dirty="0" smtClean="0"/>
              <a:t>Genome Assemblies</a:t>
            </a:r>
            <a:endParaRPr lang="en-US" dirty="0"/>
          </a:p>
        </p:txBody>
      </p:sp>
      <p:sp>
        <p:nvSpPr>
          <p:cNvPr id="3" name="Subtitle 2"/>
          <p:cNvSpPr>
            <a:spLocks noGrp="1"/>
          </p:cNvSpPr>
          <p:nvPr>
            <p:ph type="subTitle" idx="1"/>
          </p:nvPr>
        </p:nvSpPr>
        <p:spPr>
          <a:xfrm>
            <a:off x="256028" y="1106586"/>
            <a:ext cx="3520550" cy="1752600"/>
          </a:xfrm>
        </p:spPr>
        <p:txBody>
          <a:bodyPr>
            <a:normAutofit fontScale="85000" lnSpcReduction="20000"/>
          </a:bodyPr>
          <a:lstStyle/>
          <a:p>
            <a:r>
              <a:rPr lang="en-US" dirty="0" smtClean="0">
                <a:solidFill>
                  <a:schemeClr val="tx1"/>
                </a:solidFill>
              </a:rPr>
              <a:t>In the beginning:</a:t>
            </a:r>
          </a:p>
          <a:p>
            <a:r>
              <a:rPr lang="en-US" dirty="0" smtClean="0">
                <a:solidFill>
                  <a:schemeClr val="tx1"/>
                </a:solidFill>
              </a:rPr>
              <a:t>a. </a:t>
            </a:r>
            <a:r>
              <a:rPr lang="en-US" dirty="0">
                <a:solidFill>
                  <a:schemeClr val="tx1"/>
                </a:solidFill>
              </a:rPr>
              <a:t>o</a:t>
            </a:r>
            <a:r>
              <a:rPr lang="en-US" dirty="0" smtClean="0">
                <a:solidFill>
                  <a:schemeClr val="tx1"/>
                </a:solidFill>
              </a:rPr>
              <a:t>ne</a:t>
            </a:r>
          </a:p>
          <a:p>
            <a:r>
              <a:rPr lang="en-US" dirty="0" smtClean="0">
                <a:solidFill>
                  <a:schemeClr val="tx1"/>
                </a:solidFill>
              </a:rPr>
              <a:t>b. two</a:t>
            </a:r>
          </a:p>
          <a:p>
            <a:r>
              <a:rPr lang="en-US" dirty="0" smtClean="0">
                <a:solidFill>
                  <a:schemeClr val="tx1"/>
                </a:solidFill>
              </a:rPr>
              <a:t>c. many</a:t>
            </a:r>
            <a:endParaRPr lang="en-US" dirty="0">
              <a:solidFill>
                <a:schemeClr val="tx1"/>
              </a:solidFill>
            </a:endParaRPr>
          </a:p>
        </p:txBody>
      </p:sp>
      <p:sp>
        <p:nvSpPr>
          <p:cNvPr id="4" name="Subtitle 2"/>
          <p:cNvSpPr txBox="1">
            <a:spLocks/>
          </p:cNvSpPr>
          <p:nvPr/>
        </p:nvSpPr>
        <p:spPr>
          <a:xfrm>
            <a:off x="4016230" y="1752943"/>
            <a:ext cx="444197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rPr>
              <a:t>Standardization:</a:t>
            </a:r>
          </a:p>
          <a:p>
            <a:r>
              <a:rPr lang="en-US" dirty="0" smtClean="0">
                <a:solidFill>
                  <a:schemeClr val="tx1"/>
                </a:solidFill>
              </a:rPr>
              <a:t>A: GENBANK</a:t>
            </a:r>
          </a:p>
          <a:p>
            <a:r>
              <a:rPr lang="en-US" dirty="0" smtClean="0">
                <a:solidFill>
                  <a:schemeClr val="tx1"/>
                </a:solidFill>
              </a:rPr>
              <a:t>B: REFSEQ</a:t>
            </a:r>
            <a:endParaRPr lang="en-US" dirty="0">
              <a:solidFill>
                <a:schemeClr val="tx1"/>
              </a:solidFill>
            </a:endParaRPr>
          </a:p>
        </p:txBody>
      </p:sp>
      <p:sp>
        <p:nvSpPr>
          <p:cNvPr id="5" name="Subtitle 2"/>
          <p:cNvSpPr txBox="1">
            <a:spLocks/>
          </p:cNvSpPr>
          <p:nvPr/>
        </p:nvSpPr>
        <p:spPr>
          <a:xfrm>
            <a:off x="866256" y="3336165"/>
            <a:ext cx="3668392" cy="1752600"/>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rPr>
              <a:t>Acceptance:</a:t>
            </a:r>
          </a:p>
          <a:p>
            <a:r>
              <a:rPr lang="en-US" dirty="0" smtClean="0">
                <a:solidFill>
                  <a:schemeClr val="tx1"/>
                </a:solidFill>
              </a:rPr>
              <a:t>UCSC</a:t>
            </a:r>
          </a:p>
          <a:p>
            <a:r>
              <a:rPr lang="en-US" dirty="0" smtClean="0">
                <a:solidFill>
                  <a:schemeClr val="tx1"/>
                </a:solidFill>
              </a:rPr>
              <a:t>NCBI</a:t>
            </a:r>
          </a:p>
          <a:p>
            <a:r>
              <a:rPr lang="en-US" dirty="0" err="1" smtClean="0">
                <a:solidFill>
                  <a:schemeClr val="tx1"/>
                </a:solidFill>
              </a:rPr>
              <a:t>Ensembl</a:t>
            </a:r>
            <a:endParaRPr lang="en-US" dirty="0" smtClean="0">
              <a:solidFill>
                <a:schemeClr val="tx1"/>
              </a:solidFill>
            </a:endParaRPr>
          </a:p>
        </p:txBody>
      </p:sp>
      <p:sp>
        <p:nvSpPr>
          <p:cNvPr id="6" name="Subtitle 2"/>
          <p:cNvSpPr txBox="1">
            <a:spLocks/>
          </p:cNvSpPr>
          <p:nvPr/>
        </p:nvSpPr>
        <p:spPr>
          <a:xfrm>
            <a:off x="0" y="5157841"/>
            <a:ext cx="9144000" cy="170015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hlinkClick r:id="rId3"/>
              </a:rPr>
              <a:t>www.ncbi.nlm.nih.gov/assembly/</a:t>
            </a:r>
            <a:endParaRPr lang="en-US" dirty="0" smtClean="0">
              <a:solidFill>
                <a:schemeClr val="tx1"/>
              </a:solidFill>
            </a:endParaRPr>
          </a:p>
          <a:p>
            <a:r>
              <a:rPr lang="en-US" dirty="0">
                <a:solidFill>
                  <a:schemeClr val="tx1"/>
                </a:solidFill>
              </a:rPr>
              <a:t>u</a:t>
            </a:r>
            <a:r>
              <a:rPr lang="en-US" dirty="0" smtClean="0">
                <a:solidFill>
                  <a:schemeClr val="tx1"/>
                </a:solidFill>
              </a:rPr>
              <a:t>p to date copy of this presentation:</a:t>
            </a:r>
          </a:p>
          <a:p>
            <a:r>
              <a:rPr lang="en-US" sz="2200" dirty="0" err="1" smtClean="0">
                <a:solidFill>
                  <a:schemeClr val="tx1"/>
                </a:solidFill>
              </a:rPr>
              <a:t>genomewiki.ucsc.edu</a:t>
            </a:r>
            <a:r>
              <a:rPr lang="en-US" sz="2200" dirty="0" smtClean="0">
                <a:solidFill>
                  <a:schemeClr val="tx1"/>
                </a:solidFill>
              </a:rPr>
              <a:t>/</a:t>
            </a:r>
            <a:r>
              <a:rPr lang="en-US" sz="2200" dirty="0" err="1" smtClean="0">
                <a:solidFill>
                  <a:schemeClr val="tx1"/>
                </a:solidFill>
              </a:rPr>
              <a:t>index.php</a:t>
            </a:r>
            <a:r>
              <a:rPr lang="en-US" sz="2200" dirty="0" smtClean="0">
                <a:solidFill>
                  <a:schemeClr val="tx1"/>
                </a:solidFill>
              </a:rPr>
              <a:t>/File:BejeranoLab_2016-06-09.pptx</a:t>
            </a:r>
          </a:p>
        </p:txBody>
      </p:sp>
      <p:sp>
        <p:nvSpPr>
          <p:cNvPr id="7" name="Subtitle 2"/>
          <p:cNvSpPr txBox="1">
            <a:spLocks/>
          </p:cNvSpPr>
          <p:nvPr/>
        </p:nvSpPr>
        <p:spPr>
          <a:xfrm>
            <a:off x="2016303" y="4647074"/>
            <a:ext cx="3668392"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2966485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schemes</a:t>
            </a:r>
            <a:endParaRPr lang="en-US" dirty="0"/>
          </a:p>
        </p:txBody>
      </p:sp>
      <p:sp>
        <p:nvSpPr>
          <p:cNvPr id="3" name="Content Placeholder 2"/>
          <p:cNvSpPr>
            <a:spLocks noGrp="1"/>
          </p:cNvSpPr>
          <p:nvPr>
            <p:ph idx="1"/>
          </p:nvPr>
        </p:nvSpPr>
        <p:spPr/>
        <p:txBody>
          <a:bodyPr/>
          <a:lstStyle/>
          <a:p>
            <a:r>
              <a:rPr lang="en-US" dirty="0" smtClean="0"/>
              <a:t>UCSC: chr1, chr2, … chr22, </a:t>
            </a:r>
            <a:r>
              <a:rPr lang="en-US" dirty="0" err="1" smtClean="0"/>
              <a:t>chrX</a:t>
            </a:r>
            <a:r>
              <a:rPr lang="en-US" dirty="0" smtClean="0"/>
              <a:t>, </a:t>
            </a:r>
            <a:r>
              <a:rPr lang="en-US" dirty="0" err="1" smtClean="0"/>
              <a:t>chrY</a:t>
            </a:r>
            <a:r>
              <a:rPr lang="en-US" dirty="0" smtClean="0"/>
              <a:t>, </a:t>
            </a:r>
            <a:r>
              <a:rPr lang="en-US" dirty="0" err="1" smtClean="0"/>
              <a:t>chrM</a:t>
            </a:r>
            <a:endParaRPr lang="en-US" dirty="0" smtClean="0"/>
          </a:p>
          <a:p>
            <a:r>
              <a:rPr lang="en-US" dirty="0" err="1" smtClean="0"/>
              <a:t>Ensembl</a:t>
            </a:r>
            <a:r>
              <a:rPr lang="en-US" dirty="0" smtClean="0"/>
              <a:t>: 1, 2, … 22, X, Y, MT</a:t>
            </a:r>
          </a:p>
          <a:p>
            <a:r>
              <a:rPr lang="en-US" dirty="0" err="1" smtClean="0"/>
              <a:t>Genbank</a:t>
            </a:r>
            <a:r>
              <a:rPr lang="en-US" dirty="0" smtClean="0"/>
              <a:t>: CM000663.2, CM000664.2</a:t>
            </a:r>
          </a:p>
          <a:p>
            <a:r>
              <a:rPr lang="en-US" dirty="0" err="1" smtClean="0"/>
              <a:t>Refseq</a:t>
            </a:r>
            <a:r>
              <a:rPr lang="en-US" dirty="0" smtClean="0"/>
              <a:t>: NC_000001.11, NC_000002.12</a:t>
            </a:r>
          </a:p>
          <a:p>
            <a:r>
              <a:rPr lang="en-US" dirty="0" smtClean="0"/>
              <a:t>chr16_KI270728v1_random</a:t>
            </a:r>
          </a:p>
          <a:p>
            <a:r>
              <a:rPr lang="en-US" dirty="0" smtClean="0"/>
              <a:t>chr6_GL000256v2_alt</a:t>
            </a:r>
          </a:p>
          <a:p>
            <a:r>
              <a:rPr lang="en-US" dirty="0" smtClean="0"/>
              <a:t>chrUn_KI270442v1</a:t>
            </a:r>
            <a:endParaRPr lang="en-US" dirty="0"/>
          </a:p>
        </p:txBody>
      </p:sp>
    </p:spTree>
    <p:extLst>
      <p:ext uri="{BB962C8B-B14F-4D97-AF65-F5344CB8AC3E}">
        <p14:creationId xmlns:p14="http://schemas.microsoft.com/office/powerpoint/2010/main" val="36751389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UCSC genomes</a:t>
            </a:r>
            <a:endParaRPr lang="en-US" dirty="0"/>
          </a:p>
        </p:txBody>
      </p:sp>
      <p:sp>
        <p:nvSpPr>
          <p:cNvPr id="3" name="Content Placeholder 2"/>
          <p:cNvSpPr>
            <a:spLocks noGrp="1"/>
          </p:cNvSpPr>
          <p:nvPr>
            <p:ph idx="1"/>
          </p:nvPr>
        </p:nvSpPr>
        <p:spPr>
          <a:xfrm>
            <a:off x="457200" y="1600201"/>
            <a:ext cx="7830452" cy="2386022"/>
          </a:xfrm>
        </p:spPr>
        <p:txBody>
          <a:bodyPr>
            <a:normAutofit/>
          </a:bodyPr>
          <a:lstStyle/>
          <a:p>
            <a:r>
              <a:rPr lang="en-US" dirty="0" smtClean="0"/>
              <a:t>hg38 – 38</a:t>
            </a:r>
            <a:r>
              <a:rPr lang="en-US" baseline="30000" dirty="0" smtClean="0"/>
              <a:t>th</a:t>
            </a:r>
            <a:r>
              <a:rPr lang="en-US" dirty="0" smtClean="0"/>
              <a:t> human genome assembly</a:t>
            </a:r>
          </a:p>
          <a:p>
            <a:r>
              <a:rPr lang="en-US" dirty="0"/>
              <a:t>m</a:t>
            </a:r>
            <a:r>
              <a:rPr lang="en-US" dirty="0" smtClean="0"/>
              <a:t>m10 – 10</a:t>
            </a:r>
            <a:r>
              <a:rPr lang="en-US" baseline="30000" dirty="0" smtClean="0"/>
              <a:t>th</a:t>
            </a:r>
            <a:r>
              <a:rPr lang="en-US" dirty="0" smtClean="0"/>
              <a:t> </a:t>
            </a:r>
            <a:r>
              <a:rPr lang="en-US" dirty="0" err="1" smtClean="0"/>
              <a:t>Mus</a:t>
            </a:r>
            <a:r>
              <a:rPr lang="en-US" dirty="0" smtClean="0"/>
              <a:t> </a:t>
            </a:r>
            <a:r>
              <a:rPr lang="en-US" dirty="0" err="1" smtClean="0"/>
              <a:t>musculus</a:t>
            </a:r>
            <a:r>
              <a:rPr lang="en-US" dirty="0" smtClean="0"/>
              <a:t> assembly</a:t>
            </a:r>
          </a:p>
          <a:p>
            <a:r>
              <a:rPr lang="en-US" dirty="0" smtClean="0"/>
              <a:t>gorGor4 – 4</a:t>
            </a:r>
            <a:r>
              <a:rPr lang="en-US" baseline="30000" dirty="0" smtClean="0"/>
              <a:t>th</a:t>
            </a:r>
            <a:r>
              <a:rPr lang="en-US" dirty="0" smtClean="0"/>
              <a:t> Gorilla gorilla gorilla</a:t>
            </a:r>
          </a:p>
          <a:p>
            <a:r>
              <a:rPr lang="en-US" dirty="0" smtClean="0"/>
              <a:t>panPan2 – 2</a:t>
            </a:r>
            <a:r>
              <a:rPr lang="en-US" baseline="30000" dirty="0" smtClean="0"/>
              <a:t>nd</a:t>
            </a:r>
            <a:r>
              <a:rPr lang="en-US" dirty="0" smtClean="0"/>
              <a:t> Pan </a:t>
            </a:r>
            <a:r>
              <a:rPr lang="en-US" dirty="0" err="1" smtClean="0"/>
              <a:t>paniscus</a:t>
            </a:r>
            <a:r>
              <a:rPr lang="en-US" dirty="0" smtClean="0"/>
              <a:t> (bonobo)</a:t>
            </a:r>
          </a:p>
          <a:p>
            <a:endParaRPr lang="en-US" dirty="0"/>
          </a:p>
        </p:txBody>
      </p:sp>
      <p:sp>
        <p:nvSpPr>
          <p:cNvPr id="4" name="Content Placeholder 2"/>
          <p:cNvSpPr txBox="1">
            <a:spLocks/>
          </p:cNvSpPr>
          <p:nvPr/>
        </p:nvSpPr>
        <p:spPr>
          <a:xfrm>
            <a:off x="810207" y="4162624"/>
            <a:ext cx="7267421" cy="10437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err="1" smtClean="0"/>
              <a:t>hgsql</a:t>
            </a:r>
            <a:r>
              <a:rPr lang="en-US" sz="2400" dirty="0" smtClean="0"/>
              <a:t> -e 'select </a:t>
            </a:r>
            <a:r>
              <a:rPr lang="en-US" sz="2400" dirty="0" err="1" smtClean="0"/>
              <a:t>name,organism,scientificName,taxId</a:t>
            </a:r>
            <a:endParaRPr lang="en-US" sz="2400" dirty="0"/>
          </a:p>
          <a:p>
            <a:pPr marL="0" indent="0">
              <a:buNone/>
            </a:pPr>
            <a:r>
              <a:rPr lang="en-US" sz="2400" dirty="0" smtClean="0"/>
              <a:t>                from </a:t>
            </a:r>
            <a:r>
              <a:rPr lang="en-US" sz="2400" dirty="0" err="1" smtClean="0"/>
              <a:t>dbDb</a:t>
            </a:r>
            <a:r>
              <a:rPr lang="en-US" sz="2400" dirty="0" smtClean="0"/>
              <a:t>;' </a:t>
            </a:r>
            <a:r>
              <a:rPr lang="en-US" sz="2400" dirty="0" err="1" smtClean="0"/>
              <a:t>hgcentral</a:t>
            </a:r>
            <a:endParaRPr lang="en-US" sz="2400" dirty="0"/>
          </a:p>
        </p:txBody>
      </p:sp>
      <p:sp>
        <p:nvSpPr>
          <p:cNvPr id="5" name="Content Placeholder 2"/>
          <p:cNvSpPr txBox="1">
            <a:spLocks/>
          </p:cNvSpPr>
          <p:nvPr/>
        </p:nvSpPr>
        <p:spPr>
          <a:xfrm>
            <a:off x="810207" y="5395687"/>
            <a:ext cx="5181022" cy="10437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Count: 277 total public site, 164 species,</a:t>
            </a:r>
          </a:p>
          <a:p>
            <a:pPr marL="0" indent="0">
              <a:buNone/>
            </a:pPr>
            <a:r>
              <a:rPr lang="en-US" sz="2400" dirty="0"/>
              <a:t> </a:t>
            </a:r>
            <a:r>
              <a:rPr lang="en-US" sz="2400" dirty="0" smtClean="0"/>
              <a:t>            516 total </a:t>
            </a:r>
            <a:r>
              <a:rPr lang="en-US" sz="2400" dirty="0" err="1" smtClean="0"/>
              <a:t>hgwdev</a:t>
            </a:r>
            <a:r>
              <a:rPr lang="en-US" sz="2400" dirty="0" smtClean="0"/>
              <a:t>, 331 species</a:t>
            </a:r>
          </a:p>
          <a:p>
            <a:pPr marL="0" indent="0">
              <a:buNone/>
            </a:pPr>
            <a:r>
              <a:rPr lang="en-US" sz="2400" dirty="0" smtClean="0"/>
              <a:t> </a:t>
            </a:r>
            <a:endParaRPr lang="en-US" sz="2400" dirty="0"/>
          </a:p>
        </p:txBody>
      </p:sp>
    </p:spTree>
    <p:extLst>
      <p:ext uri="{BB962C8B-B14F-4D97-AF65-F5344CB8AC3E}">
        <p14:creationId xmlns:p14="http://schemas.microsoft.com/office/powerpoint/2010/main" val="382895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8669"/>
          </a:xfrm>
        </p:spPr>
        <p:txBody>
          <a:bodyPr/>
          <a:lstStyle/>
          <a:p>
            <a:r>
              <a:rPr lang="en-US" dirty="0" smtClean="0"/>
              <a:t>Assembly hubs</a:t>
            </a:r>
            <a:endParaRPr lang="en-US" dirty="0"/>
          </a:p>
        </p:txBody>
      </p:sp>
      <p:sp>
        <p:nvSpPr>
          <p:cNvPr id="3" name="Content Placeholder 2"/>
          <p:cNvSpPr>
            <a:spLocks noGrp="1"/>
          </p:cNvSpPr>
          <p:nvPr>
            <p:ph idx="1"/>
          </p:nvPr>
        </p:nvSpPr>
        <p:spPr>
          <a:xfrm>
            <a:off x="457200" y="1241025"/>
            <a:ext cx="8229600" cy="5249783"/>
          </a:xfrm>
        </p:spPr>
        <p:txBody>
          <a:bodyPr>
            <a:normAutofit lnSpcReduction="10000"/>
          </a:bodyPr>
          <a:lstStyle/>
          <a:p>
            <a:pPr marL="0" indent="0" algn="ctr">
              <a:buNone/>
            </a:pPr>
            <a:r>
              <a:rPr lang="en-US" i="1" dirty="0" smtClean="0"/>
              <a:t>Prototype experiment</a:t>
            </a:r>
          </a:p>
          <a:p>
            <a:r>
              <a:rPr lang="en-US" sz="2800" dirty="0" smtClean="0"/>
              <a:t>genome-</a:t>
            </a:r>
            <a:r>
              <a:rPr lang="en-US" sz="2800" dirty="0" err="1" smtClean="0"/>
              <a:t>preview.cse.ucsc.edu</a:t>
            </a:r>
            <a:r>
              <a:rPr lang="en-US" sz="2800" dirty="0" smtClean="0"/>
              <a:t>/</a:t>
            </a:r>
            <a:r>
              <a:rPr lang="en-US" sz="2800" dirty="0" err="1" smtClean="0"/>
              <a:t>gbdb</a:t>
            </a:r>
            <a:r>
              <a:rPr lang="en-US" sz="2800" dirty="0" smtClean="0"/>
              <a:t>/hubs/</a:t>
            </a:r>
            <a:r>
              <a:rPr lang="en-US" sz="2800" dirty="0" err="1" smtClean="0"/>
              <a:t>refseq</a:t>
            </a:r>
            <a:r>
              <a:rPr lang="en-US" sz="2800" dirty="0" smtClean="0"/>
              <a:t>/</a:t>
            </a:r>
          </a:p>
          <a:p>
            <a:r>
              <a:rPr lang="en-US" dirty="0" smtClean="0"/>
              <a:t>33,772 species, 50,718 assemblies</a:t>
            </a:r>
          </a:p>
          <a:p>
            <a:r>
              <a:rPr lang="en-US" sz="2800" dirty="0" smtClean="0"/>
              <a:t>genome-</a:t>
            </a:r>
            <a:r>
              <a:rPr lang="en-US" sz="2800" dirty="0" err="1" smtClean="0"/>
              <a:t>preview.cse.ucsc.edu</a:t>
            </a:r>
            <a:r>
              <a:rPr lang="en-US" sz="2800" dirty="0" smtClean="0"/>
              <a:t>/</a:t>
            </a:r>
            <a:r>
              <a:rPr lang="en-US" sz="2800" dirty="0" err="1" smtClean="0"/>
              <a:t>gbdb</a:t>
            </a:r>
            <a:r>
              <a:rPr lang="en-US" sz="2800" dirty="0" smtClean="0"/>
              <a:t>/hubs/</a:t>
            </a:r>
            <a:r>
              <a:rPr lang="en-US" sz="2800" dirty="0" err="1" smtClean="0"/>
              <a:t>genbank</a:t>
            </a:r>
            <a:r>
              <a:rPr lang="en-US" sz="2800" dirty="0" smtClean="0"/>
              <a:t>/</a:t>
            </a:r>
          </a:p>
          <a:p>
            <a:r>
              <a:rPr lang="en-US" dirty="0" smtClean="0"/>
              <a:t>36,944 species, 62,096 assemblies</a:t>
            </a:r>
          </a:p>
          <a:p>
            <a:endParaRPr lang="en-US" dirty="0" smtClean="0"/>
          </a:p>
          <a:p>
            <a:r>
              <a:rPr lang="en-US" dirty="0"/>
              <a:t>f</a:t>
            </a:r>
            <a:r>
              <a:rPr lang="en-US" dirty="0" smtClean="0"/>
              <a:t>rom downloads:</a:t>
            </a:r>
            <a:endParaRPr lang="en-US" dirty="0"/>
          </a:p>
          <a:p>
            <a:r>
              <a:rPr lang="en-US" dirty="0" smtClean="0">
                <a:hlinkClick r:id="rId3" action="ppaction://hlinkfile"/>
              </a:rPr>
              <a:t>ftp://ftp.ncbi.nlm.nih.gov/genomes/refseq/</a:t>
            </a:r>
            <a:endParaRPr lang="en-US" dirty="0" smtClean="0"/>
          </a:p>
          <a:p>
            <a:r>
              <a:rPr lang="en-US" dirty="0" smtClean="0">
                <a:hlinkClick r:id="rId4" action="ppaction://hlinkfile"/>
              </a:rPr>
              <a:t>ftp://ftp.ncbi.nlm.nih.gov/genomes/genbank/</a:t>
            </a:r>
            <a:endParaRPr lang="en-US" dirty="0" smtClean="0"/>
          </a:p>
          <a:p>
            <a:r>
              <a:rPr lang="en-US" dirty="0" smtClean="0"/>
              <a:t>(can also </a:t>
            </a:r>
            <a:r>
              <a:rPr lang="en-US" dirty="0" err="1" smtClean="0"/>
              <a:t>rsync</a:t>
            </a:r>
            <a:r>
              <a:rPr lang="en-US" dirty="0" smtClean="0"/>
              <a:t> from these sources)</a:t>
            </a:r>
          </a:p>
          <a:p>
            <a:endParaRPr lang="en-US" dirty="0"/>
          </a:p>
        </p:txBody>
      </p:sp>
    </p:spTree>
    <p:extLst>
      <p:ext uri="{BB962C8B-B14F-4D97-AF65-F5344CB8AC3E}">
        <p14:creationId xmlns:p14="http://schemas.microsoft.com/office/powerpoint/2010/main" val="34901153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4_gatewayTrackHub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Box 2"/>
          <p:cNvSpPr txBox="1">
            <a:spLocks noChangeArrowheads="1"/>
          </p:cNvSpPr>
          <p:nvPr/>
        </p:nvSpPr>
        <p:spPr bwMode="auto">
          <a:xfrm>
            <a:off x="228600" y="3810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http://genome.ucsc.edu/goldenPath/help/hgTrackHubHelp.html</a:t>
            </a:r>
          </a:p>
        </p:txBody>
      </p:sp>
      <p:sp>
        <p:nvSpPr>
          <p:cNvPr id="4" name="Rectangle 4"/>
          <p:cNvSpPr>
            <a:spLocks noChangeArrowheads="1"/>
          </p:cNvSpPr>
          <p:nvPr/>
        </p:nvSpPr>
        <p:spPr bwMode="auto">
          <a:xfrm>
            <a:off x="4419600" y="2971800"/>
            <a:ext cx="7620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 name="Picture 4" descr="2014_hubManag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46238"/>
            <a:ext cx="9144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371600" y="3352800"/>
            <a:ext cx="9906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0" name="Title 2"/>
          <p:cNvSpPr>
            <a:spLocks noGrp="1"/>
          </p:cNvSpPr>
          <p:nvPr>
            <p:ph type="title" idx="4294967295"/>
          </p:nvPr>
        </p:nvSpPr>
        <p:spPr>
          <a:xfrm>
            <a:off x="762000" y="-533400"/>
            <a:ext cx="7772400" cy="1447800"/>
          </a:xfrm>
        </p:spPr>
        <p:txBody>
          <a:bodyPr/>
          <a:lstStyle/>
          <a:p>
            <a:r>
              <a:rPr lang="en-US" sz="2800" dirty="0" smtClean="0">
                <a:latin typeface="Times" charset="0"/>
                <a:ea typeface="ＭＳ Ｐゴシック" charset="0"/>
                <a:cs typeface="ＭＳ Ｐゴシック" charset="0"/>
              </a:rPr>
              <a:t>Assembly</a:t>
            </a:r>
            <a:r>
              <a:rPr lang="en-US" sz="2800" dirty="0">
                <a:latin typeface="Times" charset="0"/>
                <a:ea typeface="ＭＳ Ｐゴシック" charset="0"/>
                <a:cs typeface="ＭＳ Ｐゴシック" charset="0"/>
              </a:rPr>
              <a:t>/Track hubs</a:t>
            </a:r>
          </a:p>
        </p:txBody>
      </p:sp>
    </p:spTree>
    <p:extLst>
      <p:ext uri="{BB962C8B-B14F-4D97-AF65-F5344CB8AC3E}">
        <p14:creationId xmlns:p14="http://schemas.microsoft.com/office/powerpoint/2010/main" val="46729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par>
                          <p:cTn id="21" fill="hold" nodeType="afterGroup">
                            <p:stCondLst>
                              <p:cond delay="0"/>
                            </p:stCondLst>
                            <p:childTnLst>
                              <p:par>
                                <p:cTn id="22" presetID="9" presetClass="entr" presetSubtype="0" fill="hold" grpId="1"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descr="2014_myHub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676400" y="3200400"/>
            <a:ext cx="9906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Rectangle 4"/>
          <p:cNvSpPr>
            <a:spLocks noChangeArrowheads="1"/>
          </p:cNvSpPr>
          <p:nvPr/>
        </p:nvSpPr>
        <p:spPr bwMode="auto">
          <a:xfrm>
            <a:off x="6400800" y="3657600"/>
            <a:ext cx="9906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7" name="Picture 6" descr="2014_plantHu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85800" y="1143000"/>
            <a:ext cx="8382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78" name="Title 1"/>
          <p:cNvSpPr>
            <a:spLocks noGrp="1"/>
          </p:cNvSpPr>
          <p:nvPr>
            <p:ph type="title" idx="4294967295"/>
          </p:nvPr>
        </p:nvSpPr>
        <p:spPr>
          <a:xfrm>
            <a:off x="685800" y="0"/>
            <a:ext cx="7772400" cy="990600"/>
          </a:xfrm>
        </p:spPr>
        <p:txBody>
          <a:bodyPr/>
          <a:lstStyle/>
          <a:p>
            <a:r>
              <a:rPr lang="en-US" sz="2800">
                <a:latin typeface="Times" charset="0"/>
                <a:ea typeface="ＭＳ Ｐゴシック" charset="0"/>
                <a:cs typeface="ＭＳ Ｐゴシック" charset="0"/>
              </a:rPr>
              <a:t>My Hubs URL entry</a:t>
            </a:r>
          </a:p>
        </p:txBody>
      </p:sp>
    </p:spTree>
    <p:extLst>
      <p:ext uri="{BB962C8B-B14F-4D97-AF65-F5344CB8AC3E}">
        <p14:creationId xmlns:p14="http://schemas.microsoft.com/office/powerpoint/2010/main" val="1866718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2971800"/>
            <a:ext cx="685800" cy="228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4" name="Title 2"/>
          <p:cNvSpPr>
            <a:spLocks noGrp="1"/>
          </p:cNvSpPr>
          <p:nvPr>
            <p:ph type="title" idx="4294967295"/>
          </p:nvPr>
        </p:nvSpPr>
        <p:spPr>
          <a:xfrm>
            <a:off x="685800" y="46046"/>
            <a:ext cx="7772400" cy="608166"/>
          </a:xfrm>
        </p:spPr>
        <p:txBody>
          <a:bodyPr/>
          <a:lstStyle/>
          <a:p>
            <a:r>
              <a:rPr lang="en-US" sz="2800" dirty="0">
                <a:latin typeface="Times" charset="0"/>
                <a:ea typeface="ＭＳ Ｐゴシック" charset="0"/>
                <a:cs typeface="ＭＳ Ｐゴシック" charset="0"/>
              </a:rPr>
              <a:t>Gateway page hub selection</a:t>
            </a:r>
          </a:p>
        </p:txBody>
      </p:sp>
      <p:pic>
        <p:nvPicPr>
          <p:cNvPr id="6" name="Picture 5" descr="Screen Shot 2016-06-08 at 10.25.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5822"/>
            <a:ext cx="9144000" cy="4585607"/>
          </a:xfrm>
          <a:prstGeom prst="rect">
            <a:avLst/>
          </a:prstGeom>
        </p:spPr>
      </p:pic>
      <p:sp>
        <p:nvSpPr>
          <p:cNvPr id="8" name="Title 2"/>
          <p:cNvSpPr txBox="1">
            <a:spLocks/>
          </p:cNvSpPr>
          <p:nvPr/>
        </p:nvSpPr>
        <p:spPr>
          <a:xfrm>
            <a:off x="685800" y="968107"/>
            <a:ext cx="7772400" cy="6081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latin typeface="Times" charset="0"/>
              <a:ea typeface="ＭＳ Ｐゴシック" charset="0"/>
              <a:cs typeface="ＭＳ Ｐゴシック" charset="0"/>
            </a:endParaRPr>
          </a:p>
        </p:txBody>
      </p:sp>
      <p:sp>
        <p:nvSpPr>
          <p:cNvPr id="9" name="Title 2"/>
          <p:cNvSpPr txBox="1">
            <a:spLocks/>
          </p:cNvSpPr>
          <p:nvPr/>
        </p:nvSpPr>
        <p:spPr>
          <a:xfrm>
            <a:off x="838200" y="983164"/>
            <a:ext cx="7772400" cy="6081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err="1" smtClean="0">
                <a:latin typeface="Times" charset="0"/>
                <a:ea typeface="ＭＳ Ｐゴシック" charset="0"/>
                <a:cs typeface="ＭＳ Ｐゴシック" charset="0"/>
              </a:rPr>
              <a:t>genome.ucsc.edu</a:t>
            </a:r>
            <a:r>
              <a:rPr lang="en-US" sz="2800" dirty="0" smtClean="0">
                <a:latin typeface="Times" charset="0"/>
                <a:ea typeface="ＭＳ Ｐゴシック" charset="0"/>
                <a:cs typeface="ＭＳ Ｐゴシック" charset="0"/>
              </a:rPr>
              <a:t>/</a:t>
            </a:r>
            <a:r>
              <a:rPr lang="en-US" sz="2800" dirty="0" err="1" smtClean="0">
                <a:latin typeface="Times" charset="0"/>
                <a:ea typeface="ＭＳ Ｐゴシック" charset="0"/>
                <a:cs typeface="ＭＳ Ｐゴシック" charset="0"/>
              </a:rPr>
              <a:t>cgi</a:t>
            </a:r>
            <a:r>
              <a:rPr lang="en-US" sz="2800" dirty="0" smtClean="0">
                <a:latin typeface="Times" charset="0"/>
                <a:ea typeface="ＭＳ Ｐゴシック" charset="0"/>
                <a:cs typeface="ＭＳ Ｐゴシック" charset="0"/>
              </a:rPr>
              <a:t>-bin/</a:t>
            </a:r>
            <a:r>
              <a:rPr lang="en-US" sz="2800" dirty="0" err="1" smtClean="0">
                <a:latin typeface="Times" charset="0"/>
                <a:ea typeface="ＭＳ Ｐゴシック" charset="0"/>
                <a:cs typeface="ＭＳ Ｐゴシック" charset="0"/>
              </a:rPr>
              <a:t>hgGateway</a:t>
            </a:r>
            <a:endParaRPr lang="en-US" sz="280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686116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2014_araTha1GBVi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8850"/>
            <a:ext cx="91440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itle 1"/>
          <p:cNvSpPr>
            <a:spLocks noGrp="1"/>
          </p:cNvSpPr>
          <p:nvPr>
            <p:ph type="title" idx="4294967295"/>
          </p:nvPr>
        </p:nvSpPr>
        <p:spPr>
          <a:xfrm>
            <a:off x="685800" y="-76200"/>
            <a:ext cx="7772400" cy="838200"/>
          </a:xfrm>
        </p:spPr>
        <p:txBody>
          <a:bodyPr/>
          <a:lstStyle/>
          <a:p>
            <a:r>
              <a:rPr lang="en-US" sz="2800">
                <a:latin typeface="Times" charset="0"/>
                <a:ea typeface="ＭＳ Ｐゴシック" charset="0"/>
                <a:cs typeface="ＭＳ Ｐゴシック" charset="0"/>
              </a:rPr>
              <a:t>External genome sequence display</a:t>
            </a:r>
          </a:p>
        </p:txBody>
      </p:sp>
    </p:spTree>
    <p:extLst>
      <p:ext uri="{BB962C8B-B14F-4D97-AF65-F5344CB8AC3E}">
        <p14:creationId xmlns:p14="http://schemas.microsoft.com/office/powerpoint/2010/main" val="1743778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TotalTime>
  <Words>1500</Words>
  <Application>Microsoft Macintosh PowerPoint</Application>
  <PresentationFormat>On-screen Show (4:3)</PresentationFormat>
  <Paragraphs>138</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Genome Assemblies</vt:lpstr>
      <vt:lpstr>Naming schemes</vt:lpstr>
      <vt:lpstr>UCSC genomes</vt:lpstr>
      <vt:lpstr>Assembly hubs</vt:lpstr>
      <vt:lpstr>Assembly/Track hubs</vt:lpstr>
      <vt:lpstr>My Hubs URL entry</vt:lpstr>
      <vt:lpstr>Gateway page hub selection</vt:lpstr>
      <vt:lpstr>External genome sequence display</vt:lpstr>
      <vt:lpstr>Hub file relationships, e.g. hub.txt -&gt; genomes.txt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Assemblies</dc:title>
  <dc:creator>Hiram Clawson</dc:creator>
  <cp:lastModifiedBy>Hiram Clawson</cp:lastModifiedBy>
  <cp:revision>23</cp:revision>
  <dcterms:created xsi:type="dcterms:W3CDTF">2016-06-08T21:20:58Z</dcterms:created>
  <dcterms:modified xsi:type="dcterms:W3CDTF">2016-06-09T05:38:40Z</dcterms:modified>
</cp:coreProperties>
</file>